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3" r:id="rId3"/>
    <p:sldMasterId id="2147483682" r:id="rId4"/>
  </p:sldMasterIdLst>
  <p:notesMasterIdLst>
    <p:notesMasterId r:id="rId83"/>
  </p:notesMasterIdLst>
  <p:sldIdLst>
    <p:sldId id="256" r:id="rId5"/>
    <p:sldId id="318" r:id="rId6"/>
    <p:sldId id="259" r:id="rId7"/>
    <p:sldId id="260" r:id="rId8"/>
    <p:sldId id="261" r:id="rId9"/>
    <p:sldId id="262" r:id="rId10"/>
    <p:sldId id="263" r:id="rId11"/>
    <p:sldId id="268" r:id="rId12"/>
    <p:sldId id="378" r:id="rId13"/>
    <p:sldId id="334" r:id="rId14"/>
    <p:sldId id="258" r:id="rId15"/>
    <p:sldId id="277" r:id="rId16"/>
    <p:sldId id="283" r:id="rId17"/>
    <p:sldId id="312" r:id="rId18"/>
    <p:sldId id="288" r:id="rId19"/>
    <p:sldId id="377" r:id="rId20"/>
    <p:sldId id="354" r:id="rId21"/>
    <p:sldId id="284" r:id="rId22"/>
    <p:sldId id="324" r:id="rId23"/>
    <p:sldId id="289" r:id="rId24"/>
    <p:sldId id="290" r:id="rId25"/>
    <p:sldId id="291" r:id="rId26"/>
    <p:sldId id="292" r:id="rId27"/>
    <p:sldId id="372" r:id="rId28"/>
    <p:sldId id="373" r:id="rId29"/>
    <p:sldId id="374" r:id="rId30"/>
    <p:sldId id="356" r:id="rId31"/>
    <p:sldId id="375" r:id="rId32"/>
    <p:sldId id="321" r:id="rId33"/>
    <p:sldId id="335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57" r:id="rId45"/>
    <p:sldId id="379" r:id="rId46"/>
    <p:sldId id="380" r:id="rId47"/>
    <p:sldId id="381" r:id="rId48"/>
    <p:sldId id="382" r:id="rId49"/>
    <p:sldId id="383" r:id="rId50"/>
    <p:sldId id="384" r:id="rId51"/>
    <p:sldId id="340" r:id="rId52"/>
    <p:sldId id="337" r:id="rId53"/>
    <p:sldId id="338" r:id="rId54"/>
    <p:sldId id="339" r:id="rId55"/>
    <p:sldId id="386" r:id="rId56"/>
    <p:sldId id="387" r:id="rId57"/>
    <p:sldId id="388" r:id="rId58"/>
    <p:sldId id="389" r:id="rId59"/>
    <p:sldId id="390" r:id="rId60"/>
    <p:sldId id="316" r:id="rId61"/>
    <p:sldId id="330" r:id="rId62"/>
    <p:sldId id="331" r:id="rId63"/>
    <p:sldId id="385" r:id="rId64"/>
    <p:sldId id="391" r:id="rId65"/>
    <p:sldId id="392" r:id="rId66"/>
    <p:sldId id="393" r:id="rId67"/>
    <p:sldId id="394" r:id="rId68"/>
    <p:sldId id="405" r:id="rId69"/>
    <p:sldId id="396" r:id="rId70"/>
    <p:sldId id="397" r:id="rId71"/>
    <p:sldId id="398" r:id="rId72"/>
    <p:sldId id="399" r:id="rId73"/>
    <p:sldId id="400" r:id="rId74"/>
    <p:sldId id="401" r:id="rId75"/>
    <p:sldId id="402" r:id="rId76"/>
    <p:sldId id="403" r:id="rId77"/>
    <p:sldId id="404" r:id="rId78"/>
    <p:sldId id="395" r:id="rId79"/>
    <p:sldId id="406" r:id="rId80"/>
    <p:sldId id="408" r:id="rId81"/>
    <p:sldId id="407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rett Egertson" initials="J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C0504D"/>
    <a:srgbClr val="C05048"/>
    <a:srgbClr val="FFFF00"/>
    <a:srgbClr val="395D8C"/>
    <a:srgbClr val="8C3831"/>
    <a:srgbClr val="BDBEBD"/>
    <a:srgbClr val="CECBCE"/>
    <a:srgbClr val="E7E7E7"/>
    <a:srgbClr val="D66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83216" autoAdjust="0"/>
  </p:normalViewPr>
  <p:slideViewPr>
    <p:cSldViewPr>
      <p:cViewPr varScale="1">
        <p:scale>
          <a:sx n="95" d="100"/>
          <a:sy n="95" d="100"/>
        </p:scale>
        <p:origin x="214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commentAuthors" Target="comment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Injection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10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9678</c:v>
                </c:pt>
                <c:pt idx="1">
                  <c:v>13104</c:v>
                </c:pt>
                <c:pt idx="2">
                  <c:v>14782</c:v>
                </c:pt>
                <c:pt idx="3">
                  <c:v>18567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1F-4026-8B0F-AFDD5A82DC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 Injections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10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2">
                  <c:v>17847</c:v>
                </c:pt>
                <c:pt idx="3">
                  <c:v>20701</c:v>
                </c:pt>
                <c:pt idx="4">
                  <c:v>24017</c:v>
                </c:pt>
                <c:pt idx="5">
                  <c:v>25431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1F-4026-8B0F-AFDD5A82D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2108496"/>
        <c:axId val="-1482085104"/>
      </c:scatterChart>
      <c:valAx>
        <c:axId val="-1482108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MS/MS Isolation Width (m/z)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2085104"/>
        <c:crosses val="autoZero"/>
        <c:crossBetween val="midCat"/>
      </c:valAx>
      <c:valAx>
        <c:axId val="-1482085104"/>
        <c:scaling>
          <c:orientation val="minMax"/>
          <c:min val="5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Peptide</a:t>
                </a:r>
                <a:r>
                  <a:rPr lang="en-US" sz="1800" baseline="0" dirty="0"/>
                  <a:t> Detections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82108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029035433070861"/>
          <c:y val="8.3636318897637799E-2"/>
          <c:w val="0.27179297900262467"/>
          <c:h val="0.12022736220472441"/>
        </c:manualLayout>
      </c:layout>
      <c:overlay val="1"/>
      <c:spPr>
        <a:solidFill>
          <a:schemeClr val="l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5A74F-AE47-48A6-B11F-6DAE1035FBD8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2D490-A615-41E4-81BA-E176F8F9C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6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20, put in some MS1 scans</a:t>
            </a:r>
          </a:p>
          <a:p>
            <a:endParaRPr lang="en-US" dirty="0"/>
          </a:p>
          <a:p>
            <a:r>
              <a:rPr lang="en-US" dirty="0"/>
              <a:t>Usually 1,000 – 5,000 peptides identified by MS/MS</a:t>
            </a:r>
          </a:p>
          <a:p>
            <a:r>
              <a:rPr lang="en-US" dirty="0"/>
              <a:t>Usually ~25,000 – 50,000 MS features detected</a:t>
            </a:r>
          </a:p>
          <a:p>
            <a:r>
              <a:rPr lang="en-US" dirty="0"/>
              <a:t>2-20% of Features Annotated</a:t>
            </a:r>
          </a:p>
          <a:p>
            <a:r>
              <a:rPr lang="en-US" dirty="0"/>
              <a:t>BUT Usually only ~70% overlap in annotated features between runs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the grey bars darker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D7EF4D-6345-46ED-B473-AFBC3D9460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lack of charge state optimization</a:t>
            </a:r>
          </a:p>
          <a:p>
            <a:r>
              <a:rPr lang="en-US" dirty="0"/>
              <a:t>-- wide isolation windows causes myriad problems</a:t>
            </a:r>
          </a:p>
          <a:p>
            <a:r>
              <a:rPr lang="en-US" dirty="0"/>
              <a:t>-- you still have to choose a m/z range to target</a:t>
            </a:r>
          </a:p>
          <a:p>
            <a:r>
              <a:rPr lang="en-US" dirty="0"/>
              <a:t>-- cost</a:t>
            </a:r>
          </a:p>
          <a:p>
            <a:r>
              <a:rPr lang="en-US" dirty="0"/>
              <a:t>-- sensitivity</a:t>
            </a:r>
          </a:p>
          <a:p>
            <a:r>
              <a:rPr lang="en-US" dirty="0"/>
              <a:t>-- data acquisition downstream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9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96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96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9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6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17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 database searching approach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2169">
              <a:defRPr/>
            </a:pPr>
            <a:r>
              <a:rPr lang="en-US" dirty="0"/>
              <a:t>Instead of searching spectrum over a protein sequence database, as we usually do, we search targeted peptides over our data, trying to find whether this peptide was detected by our data (spectra collected).</a:t>
            </a:r>
          </a:p>
          <a:p>
            <a:endParaRPr lang="en-US" dirty="0"/>
          </a:p>
          <a:p>
            <a:r>
              <a:rPr lang="en-US" dirty="0"/>
              <a:t>Most</a:t>
            </a:r>
            <a:r>
              <a:rPr lang="en-US" baseline="0" dirty="0"/>
              <a:t> database search algorithms assume one peptide per MS2 spectrum. This is how they are built.</a:t>
            </a:r>
          </a:p>
          <a:p>
            <a:endParaRPr lang="en-US" dirty="0"/>
          </a:p>
          <a:p>
            <a:r>
              <a:rPr lang="en-US" b="1" dirty="0"/>
              <a:t>Look at peptide identification problem in different light!</a:t>
            </a:r>
          </a:p>
          <a:p>
            <a:r>
              <a:rPr lang="en-US" dirty="0"/>
              <a:t>"We have a set of spectra and we would like to know what peptides that generated them". </a:t>
            </a:r>
          </a:p>
          <a:p>
            <a:r>
              <a:rPr lang="en-US" dirty="0"/>
              <a:t>"Which of these peptides do we have some kind of spectral evidence for?"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E9E3D-2730-0445-8DF6-6D72EF6380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4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20, put in some MS1 scans</a:t>
            </a:r>
          </a:p>
          <a:p>
            <a:endParaRPr lang="en-US" dirty="0"/>
          </a:p>
          <a:p>
            <a:r>
              <a:rPr lang="en-US" dirty="0"/>
              <a:t>Usually 1,000 – 5,000 peptides identified by MS/MS</a:t>
            </a:r>
          </a:p>
          <a:p>
            <a:r>
              <a:rPr lang="en-US" dirty="0"/>
              <a:t>Usually ~25,000 – 50,000 MS features detected</a:t>
            </a:r>
          </a:p>
          <a:p>
            <a:r>
              <a:rPr lang="en-US" dirty="0"/>
              <a:t>2-20% of Features Annotated</a:t>
            </a:r>
          </a:p>
          <a:p>
            <a:r>
              <a:rPr lang="en-US" dirty="0"/>
              <a:t>BUT Usually only ~70% overlap in annotated features between runs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0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708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787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399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115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985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73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291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42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336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B7C12D-25CE-4204-85E7-B928755C2F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42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20, put in some MS1 scans</a:t>
            </a:r>
          </a:p>
          <a:p>
            <a:endParaRPr lang="en-US" dirty="0"/>
          </a:p>
          <a:p>
            <a:r>
              <a:rPr lang="en-US" dirty="0"/>
              <a:t>Usually 1,000 – 5,000 peptides identified by MS/MS</a:t>
            </a:r>
          </a:p>
          <a:p>
            <a:r>
              <a:rPr lang="en-US" dirty="0"/>
              <a:t>Usually ~25,000 – 50,000 MS features detected</a:t>
            </a:r>
          </a:p>
          <a:p>
            <a:r>
              <a:rPr lang="en-US" dirty="0"/>
              <a:t>2-20% of Features Annotated</a:t>
            </a:r>
          </a:p>
          <a:p>
            <a:r>
              <a:rPr lang="en-US" dirty="0"/>
              <a:t>BUT Usually only ~70% overlap in annotated features between runs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0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spectrum, and the chromatogram</a:t>
            </a:r>
          </a:p>
          <a:p>
            <a:r>
              <a:rPr lang="en-US" dirty="0"/>
              <a:t>Even with DDA &gt;30% of the spectra are</a:t>
            </a:r>
            <a:r>
              <a:rPr lang="en-US" baseline="0" dirty="0"/>
              <a:t> mixed</a:t>
            </a:r>
            <a:endParaRPr lang="en-US" dirty="0"/>
          </a:p>
          <a:p>
            <a:r>
              <a:rPr lang="en-US" dirty="0"/>
              <a:t>Quantitation</a:t>
            </a:r>
            <a:r>
              <a:rPr lang="en-US" baseline="0" dirty="0"/>
              <a:t> can be limited by interference, show 10 m/z vs. 20 m/z (from overlap experiment)</a:t>
            </a:r>
          </a:p>
          <a:p>
            <a:r>
              <a:rPr lang="en-US" baseline="0" dirty="0"/>
              <a:t>Spectrum and chromatogram from </a:t>
            </a:r>
            <a:r>
              <a:rPr lang="en-US" baseline="0" dirty="0" err="1"/>
              <a:t>loq</a:t>
            </a:r>
            <a:r>
              <a:rPr lang="en-US" baseline="0" dirty="0"/>
              <a:t> data on a yeast background peptide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A5D0-7151-4BDF-BBE8-2D14048114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20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spectrum, and the chromatogram</a:t>
            </a:r>
          </a:p>
          <a:p>
            <a:r>
              <a:rPr lang="en-US" dirty="0"/>
              <a:t>Even with DDA &gt;30% of the spectra are</a:t>
            </a:r>
            <a:r>
              <a:rPr lang="en-US" baseline="0" dirty="0"/>
              <a:t> mixed</a:t>
            </a:r>
            <a:endParaRPr lang="en-US" dirty="0"/>
          </a:p>
          <a:p>
            <a:r>
              <a:rPr lang="en-US" dirty="0"/>
              <a:t>Quantitation</a:t>
            </a:r>
            <a:r>
              <a:rPr lang="en-US" baseline="0" dirty="0"/>
              <a:t> can be limited by interference, show 10 m/z vs. 20 m/z (from overlap experiment)</a:t>
            </a:r>
          </a:p>
          <a:p>
            <a:r>
              <a:rPr lang="en-US" baseline="0" dirty="0"/>
              <a:t>Spectrum and chromatogram from </a:t>
            </a:r>
            <a:r>
              <a:rPr lang="en-US" baseline="0" dirty="0" err="1"/>
              <a:t>loq</a:t>
            </a:r>
            <a:r>
              <a:rPr lang="en-US" baseline="0" dirty="0"/>
              <a:t> data on a yeast background peptide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A5D0-7151-4BDF-BBE8-2D14048114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spectrum, and the chromatogram</a:t>
            </a:r>
          </a:p>
          <a:p>
            <a:r>
              <a:rPr lang="en-US" dirty="0"/>
              <a:t>Even with DDA &gt;30% of the spectra are</a:t>
            </a:r>
            <a:r>
              <a:rPr lang="en-US" baseline="0" dirty="0"/>
              <a:t> mixed</a:t>
            </a:r>
            <a:endParaRPr lang="en-US" dirty="0"/>
          </a:p>
          <a:p>
            <a:r>
              <a:rPr lang="en-US" dirty="0"/>
              <a:t>Quantitation</a:t>
            </a:r>
            <a:r>
              <a:rPr lang="en-US" baseline="0" dirty="0"/>
              <a:t> can be limited by interference, show 10 m/z vs. 20 m/z (from overlap experiment)</a:t>
            </a:r>
          </a:p>
          <a:p>
            <a:r>
              <a:rPr lang="en-US" baseline="0" dirty="0"/>
              <a:t>Spectrum and chromatogram from </a:t>
            </a:r>
            <a:r>
              <a:rPr lang="en-US" baseline="0" dirty="0" err="1"/>
              <a:t>loq</a:t>
            </a:r>
            <a:r>
              <a:rPr lang="en-US" baseline="0" dirty="0"/>
              <a:t> data on a yeast background peptide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A5D0-7151-4BDF-BBE8-2D14048114D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25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spectrum, and the chromatogram</a:t>
            </a:r>
          </a:p>
          <a:p>
            <a:r>
              <a:rPr lang="en-US" dirty="0"/>
              <a:t>Even with DDA &gt;30% of the spectra are</a:t>
            </a:r>
            <a:r>
              <a:rPr lang="en-US" baseline="0" dirty="0"/>
              <a:t> mixed</a:t>
            </a:r>
            <a:endParaRPr lang="en-US" dirty="0"/>
          </a:p>
          <a:p>
            <a:r>
              <a:rPr lang="en-US" dirty="0"/>
              <a:t>Quantitation</a:t>
            </a:r>
            <a:r>
              <a:rPr lang="en-US" baseline="0" dirty="0"/>
              <a:t> can be limited by interference, show 10 m/z vs. 20 m/z (from overlap experiment)</a:t>
            </a:r>
          </a:p>
          <a:p>
            <a:r>
              <a:rPr lang="en-US" baseline="0" dirty="0"/>
              <a:t>Spectrum and chromatogram from </a:t>
            </a:r>
            <a:r>
              <a:rPr lang="en-US" baseline="0" dirty="0" err="1"/>
              <a:t>loq</a:t>
            </a:r>
            <a:r>
              <a:rPr lang="en-US" baseline="0" dirty="0"/>
              <a:t> data on a yeast background peptide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A5D0-7151-4BDF-BBE8-2D14048114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50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 25-26 intensity 40e6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A5D0-7151-4BDF-BBE8-2D14048114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59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 25-26 intensity 40e6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A5D0-7151-4BDF-BBE8-2D14048114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81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MATERIAL? – how this was calculated</a:t>
            </a:r>
          </a:p>
          <a:p>
            <a:r>
              <a:rPr lang="en-US" dirty="0"/>
              <a:t> by</a:t>
            </a:r>
            <a:r>
              <a:rPr lang="en-US" baseline="0" dirty="0"/>
              <a:t> Jesse, also show numbers from Rapa study in overlap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186D1-DD50-4FA5-A049-2465867EF4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22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MS1 scans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24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MS1 scans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632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want</a:t>
            </a:r>
            <a:r>
              <a:rPr lang="en-US" baseline="0" dirty="0"/>
              <a:t> to keep the better Cycle Time for quantification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11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20, put in some MS1 scans</a:t>
            </a:r>
          </a:p>
          <a:p>
            <a:endParaRPr lang="en-US" dirty="0"/>
          </a:p>
          <a:p>
            <a:r>
              <a:rPr lang="en-US" dirty="0"/>
              <a:t>Usually 1,000 – 5,000 peptides identified by MS/MS</a:t>
            </a:r>
          </a:p>
          <a:p>
            <a:r>
              <a:rPr lang="en-US" dirty="0"/>
              <a:t>Usually ~25,000 – 50,000 MS features detected</a:t>
            </a:r>
          </a:p>
          <a:p>
            <a:r>
              <a:rPr lang="en-US" dirty="0"/>
              <a:t>2-20% of Features Annotated</a:t>
            </a:r>
          </a:p>
          <a:p>
            <a:r>
              <a:rPr lang="en-US" dirty="0"/>
              <a:t>BUT Usually only ~70% overlap in annotated features between runs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0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normal DIA scheme, with 20 </a:t>
            </a:r>
            <a:r>
              <a:rPr lang="en-US" i="1" dirty="0"/>
              <a:t>m/z</a:t>
            </a:r>
            <a:r>
              <a:rPr lang="en-US" i="0" dirty="0"/>
              <a:t> wide windows, overlap them (schematic</a:t>
            </a:r>
            <a:r>
              <a:rPr lang="en-US" i="0" baseline="0" dirty="0"/>
              <a:t> figure)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E3A5D0-7151-4BDF-BBE8-2D14048114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568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Acquire a molecular image</a:t>
            </a:r>
          </a:p>
          <a:p>
            <a:r>
              <a:rPr lang="en-US" dirty="0"/>
              <a:t>Go back to it whenever you want, </a:t>
            </a:r>
            <a:r>
              <a:rPr lang="en-US" dirty="0" err="1"/>
              <a:t>requery</a:t>
            </a:r>
            <a:endParaRPr lang="en-US" dirty="0"/>
          </a:p>
          <a:p>
            <a:r>
              <a:rPr lang="en-US" dirty="0"/>
              <a:t>Better quantification when you do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43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967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instruments scan faster, DDA</a:t>
            </a:r>
            <a:r>
              <a:rPr lang="en-US" baseline="0" dirty="0"/>
              <a:t> turns into 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</a:t>
            </a:r>
            <a:r>
              <a:rPr lang="en-US" baseline="0" dirty="0"/>
              <a:t> bad way to pick peptides</a:t>
            </a:r>
          </a:p>
          <a:p>
            <a:r>
              <a:rPr lang="en-US" baseline="0" dirty="0"/>
              <a:t>-- whole point of DIA is to be able to query for anything…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E453E-0865-4BAA-A422-4F90E206AA6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673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2</a:t>
            </a:r>
            <a:r>
              <a:rPr lang="en-US" baseline="0" dirty="0"/>
              <a:t> </a:t>
            </a:r>
            <a:r>
              <a:rPr lang="en-US" i="1" baseline="0" dirty="0"/>
              <a:t>m/z</a:t>
            </a:r>
            <a:r>
              <a:rPr lang="en-US" i="0" baseline="0" dirty="0"/>
              <a:t> isolation windows give great sensitivity for detection, getting close to PRM</a:t>
            </a:r>
          </a:p>
          <a:p>
            <a:r>
              <a:rPr lang="en-US" i="0" baseline="0" dirty="0"/>
              <a:t>Can extract chromatograms for any peptide, need a way of confirming its 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D7EF4D-6345-46ED-B473-AFBC3D94602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854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E453E-0865-4BAA-A422-4F90E206AA6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50669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E453E-0865-4BAA-A422-4F90E206AA6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6447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186D1-DD50-4FA5-A049-2465867EF4E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49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in different places between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6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MS1 scans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0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MS1 scans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3A5D0-7151-4BDF-BBE8-2D14048114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7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the Un-Targeted</a:t>
            </a:r>
            <a:r>
              <a:rPr lang="en-US" baseline="0" dirty="0"/>
              <a:t> part, make it show the center of the scan, and then indicate how the peak is offset, and then have the peak jump around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8480-CB15-4632-8A10-006FD25C45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7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query peptide here,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2D490-A615-41E4-81BA-E176F8F9CE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5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8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54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0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643"/>
            <a:ext cx="9144000" cy="99524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37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8" name="Picture 7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532177"/>
            <a:ext cx="2425295" cy="163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2" y="1426989"/>
            <a:ext cx="862711" cy="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64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020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Corbel" panose="020B0503020204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 b="0"/>
            </a:lvl1pPr>
            <a:lvl2pPr>
              <a:defRPr sz="2000" b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1925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643"/>
            <a:ext cx="9144000" cy="99524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37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09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9B5953-6803-6E43-B9E5-BC8497D3122C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CD52-3072-634E-B97D-07D002C1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8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4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23850" y="1481138"/>
            <a:ext cx="8504238" cy="524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87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43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88506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6" name="Picture 5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532177"/>
            <a:ext cx="2425295" cy="163374"/>
          </a:xfrm>
          <a:prstGeom prst="rect">
            <a:avLst/>
          </a:prstGeom>
        </p:spPr>
      </p:pic>
      <p:pic>
        <p:nvPicPr>
          <p:cNvPr id="7" name="Picture 6" descr="W Logo_Purple_2685_HE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78987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463" y="4587525"/>
            <a:ext cx="1390696" cy="1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57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532177"/>
            <a:ext cx="2425295" cy="163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2" y="1426989"/>
            <a:ext cx="862711" cy="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32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8" name="Picture 7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532177"/>
            <a:ext cx="2425295" cy="163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2" y="1426989"/>
            <a:ext cx="862711" cy="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15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 No Bar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</p:spTree>
    <p:extLst>
      <p:ext uri="{BB962C8B-B14F-4D97-AF65-F5344CB8AC3E}">
        <p14:creationId xmlns:p14="http://schemas.microsoft.com/office/powerpoint/2010/main" val="31464402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532177"/>
            <a:ext cx="2425295" cy="163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2" y="1426989"/>
            <a:ext cx="862711" cy="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24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8680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613080"/>
            <a:ext cx="1390696" cy="121410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1842045"/>
            <a:ext cx="6972300" cy="264175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15306278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69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C5973D8-3CAA-43CE-B197-B7A2CF2A06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DD68EEC-FBD0-412A-BECB-3240C8D20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7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320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595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91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4111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330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941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37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427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067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36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4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99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3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5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03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6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5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22954-6760-48BF-B497-6FEDA0F19FB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983B6-5A8F-4FDE-8EA9-482563A77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8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7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479" y="1456897"/>
            <a:ext cx="8653726" cy="525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412480" y="6492875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C10D-17A6-104A-B799-05A642F034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Corbel" pitchFamily="34" charset="0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71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EEAC5265-BAAF-466B-9411-23B48EF941CD}" type="datetimeFigureOut">
              <a:rPr lang="en-US" smtClean="0"/>
              <a:t>5/12/2017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3749666-13DE-4DDD-B4E8-AA5D254725B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6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4.wdp"/><Relationship Id="rId5" Type="http://schemas.openxmlformats.org/officeDocument/2006/relationships/image" Target="../media/image58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7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9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8.png"/><Relationship Id="rId5" Type="http://schemas.openxmlformats.org/officeDocument/2006/relationships/image" Target="../media/image65.png"/><Relationship Id="rId10" Type="http://schemas.openxmlformats.org/officeDocument/2006/relationships/image" Target="../media/image82.png"/><Relationship Id="rId4" Type="http://schemas.openxmlformats.org/officeDocument/2006/relationships/image" Target="../media/image57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5" Type="http://schemas.openxmlformats.org/officeDocument/2006/relationships/image" Target="../media/image83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7" Type="http://schemas.openxmlformats.org/officeDocument/2006/relationships/image" Target="../media/image10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openxmlformats.org/officeDocument/2006/relationships/image" Target="../media/image99.jpg"/><Relationship Id="rId4" Type="http://schemas.openxmlformats.org/officeDocument/2006/relationships/image" Target="../media/image10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2.emf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Independent Acquisition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Jarrett Egertson, Ph.D.</a:t>
            </a:r>
          </a:p>
          <a:p>
            <a:r>
              <a:rPr lang="en-US" dirty="0"/>
              <a:t>Staff Scientist / Consultant</a:t>
            </a:r>
          </a:p>
          <a:p>
            <a:r>
              <a:rPr lang="en-US" dirty="0"/>
              <a:t>MacCoss Lab</a:t>
            </a:r>
          </a:p>
        </p:txBody>
      </p:sp>
    </p:spTree>
    <p:extLst>
      <p:ext uri="{BB962C8B-B14F-4D97-AF65-F5344CB8AC3E}">
        <p14:creationId xmlns:p14="http://schemas.microsoft.com/office/powerpoint/2010/main" val="416011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DIA Combines the Merits of DDA and Targeted Acquisition</a:t>
            </a:r>
            <a:endParaRPr lang="en-US" sz="2400" u="sng" dirty="0"/>
          </a:p>
        </p:txBody>
      </p:sp>
      <p:sp>
        <p:nvSpPr>
          <p:cNvPr id="55" name="TextBox 54"/>
          <p:cNvSpPr txBox="1"/>
          <p:nvPr/>
        </p:nvSpPr>
        <p:spPr>
          <a:xfrm>
            <a:off x="2654826" y="762000"/>
            <a:ext cx="38343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at cost of precursor selectivity</a:t>
            </a:r>
            <a:endParaRPr lang="en-US" sz="2400" dirty="0">
              <a:latin typeface="Corbel" panose="020B0503020204020204" pitchFamily="34" charset="0"/>
              <a:cs typeface="Corbe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8818" y="1219200"/>
            <a:ext cx="8676582" cy="5029200"/>
            <a:chOff x="88321" y="1066800"/>
            <a:chExt cx="9025619" cy="523151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0" r="35337"/>
            <a:stretch/>
          </p:blipFill>
          <p:spPr>
            <a:xfrm>
              <a:off x="3025308" y="1814815"/>
              <a:ext cx="2914727" cy="195067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65859" y="1078810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Data Dependent </a:t>
              </a:r>
              <a:br>
                <a:rPr lang="en-US" sz="2000" dirty="0"/>
              </a:br>
              <a:r>
                <a:rPr lang="en-US" sz="2000" dirty="0"/>
                <a:t>Acquisition (DDA)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83723" y="1066800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Parallel Reaction </a:t>
              </a:r>
              <a:br>
                <a:rPr lang="en-US" sz="2000" dirty="0"/>
              </a:br>
              <a:r>
                <a:rPr lang="en-US" sz="2000" dirty="0"/>
                <a:t>Monitoring (PRM)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2400" y="5898202"/>
              <a:ext cx="259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Peptide Identification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77000" y="5898202"/>
              <a:ext cx="259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Peptide Quantification</a:t>
              </a:r>
            </a:p>
          </p:txBody>
        </p:sp>
        <p:sp>
          <p:nvSpPr>
            <p:cNvPr id="43" name="Down Arrow 42"/>
            <p:cNvSpPr/>
            <p:nvPr/>
          </p:nvSpPr>
          <p:spPr>
            <a:xfrm>
              <a:off x="1280299" y="5616278"/>
              <a:ext cx="335002" cy="35500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Down Arrow 44"/>
            <p:cNvSpPr/>
            <p:nvPr/>
          </p:nvSpPr>
          <p:spPr>
            <a:xfrm>
              <a:off x="7604899" y="5616278"/>
              <a:ext cx="335002" cy="35500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45394" y="1079894"/>
              <a:ext cx="26269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Data Independent </a:t>
              </a:r>
              <a:br>
                <a:rPr lang="en-US" sz="2000" dirty="0"/>
              </a:br>
              <a:r>
                <a:rPr lang="en-US" sz="2000" dirty="0"/>
                <a:t>Acquisition (DIA)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55083" y="3286651"/>
              <a:ext cx="1765300" cy="1870542"/>
              <a:chOff x="444500" y="3665071"/>
              <a:chExt cx="1765300" cy="1870542"/>
            </a:xfrm>
          </p:grpSpPr>
          <p:pic>
            <p:nvPicPr>
              <p:cNvPr id="54" name="Picture 53" descr="Screen Shot 2015-05-30 at 12.37.57 PM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500" y="4532313"/>
                <a:ext cx="1765300" cy="1003300"/>
              </a:xfrm>
              <a:prstGeom prst="rect">
                <a:avLst/>
              </a:prstGeom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527050" y="3665071"/>
                <a:ext cx="1600200" cy="843427"/>
                <a:chOff x="388471" y="3895915"/>
                <a:chExt cx="1600200" cy="843427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226671" y="3895915"/>
                  <a:ext cx="182880" cy="146304"/>
                </a:xfrm>
                <a:prstGeom prst="rect">
                  <a:avLst/>
                </a:prstGeom>
                <a:noFill/>
                <a:ln>
                  <a:solidFill>
                    <a:srgbClr val="0057AF"/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388471" y="4053542"/>
                  <a:ext cx="838200" cy="685800"/>
                </a:xfrm>
                <a:prstGeom prst="line">
                  <a:avLst/>
                </a:prstGeom>
                <a:noFill/>
                <a:ln>
                  <a:solidFill>
                    <a:srgbClr val="0057AF"/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425387" y="4053542"/>
                  <a:ext cx="563284" cy="673102"/>
                </a:xfrm>
                <a:prstGeom prst="line">
                  <a:avLst/>
                </a:prstGeom>
                <a:noFill/>
                <a:ln>
                  <a:solidFill>
                    <a:srgbClr val="0057AF"/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843845" y="4388305"/>
                <a:ext cx="9666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NLPFSVENK</a:t>
                </a:r>
                <a:endParaRPr lang="en-US" sz="1400" dirty="0">
                  <a:latin typeface="+mj-lt"/>
                  <a:cs typeface="Corbel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667000" y="3134251"/>
              <a:ext cx="2225271" cy="2013417"/>
              <a:chOff x="2667000" y="3512671"/>
              <a:chExt cx="2225271" cy="2013417"/>
            </a:xfrm>
          </p:grpSpPr>
          <p:pic>
            <p:nvPicPr>
              <p:cNvPr id="53" name="Picture 52" descr="Screen Shot 2015-05-30 at 12.37.41 PM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4532313"/>
                <a:ext cx="1768475" cy="993775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2743200" y="3512671"/>
                <a:ext cx="2149071" cy="983129"/>
                <a:chOff x="-602129" y="3895915"/>
                <a:chExt cx="2149071" cy="98312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1226670" y="3895915"/>
                  <a:ext cx="320037" cy="146304"/>
                </a:xfrm>
                <a:prstGeom prst="rect">
                  <a:avLst/>
                </a:prstGeom>
                <a:noFill/>
                <a:ln>
                  <a:solidFill>
                    <a:srgbClr val="0057AF"/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-602129" y="4053542"/>
                  <a:ext cx="1828800" cy="825502"/>
                </a:xfrm>
                <a:prstGeom prst="line">
                  <a:avLst/>
                </a:prstGeom>
                <a:noFill/>
                <a:ln>
                  <a:solidFill>
                    <a:srgbClr val="0057AF"/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998071" y="4053542"/>
                  <a:ext cx="548871" cy="825502"/>
                </a:xfrm>
                <a:prstGeom prst="line">
                  <a:avLst/>
                </a:prstGeom>
                <a:noFill/>
                <a:ln>
                  <a:solidFill>
                    <a:srgbClr val="0057AF"/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61" name="TextBox 60"/>
              <p:cNvSpPr txBox="1"/>
              <p:nvPr/>
            </p:nvSpPr>
            <p:spPr>
              <a:xfrm>
                <a:off x="3067932" y="4388305"/>
                <a:ext cx="9666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NLPFSVENK</a:t>
                </a:r>
                <a:endParaRPr lang="en-US" sz="1400" dirty="0">
                  <a:latin typeface="+mj-lt"/>
                  <a:cs typeface="Corbel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612128" y="2030850"/>
              <a:ext cx="1787177" cy="3123168"/>
              <a:chOff x="4612128" y="2409270"/>
              <a:chExt cx="1787177" cy="3123168"/>
            </a:xfrm>
          </p:grpSpPr>
          <p:pic>
            <p:nvPicPr>
              <p:cNvPr id="51" name="Picture 50" descr="Screen Shot 2015-05-30 at 12.37.02 PM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5787" y="4532313"/>
                <a:ext cx="1733550" cy="1000125"/>
              </a:xfrm>
              <a:prstGeom prst="rect">
                <a:avLst/>
              </a:prstGeom>
            </p:spPr>
          </p:pic>
          <p:grpSp>
            <p:nvGrpSpPr>
              <p:cNvPr id="24" name="Group 23"/>
              <p:cNvGrpSpPr/>
              <p:nvPr/>
            </p:nvGrpSpPr>
            <p:grpSpPr>
              <a:xfrm>
                <a:off x="4612128" y="2409270"/>
                <a:ext cx="1787177" cy="2238930"/>
                <a:chOff x="4114799" y="2561670"/>
                <a:chExt cx="1787177" cy="223893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4114800" y="2561670"/>
                  <a:ext cx="246693" cy="1761675"/>
                </a:xfrm>
                <a:prstGeom prst="rect">
                  <a:avLst/>
                </a:prstGeom>
                <a:solidFill>
                  <a:srgbClr val="FF0000">
                    <a:alpha val="4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Parallelogram 20"/>
                <p:cNvSpPr/>
                <p:nvPr/>
              </p:nvSpPr>
              <p:spPr>
                <a:xfrm flipH="1">
                  <a:off x="4114799" y="4322993"/>
                  <a:ext cx="1787177" cy="477607"/>
                </a:xfrm>
                <a:custGeom>
                  <a:avLst/>
                  <a:gdLst>
                    <a:gd name="connsiteX0" fmla="*/ 0 w 685800"/>
                    <a:gd name="connsiteY0" fmla="*/ 1447800 h 1447800"/>
                    <a:gd name="connsiteX1" fmla="*/ 443596 w 685800"/>
                    <a:gd name="connsiteY1" fmla="*/ 0 h 1447800"/>
                    <a:gd name="connsiteX2" fmla="*/ 685800 w 685800"/>
                    <a:gd name="connsiteY2" fmla="*/ 0 h 1447800"/>
                    <a:gd name="connsiteX3" fmla="*/ 242204 w 685800"/>
                    <a:gd name="connsiteY3" fmla="*/ 1447800 h 1447800"/>
                    <a:gd name="connsiteX4" fmla="*/ 0 w 685800"/>
                    <a:gd name="connsiteY4" fmla="*/ 1447800 h 1447800"/>
                    <a:gd name="connsiteX0" fmla="*/ 0 w 1420585"/>
                    <a:gd name="connsiteY0" fmla="*/ 1447800 h 1447800"/>
                    <a:gd name="connsiteX1" fmla="*/ 1178381 w 1420585"/>
                    <a:gd name="connsiteY1" fmla="*/ 0 h 1447800"/>
                    <a:gd name="connsiteX2" fmla="*/ 1420585 w 1420585"/>
                    <a:gd name="connsiteY2" fmla="*/ 0 h 1447800"/>
                    <a:gd name="connsiteX3" fmla="*/ 976989 w 1420585"/>
                    <a:gd name="connsiteY3" fmla="*/ 1447800 h 1447800"/>
                    <a:gd name="connsiteX4" fmla="*/ 0 w 1420585"/>
                    <a:gd name="connsiteY4" fmla="*/ 1447800 h 1447800"/>
                    <a:gd name="connsiteX0" fmla="*/ 0 w 2100942"/>
                    <a:gd name="connsiteY0" fmla="*/ 1484086 h 1484086"/>
                    <a:gd name="connsiteX1" fmla="*/ 1858738 w 2100942"/>
                    <a:gd name="connsiteY1" fmla="*/ 0 h 1484086"/>
                    <a:gd name="connsiteX2" fmla="*/ 2100942 w 2100942"/>
                    <a:gd name="connsiteY2" fmla="*/ 0 h 1484086"/>
                    <a:gd name="connsiteX3" fmla="*/ 1657346 w 2100942"/>
                    <a:gd name="connsiteY3" fmla="*/ 1447800 h 1484086"/>
                    <a:gd name="connsiteX4" fmla="*/ 0 w 2100942"/>
                    <a:gd name="connsiteY4" fmla="*/ 1484086 h 1484086"/>
                    <a:gd name="connsiteX0" fmla="*/ 0 w 2100942"/>
                    <a:gd name="connsiteY0" fmla="*/ 1484086 h 1484086"/>
                    <a:gd name="connsiteX1" fmla="*/ 1858738 w 2100942"/>
                    <a:gd name="connsiteY1" fmla="*/ 0 h 1484086"/>
                    <a:gd name="connsiteX2" fmla="*/ 2100942 w 2100942"/>
                    <a:gd name="connsiteY2" fmla="*/ 0 h 1484086"/>
                    <a:gd name="connsiteX3" fmla="*/ 1657346 w 2100942"/>
                    <a:gd name="connsiteY3" fmla="*/ 1484086 h 1484086"/>
                    <a:gd name="connsiteX4" fmla="*/ 0 w 2100942"/>
                    <a:gd name="connsiteY4" fmla="*/ 1484086 h 1484086"/>
                    <a:gd name="connsiteX0" fmla="*/ 0 w 2100942"/>
                    <a:gd name="connsiteY0" fmla="*/ 1484086 h 1544143"/>
                    <a:gd name="connsiteX1" fmla="*/ 1858738 w 2100942"/>
                    <a:gd name="connsiteY1" fmla="*/ 0 h 1544143"/>
                    <a:gd name="connsiteX2" fmla="*/ 2100942 w 2100942"/>
                    <a:gd name="connsiteY2" fmla="*/ 0 h 1544143"/>
                    <a:gd name="connsiteX3" fmla="*/ 2008463 w 2100942"/>
                    <a:gd name="connsiteY3" fmla="*/ 1544143 h 1544143"/>
                    <a:gd name="connsiteX4" fmla="*/ 0 w 2100942"/>
                    <a:gd name="connsiteY4" fmla="*/ 1484086 h 1544143"/>
                    <a:gd name="connsiteX0" fmla="*/ 0 w 2138295"/>
                    <a:gd name="connsiteY0" fmla="*/ 1504107 h 1544143"/>
                    <a:gd name="connsiteX1" fmla="*/ 1896091 w 2138295"/>
                    <a:gd name="connsiteY1" fmla="*/ 0 h 1544143"/>
                    <a:gd name="connsiteX2" fmla="*/ 2138295 w 2138295"/>
                    <a:gd name="connsiteY2" fmla="*/ 0 h 1544143"/>
                    <a:gd name="connsiteX3" fmla="*/ 2045816 w 2138295"/>
                    <a:gd name="connsiteY3" fmla="*/ 1544143 h 1544143"/>
                    <a:gd name="connsiteX4" fmla="*/ 0 w 2138295"/>
                    <a:gd name="connsiteY4" fmla="*/ 1504107 h 1544143"/>
                    <a:gd name="connsiteX0" fmla="*/ 0 w 2115883"/>
                    <a:gd name="connsiteY0" fmla="*/ 1604205 h 1604205"/>
                    <a:gd name="connsiteX1" fmla="*/ 1873679 w 2115883"/>
                    <a:gd name="connsiteY1" fmla="*/ 0 h 1604205"/>
                    <a:gd name="connsiteX2" fmla="*/ 2115883 w 2115883"/>
                    <a:gd name="connsiteY2" fmla="*/ 0 h 1604205"/>
                    <a:gd name="connsiteX3" fmla="*/ 2023404 w 2115883"/>
                    <a:gd name="connsiteY3" fmla="*/ 1544143 h 1604205"/>
                    <a:gd name="connsiteX4" fmla="*/ 0 w 2115883"/>
                    <a:gd name="connsiteY4" fmla="*/ 1604205 h 1604205"/>
                    <a:gd name="connsiteX0" fmla="*/ 0 w 1787177"/>
                    <a:gd name="connsiteY0" fmla="*/ 1544148 h 1544148"/>
                    <a:gd name="connsiteX1" fmla="*/ 1544973 w 1787177"/>
                    <a:gd name="connsiteY1" fmla="*/ 0 h 1544148"/>
                    <a:gd name="connsiteX2" fmla="*/ 1787177 w 1787177"/>
                    <a:gd name="connsiteY2" fmla="*/ 0 h 1544148"/>
                    <a:gd name="connsiteX3" fmla="*/ 1694698 w 1787177"/>
                    <a:gd name="connsiteY3" fmla="*/ 1544143 h 1544148"/>
                    <a:gd name="connsiteX4" fmla="*/ 0 w 1787177"/>
                    <a:gd name="connsiteY4" fmla="*/ 1544148 h 1544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7177" h="1544148">
                      <a:moveTo>
                        <a:pt x="0" y="1544148"/>
                      </a:moveTo>
                      <a:lnTo>
                        <a:pt x="1544973" y="0"/>
                      </a:lnTo>
                      <a:lnTo>
                        <a:pt x="1787177" y="0"/>
                      </a:lnTo>
                      <a:lnTo>
                        <a:pt x="1694698" y="1544143"/>
                      </a:lnTo>
                      <a:lnTo>
                        <a:pt x="0" y="154414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0000">
                        <a:alpha val="43000"/>
                      </a:srgbClr>
                    </a:gs>
                    <a:gs pos="100000">
                      <a:srgbClr val="FFFFFF">
                        <a:alpha val="43000"/>
                      </a:srgbClr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5009257" y="4388305"/>
                <a:ext cx="9666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NLPFSVENK</a:t>
                </a:r>
                <a:endParaRPr lang="en-US" sz="1400" dirty="0">
                  <a:latin typeface="+mj-lt"/>
                  <a:cs typeface="Corbel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885164" y="2059980"/>
              <a:ext cx="1812925" cy="3065463"/>
              <a:chOff x="6885164" y="2438400"/>
              <a:chExt cx="1812925" cy="3065463"/>
            </a:xfrm>
          </p:grpSpPr>
          <p:pic>
            <p:nvPicPr>
              <p:cNvPr id="52" name="Picture 51" descr="Screen Shot 2015-05-30 at 12.37.21 PM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5164" y="4532313"/>
                <a:ext cx="1812925" cy="97155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6953426" y="2438400"/>
                <a:ext cx="1676400" cy="2209800"/>
                <a:chOff x="6959200" y="2590800"/>
                <a:chExt cx="1676400" cy="2209800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7774541" y="2590800"/>
                  <a:ext cx="45719" cy="1828800"/>
                </a:xfrm>
                <a:prstGeom prst="rect">
                  <a:avLst/>
                </a:prstGeom>
                <a:solidFill>
                  <a:srgbClr val="FF0000">
                    <a:alpha val="4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9" name="Trapezoid 18"/>
                <p:cNvSpPr/>
                <p:nvPr/>
              </p:nvSpPr>
              <p:spPr>
                <a:xfrm>
                  <a:off x="6959200" y="4419600"/>
                  <a:ext cx="1676400" cy="381000"/>
                </a:xfrm>
                <a:prstGeom prst="trapezoid">
                  <a:avLst>
                    <a:gd name="adj" fmla="val 214361"/>
                  </a:avLst>
                </a:prstGeom>
                <a:gradFill flip="none" rotWithShape="1">
                  <a:gsLst>
                    <a:gs pos="0">
                      <a:srgbClr val="FF0000">
                        <a:alpha val="43000"/>
                      </a:srgbClr>
                    </a:gs>
                    <a:gs pos="100000">
                      <a:srgbClr val="FFFFFF">
                        <a:alpha val="43000"/>
                      </a:srgbClr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7308321" y="4388305"/>
                <a:ext cx="9666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NLPFSVENK</a:t>
                </a:r>
                <a:endParaRPr lang="en-US" sz="1400" dirty="0">
                  <a:latin typeface="+mj-lt"/>
                  <a:cs typeface="Corbel"/>
                </a:endParaRPr>
              </a:p>
            </p:txBody>
          </p: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8988" y="1840644"/>
              <a:ext cx="2660270" cy="184943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971"/>
            <a:stretch/>
          </p:blipFill>
          <p:spPr>
            <a:xfrm>
              <a:off x="88321" y="1851313"/>
              <a:ext cx="2745876" cy="183877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152400" y="5184180"/>
              <a:ext cx="259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Database Searching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77000" y="5184180"/>
              <a:ext cx="259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Targeted Analysis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128000" y="2412112"/>
              <a:ext cx="985940" cy="365760"/>
              <a:chOff x="8067675" y="5682726"/>
              <a:chExt cx="985940" cy="365760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8067675" y="5682726"/>
                <a:ext cx="0" cy="365760"/>
              </a:xfrm>
              <a:prstGeom prst="straightConnector1">
                <a:avLst/>
              </a:prstGeom>
              <a:ln w="1905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8168757" y="5728153"/>
                <a:ext cx="884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  <a:latin typeface="+mj-lt"/>
                    <a:cs typeface="Corbel"/>
                  </a:rPr>
                  <a:t>Cycle time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036719" y="2424393"/>
              <a:ext cx="985940" cy="365760"/>
              <a:chOff x="8067675" y="5682726"/>
              <a:chExt cx="985940" cy="365760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8067675" y="5682726"/>
                <a:ext cx="0" cy="365760"/>
              </a:xfrm>
              <a:prstGeom prst="straightConnector1">
                <a:avLst/>
              </a:prstGeom>
              <a:ln w="1905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8168757" y="5728153"/>
                <a:ext cx="884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  <a:latin typeface="+mj-lt"/>
                    <a:cs typeface="Corbel"/>
                  </a:rPr>
                  <a:t>Cycle time</a:t>
                </a: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7256300" y="6488668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Ying Sonia Ting</a:t>
            </a:r>
          </a:p>
        </p:txBody>
      </p:sp>
    </p:spTree>
    <p:extLst>
      <p:ext uri="{BB962C8B-B14F-4D97-AF65-F5344CB8AC3E}">
        <p14:creationId xmlns:p14="http://schemas.microsoft.com/office/powerpoint/2010/main" val="993577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Independent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5645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“All” Reaction Monitoring (coined by Bruce Lab)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52100" y="2255711"/>
            <a:ext cx="7548522" cy="1413078"/>
            <a:chOff x="752100" y="2255711"/>
            <a:chExt cx="7548522" cy="1413078"/>
          </a:xfrm>
        </p:grpSpPr>
        <p:sp>
          <p:nvSpPr>
            <p:cNvPr id="4" name="Left Brace 3"/>
            <p:cNvSpPr/>
            <p:nvPr/>
          </p:nvSpPr>
          <p:spPr>
            <a:xfrm rot="5400000">
              <a:off x="4370856" y="-899127"/>
              <a:ext cx="310854" cy="739140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493648" y="2255711"/>
              <a:ext cx="406526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20  20 </a:t>
              </a:r>
              <a:r>
                <a:rPr lang="en-US" i="1" dirty="0"/>
                <a:t>m/z-</a:t>
              </a:r>
              <a:r>
                <a:rPr lang="en-US" dirty="0"/>
                <a:t>wide windows = </a:t>
              </a:r>
              <a:r>
                <a:rPr lang="en-US" b="1" dirty="0"/>
                <a:t>400 </a:t>
              </a:r>
              <a:r>
                <a:rPr lang="en-US" b="1" i="1" dirty="0"/>
                <a:t>m/z</a:t>
              </a:r>
              <a:endParaRPr lang="en-US" b="1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30583" y="3299457"/>
              <a:ext cx="7470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4215430" y="3299457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m/z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100" y="3299457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500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759645" y="3299457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900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058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00155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6972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39295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0886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7843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4800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17572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8714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5671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2628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9585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6542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34994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04560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74133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43699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113271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82839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52411" y="3048000"/>
              <a:ext cx="369572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457200" y="3657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all fragment ions for all precursors between 500 and 900 </a:t>
            </a:r>
            <a:r>
              <a:rPr lang="en-US" i="1" dirty="0"/>
              <a:t>m/z</a:t>
            </a:r>
            <a:endParaRPr lang="en-US" dirty="0"/>
          </a:p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26640" y="4840523"/>
            <a:ext cx="7983960" cy="1825859"/>
            <a:chOff x="626640" y="4840523"/>
            <a:chExt cx="7983960" cy="182585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84" b="80000" l="11818" r="77273">
                          <a14:foregroundMark x1="15455" y1="13028" x2="52045" y2="71376"/>
                          <a14:foregroundMark x1="66364" y1="65688" x2="32727" y2="9725"/>
                          <a14:foregroundMark x1="28182" y1="6972" x2="29091" y2="10826"/>
                          <a14:foregroundMark x1="37955" y1="5505" x2="36591" y2="12661"/>
                          <a14:foregroundMark x1="22500" y1="10826" x2="41591" y2="9174"/>
                          <a14:backgroundMark x1="70227" y1="39083" x2="46364" y2="3486"/>
                          <a14:backgroundMark x1="67273" y1="12844" x2="60227" y2="15963"/>
                          <a14:backgroundMark x1="74773" y1="44587" x2="77273" y2="63303"/>
                          <a14:backgroundMark x1="12955" y1="17798" x2="20227" y2="9358"/>
                          <a14:backgroundMark x1="21591" y1="52661" x2="11818" y2="39083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saturation sat="96000"/>
                      </a14:imgEffect>
                      <a14:imgEffect>
                        <a14:brightnessContrast contrast="-2000"/>
                      </a14:imgEffect>
                    </a14:imgLayer>
                  </a14:imgProps>
                </a:ext>
              </a:extLst>
            </a:blip>
            <a:srcRect l="10092" r="22636" b="19572"/>
            <a:stretch/>
          </p:blipFill>
          <p:spPr>
            <a:xfrm rot="5400000">
              <a:off x="3451431" y="4544223"/>
              <a:ext cx="1410561" cy="20888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8" name="Picture 4" descr="http://www.waters.com/webassets/cms/category/media/other_images/ms_primer_p2_fig4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344" r="81075">
                          <a14:foregroundMark x1="43656" y1="11039" x2="43656" y2="29870"/>
                          <a14:foregroundMark x1="59785" y1="15584" x2="40430" y2="16017"/>
                          <a14:foregroundMark x1="57419" y1="12338" x2="57849" y2="28571"/>
                          <a14:foregroundMark x1="66452" y1="14935" x2="50323" y2="90909"/>
                          <a14:foregroundMark x1="31183" y1="15152" x2="49677" y2="89610"/>
                          <a14:foregroundMark x1="30108" y1="68615" x2="29462" y2="90693"/>
                          <a14:foregroundMark x1="70968" y1="69264" x2="72043" y2="91342"/>
                          <a14:foregroundMark x1="42581" y1="12338" x2="42581" y2="29221"/>
                          <a14:foregroundMark x1="42581" y1="31602" x2="41720" y2="8874"/>
                          <a14:foregroundMark x1="41290" y1="11688" x2="41290" y2="30736"/>
                          <a14:foregroundMark x1="63226" y1="13636" x2="38925" y2="14719"/>
                          <a14:foregroundMark x1="59785" y1="11039" x2="58280" y2="29221"/>
                          <a14:foregroundMark x1="55914" y1="34416" x2="56989" y2="9091"/>
                          <a14:foregroundMark x1="65161" y1="14069" x2="45376" y2="88528"/>
                          <a14:foregroundMark x1="72473" y1="16017" x2="29677" y2="16234"/>
                          <a14:foregroundMark x1="71183" y1="15152" x2="52903" y2="89177"/>
                          <a14:foregroundMark x1="62796" y1="63203" x2="54194" y2="88528"/>
                          <a14:foregroundMark x1="56344" y1="88528" x2="45591" y2="90043"/>
                          <a14:foregroundMark x1="46667" y1="88745" x2="28387" y2="12554"/>
                          <a14:foregroundMark x1="37204" y1="14502" x2="29247" y2="14935"/>
                          <a14:foregroundMark x1="64516" y1="11255" x2="59570" y2="13203"/>
                          <a14:foregroundMark x1="39570" y1="19048" x2="61290" y2="17532"/>
                          <a14:foregroundMark x1="58495" y1="12554" x2="42366" y2="12987"/>
                          <a14:foregroundMark x1="19570" y1="53896" x2="20000" y2="11688"/>
                          <a14:backgroundMark x1="76344" y1="79437" x2="77204" y2="84199"/>
                          <a14:backgroundMark x1="74624" y1="82900" x2="67957" y2="82035"/>
                          <a14:backgroundMark x1="74624" y1="12338" x2="75914" y2="20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94" r="19570"/>
            <a:stretch/>
          </p:blipFill>
          <p:spPr bwMode="auto">
            <a:xfrm>
              <a:off x="5486400" y="4840523"/>
              <a:ext cx="938265" cy="1505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on Cyclotron Resonance (ICR)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97" t="12038" r="33803" b="10013"/>
            <a:stretch/>
          </p:blipFill>
          <p:spPr bwMode="auto">
            <a:xfrm>
              <a:off x="7010400" y="4869190"/>
              <a:ext cx="16002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135467" y="6297050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Orbitrap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629705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Linear Ion Trap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38800" y="6297050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TOF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47071" y="6293922"/>
              <a:ext cx="926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FT-ICR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0" y="4876800"/>
              <a:ext cx="2091986" cy="1322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74638"/>
            <a:ext cx="8398279" cy="1143000"/>
          </a:xfrm>
        </p:spPr>
        <p:txBody>
          <a:bodyPr>
            <a:normAutofit/>
          </a:bodyPr>
          <a:lstStyle/>
          <a:p>
            <a:r>
              <a:rPr lang="en-US" dirty="0"/>
              <a:t>DIA Data Acquisition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379066" y="30071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746195" y="30325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113329" y="306425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480458" y="30960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847592" y="312775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214720" y="31595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81853" y="319125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948983" y="32230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316118" y="325475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683246" y="32865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5050382" y="331825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417509" y="33500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784645" y="338175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51772" y="34135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518908" y="344525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886036" y="34770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253169" y="350875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620299" y="35405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987432" y="357225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988161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373008" y="251460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09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917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cxnSp>
        <p:nvCxnSpPr>
          <p:cNvPr id="206" name="Straight Arrow Connector 205"/>
          <p:cNvCxnSpPr/>
          <p:nvPr/>
        </p:nvCxnSpPr>
        <p:spPr>
          <a:xfrm>
            <a:off x="762000" y="2514600"/>
            <a:ext cx="0" cy="36555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 rot="16200000">
            <a:off x="144306" y="3982876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98816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135773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172730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09687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6644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83601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320557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3575150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394471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31429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68385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05343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42299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579257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16213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653171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90127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727084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764041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800998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1039366" y="3667506"/>
            <a:ext cx="7342634" cy="599694"/>
            <a:chOff x="990600" y="2971800"/>
            <a:chExt cx="7342634" cy="599694"/>
          </a:xfrm>
        </p:grpSpPr>
        <p:sp>
          <p:nvSpPr>
            <p:cNvPr id="158" name="Rectangle 15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1039366" y="4353306"/>
            <a:ext cx="7342634" cy="599694"/>
            <a:chOff x="990600" y="2971800"/>
            <a:chExt cx="7342634" cy="599694"/>
          </a:xfrm>
        </p:grpSpPr>
        <p:sp>
          <p:nvSpPr>
            <p:cNvPr id="224" name="Rectangle 223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1011932" y="5029200"/>
            <a:ext cx="7342634" cy="599694"/>
            <a:chOff x="990600" y="2971800"/>
            <a:chExt cx="7342634" cy="599694"/>
          </a:xfrm>
        </p:grpSpPr>
        <p:sp>
          <p:nvSpPr>
            <p:cNvPr id="245" name="Rectangle 244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973461" y="3632801"/>
            <a:ext cx="7484739" cy="2005999"/>
            <a:chOff x="899544" y="3632801"/>
            <a:chExt cx="7484739" cy="2005999"/>
          </a:xfrm>
        </p:grpSpPr>
        <p:cxnSp>
          <p:nvCxnSpPr>
            <p:cNvPr id="167" name="Straight Connector 166"/>
            <p:cNvCxnSpPr/>
            <p:nvPr/>
          </p:nvCxnSpPr>
          <p:spPr>
            <a:xfrm flipH="1">
              <a:off x="914400" y="3632801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H="1">
              <a:off x="914400" y="3962400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914400" y="4292009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914400" y="4646280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899544" y="5006163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914400" y="5311394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914400" y="5638800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5" name="Straight Connector 174"/>
          <p:cNvCxnSpPr/>
          <p:nvPr/>
        </p:nvCxnSpPr>
        <p:spPr>
          <a:xfrm flipH="1">
            <a:off x="983595" y="3276600"/>
            <a:ext cx="746988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Down Arrow 190"/>
          <p:cNvSpPr/>
          <p:nvPr/>
        </p:nvSpPr>
        <p:spPr>
          <a:xfrm>
            <a:off x="914400" y="1491134"/>
            <a:ext cx="220281" cy="378768"/>
          </a:xfrm>
          <a:prstGeom prst="downArrow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58073" y="2904213"/>
            <a:ext cx="474339" cy="155956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011932" y="2981706"/>
            <a:ext cx="367134" cy="9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939569" y="2902744"/>
            <a:ext cx="4643558" cy="3583403"/>
            <a:chOff x="957263" y="2902744"/>
            <a:chExt cx="4643558" cy="3583403"/>
          </a:xfrm>
        </p:grpSpPr>
        <p:cxnSp>
          <p:nvCxnSpPr>
            <p:cNvPr id="188" name="Straight Connector 187"/>
            <p:cNvCxnSpPr/>
            <p:nvPr/>
          </p:nvCxnSpPr>
          <p:spPr>
            <a:xfrm>
              <a:off x="1451311" y="3066165"/>
              <a:ext cx="4114770" cy="341998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957263" y="2902744"/>
              <a:ext cx="4643558" cy="3576917"/>
              <a:chOff x="957263" y="2902744"/>
              <a:chExt cx="4643558" cy="3576917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62816" y="2907509"/>
                <a:ext cx="4638005" cy="3572152"/>
                <a:chOff x="958782" y="2913137"/>
                <a:chExt cx="5311534" cy="3259401"/>
              </a:xfrm>
            </p:grpSpPr>
            <p:sp>
              <p:nvSpPr>
                <p:cNvPr id="5" name="Freeform 4"/>
                <p:cNvSpPr/>
                <p:nvPr/>
              </p:nvSpPr>
              <p:spPr>
                <a:xfrm>
                  <a:off x="958782" y="2926394"/>
                  <a:ext cx="5311534" cy="632227"/>
                </a:xfrm>
                <a:custGeom>
                  <a:avLst/>
                  <a:gdLst>
                    <a:gd name="connsiteX0" fmla="*/ 1023938 w 5867400"/>
                    <a:gd name="connsiteY0" fmla="*/ 561975 h 561975"/>
                    <a:gd name="connsiteX1" fmla="*/ 5867400 w 5867400"/>
                    <a:gd name="connsiteY1" fmla="*/ 561975 h 561975"/>
                    <a:gd name="connsiteX2" fmla="*/ 357188 w 5867400"/>
                    <a:gd name="connsiteY2" fmla="*/ 0 h 561975"/>
                    <a:gd name="connsiteX3" fmla="*/ 0 w 5867400"/>
                    <a:gd name="connsiteY3" fmla="*/ 0 h 561975"/>
                    <a:gd name="connsiteX4" fmla="*/ 1023938 w 5867400"/>
                    <a:gd name="connsiteY4" fmla="*/ 561975 h 561975"/>
                    <a:gd name="connsiteX0" fmla="*/ 498013 w 5867400"/>
                    <a:gd name="connsiteY0" fmla="*/ 561975 h 561975"/>
                    <a:gd name="connsiteX1" fmla="*/ 5867400 w 5867400"/>
                    <a:gd name="connsiteY1" fmla="*/ 561975 h 561975"/>
                    <a:gd name="connsiteX2" fmla="*/ 357188 w 5867400"/>
                    <a:gd name="connsiteY2" fmla="*/ 0 h 561975"/>
                    <a:gd name="connsiteX3" fmla="*/ 0 w 5867400"/>
                    <a:gd name="connsiteY3" fmla="*/ 0 h 561975"/>
                    <a:gd name="connsiteX4" fmla="*/ 498013 w 5867400"/>
                    <a:gd name="connsiteY4" fmla="*/ 561975 h 561975"/>
                    <a:gd name="connsiteX0" fmla="*/ 473768 w 5867400"/>
                    <a:gd name="connsiteY0" fmla="*/ 567769 h 567769"/>
                    <a:gd name="connsiteX1" fmla="*/ 5867400 w 5867400"/>
                    <a:gd name="connsiteY1" fmla="*/ 561975 h 567769"/>
                    <a:gd name="connsiteX2" fmla="*/ 357188 w 5867400"/>
                    <a:gd name="connsiteY2" fmla="*/ 0 h 567769"/>
                    <a:gd name="connsiteX3" fmla="*/ 0 w 5867400"/>
                    <a:gd name="connsiteY3" fmla="*/ 0 h 567769"/>
                    <a:gd name="connsiteX4" fmla="*/ 473768 w 5867400"/>
                    <a:gd name="connsiteY4" fmla="*/ 567769 h 567769"/>
                    <a:gd name="connsiteX0" fmla="*/ 473768 w 5867400"/>
                    <a:gd name="connsiteY0" fmla="*/ 643092 h 643092"/>
                    <a:gd name="connsiteX1" fmla="*/ 5867400 w 5867400"/>
                    <a:gd name="connsiteY1" fmla="*/ 637298 h 643092"/>
                    <a:gd name="connsiteX2" fmla="*/ 543065 w 5867400"/>
                    <a:gd name="connsiteY2" fmla="*/ 0 h 643092"/>
                    <a:gd name="connsiteX3" fmla="*/ 0 w 5867400"/>
                    <a:gd name="connsiteY3" fmla="*/ 75323 h 643092"/>
                    <a:gd name="connsiteX4" fmla="*/ 473768 w 5867400"/>
                    <a:gd name="connsiteY4" fmla="*/ 643092 h 643092"/>
                    <a:gd name="connsiteX0" fmla="*/ 518217 w 5911849"/>
                    <a:gd name="connsiteY0" fmla="*/ 651783 h 651783"/>
                    <a:gd name="connsiteX1" fmla="*/ 5911849 w 5911849"/>
                    <a:gd name="connsiteY1" fmla="*/ 645989 h 651783"/>
                    <a:gd name="connsiteX2" fmla="*/ 587514 w 5911849"/>
                    <a:gd name="connsiteY2" fmla="*/ 8691 h 651783"/>
                    <a:gd name="connsiteX3" fmla="*/ 0 w 5911849"/>
                    <a:gd name="connsiteY3" fmla="*/ 0 h 651783"/>
                    <a:gd name="connsiteX4" fmla="*/ 518217 w 5911849"/>
                    <a:gd name="connsiteY4" fmla="*/ 651783 h 651783"/>
                    <a:gd name="connsiteX0" fmla="*/ 518217 w 5911849"/>
                    <a:gd name="connsiteY0" fmla="*/ 648886 h 648886"/>
                    <a:gd name="connsiteX1" fmla="*/ 5911849 w 5911849"/>
                    <a:gd name="connsiteY1" fmla="*/ 643092 h 648886"/>
                    <a:gd name="connsiteX2" fmla="*/ 587514 w 5911849"/>
                    <a:gd name="connsiteY2" fmla="*/ 5794 h 648886"/>
                    <a:gd name="connsiteX3" fmla="*/ 0 w 5911849"/>
                    <a:gd name="connsiteY3" fmla="*/ 0 h 648886"/>
                    <a:gd name="connsiteX4" fmla="*/ 518217 w 5911849"/>
                    <a:gd name="connsiteY4" fmla="*/ 648886 h 648886"/>
                    <a:gd name="connsiteX0" fmla="*/ 521249 w 5914881"/>
                    <a:gd name="connsiteY0" fmla="*/ 643092 h 643092"/>
                    <a:gd name="connsiteX1" fmla="*/ 5914881 w 5914881"/>
                    <a:gd name="connsiteY1" fmla="*/ 637298 h 643092"/>
                    <a:gd name="connsiteX2" fmla="*/ 590546 w 5914881"/>
                    <a:gd name="connsiteY2" fmla="*/ 0 h 643092"/>
                    <a:gd name="connsiteX3" fmla="*/ 0 w 5914881"/>
                    <a:gd name="connsiteY3" fmla="*/ 725 h 643092"/>
                    <a:gd name="connsiteX4" fmla="*/ 521249 w 5914881"/>
                    <a:gd name="connsiteY4" fmla="*/ 643092 h 643092"/>
                    <a:gd name="connsiteX0" fmla="*/ 521249 w 5914881"/>
                    <a:gd name="connsiteY0" fmla="*/ 642367 h 642367"/>
                    <a:gd name="connsiteX1" fmla="*/ 5914881 w 5914881"/>
                    <a:gd name="connsiteY1" fmla="*/ 636573 h 642367"/>
                    <a:gd name="connsiteX2" fmla="*/ 584486 w 5914881"/>
                    <a:gd name="connsiteY2" fmla="*/ 3620 h 642367"/>
                    <a:gd name="connsiteX3" fmla="*/ 0 w 5914881"/>
                    <a:gd name="connsiteY3" fmla="*/ 0 h 642367"/>
                    <a:gd name="connsiteX4" fmla="*/ 521249 w 5914881"/>
                    <a:gd name="connsiteY4" fmla="*/ 642367 h 642367"/>
                    <a:gd name="connsiteX0" fmla="*/ 506096 w 5899728"/>
                    <a:gd name="connsiteY0" fmla="*/ 638747 h 638747"/>
                    <a:gd name="connsiteX1" fmla="*/ 5899728 w 5899728"/>
                    <a:gd name="connsiteY1" fmla="*/ 632953 h 638747"/>
                    <a:gd name="connsiteX2" fmla="*/ 569333 w 5899728"/>
                    <a:gd name="connsiteY2" fmla="*/ 0 h 638747"/>
                    <a:gd name="connsiteX3" fmla="*/ 0 w 5899728"/>
                    <a:gd name="connsiteY3" fmla="*/ 725 h 638747"/>
                    <a:gd name="connsiteX4" fmla="*/ 506096 w 5899728"/>
                    <a:gd name="connsiteY4" fmla="*/ 638747 h 638747"/>
                    <a:gd name="connsiteX0" fmla="*/ 506096 w 5899728"/>
                    <a:gd name="connsiteY0" fmla="*/ 638022 h 638022"/>
                    <a:gd name="connsiteX1" fmla="*/ 5899728 w 5899728"/>
                    <a:gd name="connsiteY1" fmla="*/ 632228 h 638022"/>
                    <a:gd name="connsiteX2" fmla="*/ 575395 w 5899728"/>
                    <a:gd name="connsiteY2" fmla="*/ 5794 h 638022"/>
                    <a:gd name="connsiteX3" fmla="*/ 0 w 5899728"/>
                    <a:gd name="connsiteY3" fmla="*/ 0 h 638022"/>
                    <a:gd name="connsiteX4" fmla="*/ 506096 w 5899728"/>
                    <a:gd name="connsiteY4" fmla="*/ 638022 h 638022"/>
                    <a:gd name="connsiteX0" fmla="*/ 509128 w 5902760"/>
                    <a:gd name="connsiteY0" fmla="*/ 632228 h 632228"/>
                    <a:gd name="connsiteX1" fmla="*/ 5902760 w 5902760"/>
                    <a:gd name="connsiteY1" fmla="*/ 626434 h 632228"/>
                    <a:gd name="connsiteX2" fmla="*/ 578427 w 5902760"/>
                    <a:gd name="connsiteY2" fmla="*/ 0 h 632228"/>
                    <a:gd name="connsiteX3" fmla="*/ 0 w 5902760"/>
                    <a:gd name="connsiteY3" fmla="*/ 725 h 632228"/>
                    <a:gd name="connsiteX4" fmla="*/ 509128 w 5902760"/>
                    <a:gd name="connsiteY4" fmla="*/ 632228 h 632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02760" h="632228">
                      <a:moveTo>
                        <a:pt x="509128" y="632228"/>
                      </a:moveTo>
                      <a:lnTo>
                        <a:pt x="5902760" y="626434"/>
                      </a:lnTo>
                      <a:lnTo>
                        <a:pt x="578427" y="0"/>
                      </a:lnTo>
                      <a:lnTo>
                        <a:pt x="0" y="725"/>
                      </a:lnTo>
                      <a:lnTo>
                        <a:pt x="509128" y="6322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28575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966059" y="2913137"/>
                  <a:ext cx="446459" cy="3259401"/>
                </a:xfrm>
                <a:custGeom>
                  <a:avLst/>
                  <a:gdLst>
                    <a:gd name="connsiteX0" fmla="*/ 0 w 1016000"/>
                    <a:gd name="connsiteY0" fmla="*/ 0 h 3187700"/>
                    <a:gd name="connsiteX1" fmla="*/ 1016000 w 1016000"/>
                    <a:gd name="connsiteY1" fmla="*/ 571500 h 3187700"/>
                    <a:gd name="connsiteX2" fmla="*/ 1016000 w 1016000"/>
                    <a:gd name="connsiteY2" fmla="*/ 3187700 h 3187700"/>
                    <a:gd name="connsiteX3" fmla="*/ 0 w 1016000"/>
                    <a:gd name="connsiteY3" fmla="*/ 0 h 3187700"/>
                    <a:gd name="connsiteX0" fmla="*/ 0 w 1134203"/>
                    <a:gd name="connsiteY0" fmla="*/ 0 h 3246365"/>
                    <a:gd name="connsiteX1" fmla="*/ 1134203 w 1134203"/>
                    <a:gd name="connsiteY1" fmla="*/ 630165 h 3246365"/>
                    <a:gd name="connsiteX2" fmla="*/ 1134203 w 1134203"/>
                    <a:gd name="connsiteY2" fmla="*/ 3246365 h 3246365"/>
                    <a:gd name="connsiteX3" fmla="*/ 0 w 1134203"/>
                    <a:gd name="connsiteY3" fmla="*/ 0 h 3246365"/>
                    <a:gd name="connsiteX0" fmla="*/ 0 w 1134203"/>
                    <a:gd name="connsiteY0" fmla="*/ 0 h 3259401"/>
                    <a:gd name="connsiteX1" fmla="*/ 1134203 w 1134203"/>
                    <a:gd name="connsiteY1" fmla="*/ 630165 h 3259401"/>
                    <a:gd name="connsiteX2" fmla="*/ 1048834 w 1134203"/>
                    <a:gd name="connsiteY2" fmla="*/ 3259401 h 3259401"/>
                    <a:gd name="connsiteX3" fmla="*/ 0 w 1134203"/>
                    <a:gd name="connsiteY3" fmla="*/ 0 h 3259401"/>
                    <a:gd name="connsiteX0" fmla="*/ 0 w 1134203"/>
                    <a:gd name="connsiteY0" fmla="*/ 0 h 3259401"/>
                    <a:gd name="connsiteX1" fmla="*/ 1134203 w 1134203"/>
                    <a:gd name="connsiteY1" fmla="*/ 630165 h 3259401"/>
                    <a:gd name="connsiteX2" fmla="*/ 1048834 w 1134203"/>
                    <a:gd name="connsiteY2" fmla="*/ 3259401 h 3259401"/>
                    <a:gd name="connsiteX3" fmla="*/ 91935 w 1134203"/>
                    <a:gd name="connsiteY3" fmla="*/ 286804 h 3259401"/>
                    <a:gd name="connsiteX4" fmla="*/ 0 w 1134203"/>
                    <a:gd name="connsiteY4" fmla="*/ 0 h 3259401"/>
                    <a:gd name="connsiteX0" fmla="*/ 0 w 1134203"/>
                    <a:gd name="connsiteY0" fmla="*/ 0 h 3259401"/>
                    <a:gd name="connsiteX1" fmla="*/ 1134203 w 1134203"/>
                    <a:gd name="connsiteY1" fmla="*/ 630165 h 3259401"/>
                    <a:gd name="connsiteX2" fmla="*/ 1048834 w 1134203"/>
                    <a:gd name="connsiteY2" fmla="*/ 3259401 h 3259401"/>
                    <a:gd name="connsiteX3" fmla="*/ 13132 w 1134203"/>
                    <a:gd name="connsiteY3" fmla="*/ 99946 h 3259401"/>
                    <a:gd name="connsiteX4" fmla="*/ 0 w 1134203"/>
                    <a:gd name="connsiteY4" fmla="*/ 0 h 3259401"/>
                    <a:gd name="connsiteX0" fmla="*/ 13136 w 1121071"/>
                    <a:gd name="connsiteY0" fmla="*/ 0 h 3261574"/>
                    <a:gd name="connsiteX1" fmla="*/ 1121071 w 1121071"/>
                    <a:gd name="connsiteY1" fmla="*/ 632338 h 3261574"/>
                    <a:gd name="connsiteX2" fmla="*/ 1035702 w 1121071"/>
                    <a:gd name="connsiteY2" fmla="*/ 3261574 h 3261574"/>
                    <a:gd name="connsiteX3" fmla="*/ 0 w 1121071"/>
                    <a:gd name="connsiteY3" fmla="*/ 102119 h 3261574"/>
                    <a:gd name="connsiteX4" fmla="*/ 13136 w 1121071"/>
                    <a:gd name="connsiteY4" fmla="*/ 0 h 3261574"/>
                    <a:gd name="connsiteX0" fmla="*/ 19704 w 1121071"/>
                    <a:gd name="connsiteY0" fmla="*/ 0 h 3257228"/>
                    <a:gd name="connsiteX1" fmla="*/ 1121071 w 1121071"/>
                    <a:gd name="connsiteY1" fmla="*/ 627992 h 3257228"/>
                    <a:gd name="connsiteX2" fmla="*/ 1035702 w 1121071"/>
                    <a:gd name="connsiteY2" fmla="*/ 3257228 h 3257228"/>
                    <a:gd name="connsiteX3" fmla="*/ 0 w 1121071"/>
                    <a:gd name="connsiteY3" fmla="*/ 97773 h 3257228"/>
                    <a:gd name="connsiteX4" fmla="*/ 19704 w 1121071"/>
                    <a:gd name="connsiteY4" fmla="*/ 0 h 3257228"/>
                    <a:gd name="connsiteX0" fmla="*/ 0 w 1101367"/>
                    <a:gd name="connsiteY0" fmla="*/ 0 h 3257228"/>
                    <a:gd name="connsiteX1" fmla="*/ 1101367 w 1101367"/>
                    <a:gd name="connsiteY1" fmla="*/ 627992 h 3257228"/>
                    <a:gd name="connsiteX2" fmla="*/ 1015998 w 1101367"/>
                    <a:gd name="connsiteY2" fmla="*/ 3257228 h 3257228"/>
                    <a:gd name="connsiteX3" fmla="*/ 26265 w 1101367"/>
                    <a:gd name="connsiteY3" fmla="*/ 97773 h 3257228"/>
                    <a:gd name="connsiteX4" fmla="*/ 0 w 1101367"/>
                    <a:gd name="connsiteY4" fmla="*/ 0 h 3257228"/>
                    <a:gd name="connsiteX0" fmla="*/ 13135 w 1075102"/>
                    <a:gd name="connsiteY0" fmla="*/ 0 h 3259401"/>
                    <a:gd name="connsiteX1" fmla="*/ 1075102 w 1075102"/>
                    <a:gd name="connsiteY1" fmla="*/ 630165 h 3259401"/>
                    <a:gd name="connsiteX2" fmla="*/ 989733 w 1075102"/>
                    <a:gd name="connsiteY2" fmla="*/ 3259401 h 3259401"/>
                    <a:gd name="connsiteX3" fmla="*/ 0 w 1075102"/>
                    <a:gd name="connsiteY3" fmla="*/ 99946 h 3259401"/>
                    <a:gd name="connsiteX4" fmla="*/ 13135 w 1075102"/>
                    <a:gd name="connsiteY4" fmla="*/ 0 h 3259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102" h="3259401">
                      <a:moveTo>
                        <a:pt x="13135" y="0"/>
                      </a:moveTo>
                      <a:lnTo>
                        <a:pt x="1075102" y="630165"/>
                      </a:lnTo>
                      <a:lnTo>
                        <a:pt x="989733" y="3259401"/>
                      </a:lnTo>
                      <a:lnTo>
                        <a:pt x="0" y="99946"/>
                      </a:lnTo>
                      <a:lnTo>
                        <a:pt x="1313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alpha val="85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1383157" y="3554250"/>
                  <a:ext cx="4843387" cy="26158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4" name="Straight Connector 33"/>
              <p:cNvCxnSpPr/>
              <p:nvPr/>
            </p:nvCxnSpPr>
            <p:spPr>
              <a:xfrm>
                <a:off x="957263" y="2902744"/>
                <a:ext cx="376237" cy="70405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957612" y="3060822"/>
                <a:ext cx="374216" cy="341369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435894" y="2907506"/>
                <a:ext cx="4114311" cy="7074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022829" y="1861463"/>
            <a:ext cx="7362610" cy="400110"/>
            <a:chOff x="1022829" y="1861463"/>
            <a:chExt cx="7362610" cy="400110"/>
          </a:xfrm>
        </p:grpSpPr>
        <p:sp>
          <p:nvSpPr>
            <p:cNvPr id="190" name="Rectangle 189"/>
            <p:cNvSpPr/>
            <p:nvPr/>
          </p:nvSpPr>
          <p:spPr>
            <a:xfrm>
              <a:off x="1022829" y="1871926"/>
              <a:ext cx="7362610" cy="378768"/>
            </a:xfrm>
            <a:prstGeom prst="rect">
              <a:avLst/>
            </a:prstGeom>
            <a:solidFill>
              <a:srgbClr val="FF0000">
                <a:alpha val="4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771608" y="1861463"/>
              <a:ext cx="58442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Comprehensive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>
                  <a:solidFill>
                    <a:srgbClr val="0071C6"/>
                  </a:solidFill>
                </a:rPr>
                <a:t>MS1</a:t>
              </a:r>
              <a:r>
                <a:rPr lang="en-US" sz="2000" dirty="0">
                  <a:solidFill>
                    <a:schemeClr val="bg1"/>
                  </a:solidFill>
                </a:rPr>
                <a:t> and </a:t>
              </a:r>
              <a:r>
                <a:rPr lang="en-US" sz="2000" dirty="0"/>
                <a:t>MS2</a:t>
              </a:r>
              <a:r>
                <a:rPr lang="en-US" sz="2000" dirty="0">
                  <a:solidFill>
                    <a:schemeClr val="bg1"/>
                  </a:solidFill>
                </a:rPr>
                <a:t> Sampling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918624" y="5634335"/>
            <a:ext cx="2975878" cy="461665"/>
            <a:chOff x="2756824" y="5634335"/>
            <a:chExt cx="2975878" cy="461665"/>
          </a:xfrm>
        </p:grpSpPr>
        <p:grpSp>
          <p:nvGrpSpPr>
            <p:cNvPr id="23" name="Group 22"/>
            <p:cNvGrpSpPr/>
            <p:nvPr/>
          </p:nvGrpSpPr>
          <p:grpSpPr>
            <a:xfrm>
              <a:off x="2756824" y="5702162"/>
              <a:ext cx="2975878" cy="237744"/>
              <a:chOff x="2756824" y="5702162"/>
              <a:chExt cx="2975878" cy="237744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2756824" y="5821034"/>
                <a:ext cx="2975878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2761473" y="5702162"/>
                <a:ext cx="0" cy="237744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V="1">
                <a:off x="5732702" y="5702162"/>
                <a:ext cx="0" cy="237744"/>
              </a:xfrm>
              <a:prstGeom prst="line">
                <a:avLst/>
              </a:prstGeom>
              <a:ln w="222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3802100" y="5634335"/>
              <a:ext cx="103586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20 </a:t>
              </a:r>
              <a:r>
                <a:rPr lang="en-US" sz="2400" i="1" dirty="0"/>
                <a:t>m/z</a:t>
              </a:r>
              <a:endParaRPr lang="en-US" sz="24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72512" y="3581400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Un-Targeted</a:t>
            </a:r>
          </a:p>
        </p:txBody>
      </p:sp>
      <p:sp>
        <p:nvSpPr>
          <p:cNvPr id="135" name="Unbiased Text"/>
          <p:cNvSpPr txBox="1"/>
          <p:nvPr/>
        </p:nvSpPr>
        <p:spPr>
          <a:xfrm>
            <a:off x="2570273" y="3886200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Un-Biased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572512" y="601533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Wide Isolation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7924960" y="3195637"/>
            <a:ext cx="518384" cy="276253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5943600" y="2789753"/>
            <a:ext cx="2509348" cy="3763447"/>
            <a:chOff x="5943600" y="2789753"/>
            <a:chExt cx="2509348" cy="3763447"/>
          </a:xfrm>
        </p:grpSpPr>
        <p:cxnSp>
          <p:nvCxnSpPr>
            <p:cNvPr id="49" name="Straight Connector 48"/>
            <p:cNvCxnSpPr/>
            <p:nvPr/>
          </p:nvCxnSpPr>
          <p:spPr>
            <a:xfrm flipH="1" flipV="1">
              <a:off x="5958840" y="2803207"/>
              <a:ext cx="1958383" cy="3924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>
              <a:off x="5943600" y="5955655"/>
              <a:ext cx="1980738" cy="59278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 55"/>
            <p:cNvSpPr/>
            <p:nvPr/>
          </p:nvSpPr>
          <p:spPr>
            <a:xfrm>
              <a:off x="7473949" y="2794000"/>
              <a:ext cx="962025" cy="3759200"/>
            </a:xfrm>
            <a:custGeom>
              <a:avLst/>
              <a:gdLst>
                <a:gd name="connsiteX0" fmla="*/ 971550 w 971550"/>
                <a:gd name="connsiteY0" fmla="*/ 387350 h 3759200"/>
                <a:gd name="connsiteX1" fmla="*/ 0 w 971550"/>
                <a:gd name="connsiteY1" fmla="*/ 0 h 3759200"/>
                <a:gd name="connsiteX2" fmla="*/ 0 w 971550"/>
                <a:gd name="connsiteY2" fmla="*/ 3759200 h 3759200"/>
                <a:gd name="connsiteX3" fmla="*/ 971550 w 971550"/>
                <a:gd name="connsiteY3" fmla="*/ 3168650 h 3759200"/>
                <a:gd name="connsiteX4" fmla="*/ 971550 w 971550"/>
                <a:gd name="connsiteY4" fmla="*/ 387350 h 3759200"/>
                <a:gd name="connsiteX0" fmla="*/ 947738 w 971550"/>
                <a:gd name="connsiteY0" fmla="*/ 396875 h 3759200"/>
                <a:gd name="connsiteX1" fmla="*/ 0 w 971550"/>
                <a:gd name="connsiteY1" fmla="*/ 0 h 3759200"/>
                <a:gd name="connsiteX2" fmla="*/ 0 w 971550"/>
                <a:gd name="connsiteY2" fmla="*/ 3759200 h 3759200"/>
                <a:gd name="connsiteX3" fmla="*/ 971550 w 971550"/>
                <a:gd name="connsiteY3" fmla="*/ 3168650 h 3759200"/>
                <a:gd name="connsiteX4" fmla="*/ 947738 w 971550"/>
                <a:gd name="connsiteY4" fmla="*/ 396875 h 3759200"/>
                <a:gd name="connsiteX0" fmla="*/ 957263 w 971550"/>
                <a:gd name="connsiteY0" fmla="*/ 393700 h 3759200"/>
                <a:gd name="connsiteX1" fmla="*/ 0 w 971550"/>
                <a:gd name="connsiteY1" fmla="*/ 0 h 3759200"/>
                <a:gd name="connsiteX2" fmla="*/ 0 w 971550"/>
                <a:gd name="connsiteY2" fmla="*/ 3759200 h 3759200"/>
                <a:gd name="connsiteX3" fmla="*/ 971550 w 971550"/>
                <a:gd name="connsiteY3" fmla="*/ 3168650 h 3759200"/>
                <a:gd name="connsiteX4" fmla="*/ 957263 w 971550"/>
                <a:gd name="connsiteY4" fmla="*/ 393700 h 3759200"/>
                <a:gd name="connsiteX0" fmla="*/ 957263 w 962025"/>
                <a:gd name="connsiteY0" fmla="*/ 393700 h 3759200"/>
                <a:gd name="connsiteX1" fmla="*/ 0 w 962025"/>
                <a:gd name="connsiteY1" fmla="*/ 0 h 3759200"/>
                <a:gd name="connsiteX2" fmla="*/ 0 w 962025"/>
                <a:gd name="connsiteY2" fmla="*/ 3759200 h 3759200"/>
                <a:gd name="connsiteX3" fmla="*/ 962025 w 962025"/>
                <a:gd name="connsiteY3" fmla="*/ 3152775 h 3759200"/>
                <a:gd name="connsiteX4" fmla="*/ 957263 w 962025"/>
                <a:gd name="connsiteY4" fmla="*/ 393700 h 375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025" h="3759200">
                  <a:moveTo>
                    <a:pt x="957263" y="393700"/>
                  </a:moveTo>
                  <a:lnTo>
                    <a:pt x="0" y="0"/>
                  </a:lnTo>
                  <a:lnTo>
                    <a:pt x="0" y="3759200"/>
                  </a:lnTo>
                  <a:lnTo>
                    <a:pt x="962025" y="3152775"/>
                  </a:lnTo>
                  <a:cubicBezTo>
                    <a:pt x="957263" y="2227792"/>
                    <a:pt x="962025" y="1318683"/>
                    <a:pt x="957263" y="39370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85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/>
            <p:nvPr/>
          </p:nvCxnSpPr>
          <p:spPr>
            <a:xfrm flipH="1" flipV="1">
              <a:off x="7477125" y="2795587"/>
              <a:ext cx="975823" cy="39291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H="1">
              <a:off x="7477125" y="5951552"/>
              <a:ext cx="973117" cy="601648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5944305" y="2789753"/>
              <a:ext cx="1532238" cy="3760326"/>
              <a:chOff x="5897048" y="2723587"/>
              <a:chExt cx="1532238" cy="3760326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5897048" y="2723587"/>
                <a:ext cx="1532238" cy="37603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Group 26"/>
              <p:cNvGrpSpPr>
                <a:grpSpLocks noChangeAspect="1"/>
              </p:cNvGrpSpPr>
              <p:nvPr/>
            </p:nvGrpSpPr>
            <p:grpSpPr>
              <a:xfrm>
                <a:off x="6332877" y="2852636"/>
                <a:ext cx="604665" cy="3403484"/>
                <a:chOff x="6477000" y="3496056"/>
                <a:chExt cx="367144" cy="2066544"/>
              </a:xfrm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6477010" y="3496056"/>
                  <a:ext cx="367134" cy="9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6477007" y="4191000"/>
                  <a:ext cx="367134" cy="9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6477005" y="4867656"/>
                  <a:ext cx="367134" cy="9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6477000" y="5553456"/>
                  <a:ext cx="367134" cy="9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2" name="Group 61"/>
          <p:cNvGrpSpPr/>
          <p:nvPr/>
        </p:nvGrpSpPr>
        <p:grpSpPr>
          <a:xfrm>
            <a:off x="2109683" y="2789925"/>
            <a:ext cx="3986316" cy="711668"/>
            <a:chOff x="2300747" y="2789925"/>
            <a:chExt cx="3795252" cy="711668"/>
          </a:xfrm>
        </p:grpSpPr>
        <p:sp>
          <p:nvSpPr>
            <p:cNvPr id="60" name="Rectangle 59"/>
            <p:cNvSpPr/>
            <p:nvPr/>
          </p:nvSpPr>
          <p:spPr>
            <a:xfrm>
              <a:off x="2300747" y="2789925"/>
              <a:ext cx="3642853" cy="711668"/>
            </a:xfrm>
            <a:prstGeom prst="rect">
              <a:avLst/>
            </a:prstGeom>
            <a:solidFill>
              <a:schemeClr val="bg1"/>
            </a:solidFill>
            <a:ln cap="sq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792242" y="2800350"/>
              <a:ext cx="303757" cy="688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24851" y="4716056"/>
            <a:ext cx="4212978" cy="922744"/>
            <a:chOff x="2163051" y="4716056"/>
            <a:chExt cx="4212978" cy="922744"/>
          </a:xfrm>
        </p:grpSpPr>
        <p:sp>
          <p:nvSpPr>
            <p:cNvPr id="120" name="Rectangle 119"/>
            <p:cNvSpPr/>
            <p:nvPr/>
          </p:nvSpPr>
          <p:spPr>
            <a:xfrm>
              <a:off x="2163051" y="4716056"/>
              <a:ext cx="72327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500 </a:t>
              </a:r>
            </a:p>
            <a:p>
              <a:r>
                <a:rPr lang="en-US" sz="2400" i="1" dirty="0"/>
                <a:t>m/z</a:t>
              </a:r>
              <a:endParaRPr lang="en-US" sz="2400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24889" y="4716056"/>
              <a:ext cx="6511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520</a:t>
              </a:r>
            </a:p>
            <a:p>
              <a:r>
                <a:rPr lang="en-US" sz="2400" i="1" dirty="0"/>
                <a:t>m/z</a:t>
              </a:r>
              <a:endParaRPr lang="en-US" sz="2400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68973" y="5223256"/>
              <a:ext cx="2954755" cy="415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5" name="TextBox 264"/>
          <p:cNvSpPr txBox="1"/>
          <p:nvPr/>
        </p:nvSpPr>
        <p:spPr>
          <a:xfrm>
            <a:off x="2133600" y="2735571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Consistent Sampling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6360331" y="2831455"/>
            <a:ext cx="627624" cy="3654692"/>
            <a:chOff x="6360331" y="2831455"/>
            <a:chExt cx="627624" cy="3654692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6360331" y="2831455"/>
              <a:ext cx="12039" cy="365469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H="1">
              <a:off x="6975916" y="2831455"/>
              <a:ext cx="12039" cy="365469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8" name="TextBox 267"/>
          <p:cNvSpPr txBox="1"/>
          <p:nvPr/>
        </p:nvSpPr>
        <p:spPr>
          <a:xfrm>
            <a:off x="2128477" y="3048000"/>
            <a:ext cx="42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Chromatographic Time Scale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6455233" y="2933613"/>
            <a:ext cx="987018" cy="1129723"/>
            <a:chOff x="6455233" y="2933613"/>
            <a:chExt cx="987018" cy="1129723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233" y="3266738"/>
              <a:ext cx="444529" cy="509249"/>
            </a:xfrm>
            <a:prstGeom prst="rect">
              <a:avLst/>
            </a:prstGeom>
          </p:spPr>
        </p:pic>
        <p:grpSp>
          <p:nvGrpSpPr>
            <p:cNvPr id="96" name="Group 95"/>
            <p:cNvGrpSpPr/>
            <p:nvPr/>
          </p:nvGrpSpPr>
          <p:grpSpPr>
            <a:xfrm>
              <a:off x="7112539" y="2933613"/>
              <a:ext cx="222803" cy="1129723"/>
              <a:chOff x="7112539" y="2933613"/>
              <a:chExt cx="222803" cy="1129723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7223940" y="2933862"/>
                <a:ext cx="0" cy="1129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7112539" y="2933613"/>
                <a:ext cx="22280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H="1">
                <a:off x="7112539" y="4063336"/>
                <a:ext cx="22280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Rectangle 89"/>
            <p:cNvSpPr/>
            <p:nvPr/>
          </p:nvSpPr>
          <p:spPr>
            <a:xfrm>
              <a:off x="7016861" y="3116082"/>
              <a:ext cx="425390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2400" dirty="0"/>
                <a:t>2</a:t>
              </a:r>
            </a:p>
            <a:p>
              <a:r>
                <a:rPr lang="en-US" sz="2400" dirty="0"/>
                <a:t>sec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494602" y="5045025"/>
            <a:ext cx="1008065" cy="179865"/>
            <a:chOff x="3494602" y="5045025"/>
            <a:chExt cx="1008065" cy="179865"/>
          </a:xfrm>
        </p:grpSpPr>
        <p:sp>
          <p:nvSpPr>
            <p:cNvPr id="275" name="Freeform 416"/>
            <p:cNvSpPr>
              <a:spLocks noChangeAspect="1"/>
            </p:cNvSpPr>
            <p:nvPr/>
          </p:nvSpPr>
          <p:spPr bwMode="auto">
            <a:xfrm>
              <a:off x="4103156" y="5045025"/>
              <a:ext cx="399511" cy="179865"/>
            </a:xfrm>
            <a:custGeom>
              <a:avLst/>
              <a:gdLst>
                <a:gd name="T0" fmla="*/ 13 w 1678"/>
                <a:gd name="T1" fmla="*/ 782 h 782"/>
                <a:gd name="T2" fmla="*/ 41 w 1678"/>
                <a:gd name="T3" fmla="*/ 782 h 782"/>
                <a:gd name="T4" fmla="*/ 68 w 1678"/>
                <a:gd name="T5" fmla="*/ 782 h 782"/>
                <a:gd name="T6" fmla="*/ 96 w 1678"/>
                <a:gd name="T7" fmla="*/ 782 h 782"/>
                <a:gd name="T8" fmla="*/ 130 w 1678"/>
                <a:gd name="T9" fmla="*/ 782 h 782"/>
                <a:gd name="T10" fmla="*/ 144 w 1678"/>
                <a:gd name="T11" fmla="*/ 782 h 782"/>
                <a:gd name="T12" fmla="*/ 171 w 1678"/>
                <a:gd name="T13" fmla="*/ 779 h 782"/>
                <a:gd name="T14" fmla="*/ 199 w 1678"/>
                <a:gd name="T15" fmla="*/ 725 h 782"/>
                <a:gd name="T16" fmla="*/ 226 w 1678"/>
                <a:gd name="T17" fmla="*/ 0 h 782"/>
                <a:gd name="T18" fmla="*/ 254 w 1678"/>
                <a:gd name="T19" fmla="*/ 758 h 782"/>
                <a:gd name="T20" fmla="*/ 282 w 1678"/>
                <a:gd name="T21" fmla="*/ 782 h 782"/>
                <a:gd name="T22" fmla="*/ 309 w 1678"/>
                <a:gd name="T23" fmla="*/ 782 h 782"/>
                <a:gd name="T24" fmla="*/ 332 w 1678"/>
                <a:gd name="T25" fmla="*/ 782 h 782"/>
                <a:gd name="T26" fmla="*/ 361 w 1678"/>
                <a:gd name="T27" fmla="*/ 782 h 782"/>
                <a:gd name="T28" fmla="*/ 389 w 1678"/>
                <a:gd name="T29" fmla="*/ 782 h 782"/>
                <a:gd name="T30" fmla="*/ 419 w 1678"/>
                <a:gd name="T31" fmla="*/ 782 h 782"/>
                <a:gd name="T32" fmla="*/ 447 w 1678"/>
                <a:gd name="T33" fmla="*/ 782 h 782"/>
                <a:gd name="T34" fmla="*/ 474 w 1678"/>
                <a:gd name="T35" fmla="*/ 782 h 782"/>
                <a:gd name="T36" fmla="*/ 502 w 1678"/>
                <a:gd name="T37" fmla="*/ 782 h 782"/>
                <a:gd name="T38" fmla="*/ 529 w 1678"/>
                <a:gd name="T39" fmla="*/ 782 h 782"/>
                <a:gd name="T40" fmla="*/ 557 w 1678"/>
                <a:gd name="T41" fmla="*/ 782 h 782"/>
                <a:gd name="T42" fmla="*/ 585 w 1678"/>
                <a:gd name="T43" fmla="*/ 782 h 782"/>
                <a:gd name="T44" fmla="*/ 612 w 1678"/>
                <a:gd name="T45" fmla="*/ 776 h 782"/>
                <a:gd name="T46" fmla="*/ 640 w 1678"/>
                <a:gd name="T47" fmla="*/ 637 h 782"/>
                <a:gd name="T48" fmla="*/ 667 w 1678"/>
                <a:gd name="T49" fmla="*/ 567 h 782"/>
                <a:gd name="T50" fmla="*/ 695 w 1678"/>
                <a:gd name="T51" fmla="*/ 778 h 782"/>
                <a:gd name="T52" fmla="*/ 722 w 1678"/>
                <a:gd name="T53" fmla="*/ 782 h 782"/>
                <a:gd name="T54" fmla="*/ 770 w 1678"/>
                <a:gd name="T55" fmla="*/ 782 h 782"/>
                <a:gd name="T56" fmla="*/ 798 w 1678"/>
                <a:gd name="T57" fmla="*/ 782 h 782"/>
                <a:gd name="T58" fmla="*/ 825 w 1678"/>
                <a:gd name="T59" fmla="*/ 782 h 782"/>
                <a:gd name="T60" fmla="*/ 853 w 1678"/>
                <a:gd name="T61" fmla="*/ 782 h 782"/>
                <a:gd name="T62" fmla="*/ 880 w 1678"/>
                <a:gd name="T63" fmla="*/ 782 h 782"/>
                <a:gd name="T64" fmla="*/ 908 w 1678"/>
                <a:gd name="T65" fmla="*/ 782 h 782"/>
                <a:gd name="T66" fmla="*/ 936 w 1678"/>
                <a:gd name="T67" fmla="*/ 782 h 782"/>
                <a:gd name="T68" fmla="*/ 1018 w 1678"/>
                <a:gd name="T69" fmla="*/ 782 h 782"/>
                <a:gd name="T70" fmla="*/ 1046 w 1678"/>
                <a:gd name="T71" fmla="*/ 782 h 782"/>
                <a:gd name="T72" fmla="*/ 1073 w 1678"/>
                <a:gd name="T73" fmla="*/ 723 h 782"/>
                <a:gd name="T74" fmla="*/ 1101 w 1678"/>
                <a:gd name="T75" fmla="*/ 720 h 782"/>
                <a:gd name="T76" fmla="*/ 1129 w 1678"/>
                <a:gd name="T77" fmla="*/ 782 h 782"/>
                <a:gd name="T78" fmla="*/ 1156 w 1678"/>
                <a:gd name="T79" fmla="*/ 782 h 782"/>
                <a:gd name="T80" fmla="*/ 1218 w 1678"/>
                <a:gd name="T81" fmla="*/ 782 h 782"/>
                <a:gd name="T82" fmla="*/ 1246 w 1678"/>
                <a:gd name="T83" fmla="*/ 782 h 782"/>
                <a:gd name="T84" fmla="*/ 1273 w 1678"/>
                <a:gd name="T85" fmla="*/ 782 h 782"/>
                <a:gd name="T86" fmla="*/ 1466 w 1678"/>
                <a:gd name="T87" fmla="*/ 782 h 782"/>
                <a:gd name="T88" fmla="*/ 1493 w 1678"/>
                <a:gd name="T89" fmla="*/ 781 h 782"/>
                <a:gd name="T90" fmla="*/ 1521 w 1678"/>
                <a:gd name="T91" fmla="*/ 740 h 782"/>
                <a:gd name="T92" fmla="*/ 1548 w 1678"/>
                <a:gd name="T93" fmla="*/ 780 h 782"/>
                <a:gd name="T94" fmla="*/ 1577 w 1678"/>
                <a:gd name="T95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8" h="782">
                  <a:moveTo>
                    <a:pt x="0" y="782"/>
                  </a:moveTo>
                  <a:lnTo>
                    <a:pt x="0" y="782"/>
                  </a:lnTo>
                  <a:lnTo>
                    <a:pt x="7" y="782"/>
                  </a:lnTo>
                  <a:lnTo>
                    <a:pt x="13" y="782"/>
                  </a:lnTo>
                  <a:lnTo>
                    <a:pt x="20" y="782"/>
                  </a:lnTo>
                  <a:lnTo>
                    <a:pt x="27" y="782"/>
                  </a:lnTo>
                  <a:lnTo>
                    <a:pt x="34" y="782"/>
                  </a:lnTo>
                  <a:lnTo>
                    <a:pt x="41" y="782"/>
                  </a:lnTo>
                  <a:lnTo>
                    <a:pt x="48" y="782"/>
                  </a:lnTo>
                  <a:lnTo>
                    <a:pt x="55" y="782"/>
                  </a:lnTo>
                  <a:lnTo>
                    <a:pt x="62" y="782"/>
                  </a:lnTo>
                  <a:lnTo>
                    <a:pt x="68" y="782"/>
                  </a:lnTo>
                  <a:lnTo>
                    <a:pt x="75" y="782"/>
                  </a:lnTo>
                  <a:lnTo>
                    <a:pt x="82" y="782"/>
                  </a:lnTo>
                  <a:lnTo>
                    <a:pt x="89" y="782"/>
                  </a:lnTo>
                  <a:lnTo>
                    <a:pt x="96" y="782"/>
                  </a:lnTo>
                  <a:lnTo>
                    <a:pt x="103" y="782"/>
                  </a:lnTo>
                  <a:lnTo>
                    <a:pt x="110" y="782"/>
                  </a:lnTo>
                  <a:lnTo>
                    <a:pt x="123" y="782"/>
                  </a:lnTo>
                  <a:lnTo>
                    <a:pt x="130" y="782"/>
                  </a:lnTo>
                  <a:lnTo>
                    <a:pt x="137" y="782"/>
                  </a:lnTo>
                  <a:lnTo>
                    <a:pt x="144" y="782"/>
                  </a:lnTo>
                  <a:lnTo>
                    <a:pt x="144" y="782"/>
                  </a:lnTo>
                  <a:lnTo>
                    <a:pt x="144" y="782"/>
                  </a:lnTo>
                  <a:lnTo>
                    <a:pt x="151" y="782"/>
                  </a:lnTo>
                  <a:lnTo>
                    <a:pt x="158" y="782"/>
                  </a:lnTo>
                  <a:lnTo>
                    <a:pt x="164" y="782"/>
                  </a:lnTo>
                  <a:lnTo>
                    <a:pt x="171" y="779"/>
                  </a:lnTo>
                  <a:lnTo>
                    <a:pt x="178" y="774"/>
                  </a:lnTo>
                  <a:lnTo>
                    <a:pt x="185" y="768"/>
                  </a:lnTo>
                  <a:lnTo>
                    <a:pt x="192" y="764"/>
                  </a:lnTo>
                  <a:lnTo>
                    <a:pt x="199" y="725"/>
                  </a:lnTo>
                  <a:lnTo>
                    <a:pt x="206" y="582"/>
                  </a:lnTo>
                  <a:lnTo>
                    <a:pt x="213" y="335"/>
                  </a:lnTo>
                  <a:lnTo>
                    <a:pt x="219" y="68"/>
                  </a:lnTo>
                  <a:lnTo>
                    <a:pt x="226" y="0"/>
                  </a:lnTo>
                  <a:lnTo>
                    <a:pt x="233" y="245"/>
                  </a:lnTo>
                  <a:lnTo>
                    <a:pt x="240" y="497"/>
                  </a:lnTo>
                  <a:lnTo>
                    <a:pt x="247" y="694"/>
                  </a:lnTo>
                  <a:lnTo>
                    <a:pt x="254" y="758"/>
                  </a:lnTo>
                  <a:lnTo>
                    <a:pt x="261" y="773"/>
                  </a:lnTo>
                  <a:lnTo>
                    <a:pt x="268" y="779"/>
                  </a:lnTo>
                  <a:lnTo>
                    <a:pt x="274" y="782"/>
                  </a:lnTo>
                  <a:lnTo>
                    <a:pt x="282" y="782"/>
                  </a:lnTo>
                  <a:lnTo>
                    <a:pt x="288" y="782"/>
                  </a:lnTo>
                  <a:lnTo>
                    <a:pt x="295" y="782"/>
                  </a:lnTo>
                  <a:lnTo>
                    <a:pt x="302" y="782"/>
                  </a:lnTo>
                  <a:lnTo>
                    <a:pt x="309" y="782"/>
                  </a:lnTo>
                  <a:lnTo>
                    <a:pt x="311" y="782"/>
                  </a:lnTo>
                  <a:lnTo>
                    <a:pt x="318" y="782"/>
                  </a:lnTo>
                  <a:lnTo>
                    <a:pt x="325" y="782"/>
                  </a:lnTo>
                  <a:lnTo>
                    <a:pt x="332" y="782"/>
                  </a:lnTo>
                  <a:lnTo>
                    <a:pt x="340" y="782"/>
                  </a:lnTo>
                  <a:lnTo>
                    <a:pt x="347" y="782"/>
                  </a:lnTo>
                  <a:lnTo>
                    <a:pt x="354" y="782"/>
                  </a:lnTo>
                  <a:lnTo>
                    <a:pt x="361" y="782"/>
                  </a:lnTo>
                  <a:lnTo>
                    <a:pt x="368" y="782"/>
                  </a:lnTo>
                  <a:lnTo>
                    <a:pt x="375" y="782"/>
                  </a:lnTo>
                  <a:lnTo>
                    <a:pt x="382" y="782"/>
                  </a:lnTo>
                  <a:lnTo>
                    <a:pt x="389" y="782"/>
                  </a:lnTo>
                  <a:lnTo>
                    <a:pt x="395" y="782"/>
                  </a:lnTo>
                  <a:lnTo>
                    <a:pt x="405" y="782"/>
                  </a:lnTo>
                  <a:lnTo>
                    <a:pt x="412" y="782"/>
                  </a:lnTo>
                  <a:lnTo>
                    <a:pt x="419" y="782"/>
                  </a:lnTo>
                  <a:lnTo>
                    <a:pt x="426" y="782"/>
                  </a:lnTo>
                  <a:lnTo>
                    <a:pt x="433" y="782"/>
                  </a:lnTo>
                  <a:lnTo>
                    <a:pt x="440" y="782"/>
                  </a:lnTo>
                  <a:lnTo>
                    <a:pt x="447" y="782"/>
                  </a:lnTo>
                  <a:lnTo>
                    <a:pt x="454" y="782"/>
                  </a:lnTo>
                  <a:lnTo>
                    <a:pt x="460" y="782"/>
                  </a:lnTo>
                  <a:lnTo>
                    <a:pt x="467" y="782"/>
                  </a:lnTo>
                  <a:lnTo>
                    <a:pt x="474" y="782"/>
                  </a:lnTo>
                  <a:lnTo>
                    <a:pt x="481" y="782"/>
                  </a:lnTo>
                  <a:lnTo>
                    <a:pt x="488" y="782"/>
                  </a:lnTo>
                  <a:lnTo>
                    <a:pt x="495" y="782"/>
                  </a:lnTo>
                  <a:lnTo>
                    <a:pt x="502" y="782"/>
                  </a:lnTo>
                  <a:lnTo>
                    <a:pt x="509" y="782"/>
                  </a:lnTo>
                  <a:lnTo>
                    <a:pt x="516" y="782"/>
                  </a:lnTo>
                  <a:lnTo>
                    <a:pt x="522" y="782"/>
                  </a:lnTo>
                  <a:lnTo>
                    <a:pt x="529" y="782"/>
                  </a:lnTo>
                  <a:lnTo>
                    <a:pt x="536" y="782"/>
                  </a:lnTo>
                  <a:lnTo>
                    <a:pt x="543" y="782"/>
                  </a:lnTo>
                  <a:lnTo>
                    <a:pt x="550" y="782"/>
                  </a:lnTo>
                  <a:lnTo>
                    <a:pt x="557" y="782"/>
                  </a:lnTo>
                  <a:lnTo>
                    <a:pt x="564" y="782"/>
                  </a:lnTo>
                  <a:lnTo>
                    <a:pt x="571" y="782"/>
                  </a:lnTo>
                  <a:lnTo>
                    <a:pt x="578" y="782"/>
                  </a:lnTo>
                  <a:lnTo>
                    <a:pt x="585" y="782"/>
                  </a:lnTo>
                  <a:lnTo>
                    <a:pt x="591" y="782"/>
                  </a:lnTo>
                  <a:lnTo>
                    <a:pt x="598" y="782"/>
                  </a:lnTo>
                  <a:lnTo>
                    <a:pt x="605" y="780"/>
                  </a:lnTo>
                  <a:lnTo>
                    <a:pt x="612" y="776"/>
                  </a:lnTo>
                  <a:lnTo>
                    <a:pt x="619" y="775"/>
                  </a:lnTo>
                  <a:lnTo>
                    <a:pt x="626" y="769"/>
                  </a:lnTo>
                  <a:lnTo>
                    <a:pt x="633" y="737"/>
                  </a:lnTo>
                  <a:lnTo>
                    <a:pt x="640" y="637"/>
                  </a:lnTo>
                  <a:lnTo>
                    <a:pt x="647" y="513"/>
                  </a:lnTo>
                  <a:lnTo>
                    <a:pt x="653" y="394"/>
                  </a:lnTo>
                  <a:lnTo>
                    <a:pt x="660" y="435"/>
                  </a:lnTo>
                  <a:lnTo>
                    <a:pt x="667" y="567"/>
                  </a:lnTo>
                  <a:lnTo>
                    <a:pt x="674" y="689"/>
                  </a:lnTo>
                  <a:lnTo>
                    <a:pt x="681" y="756"/>
                  </a:lnTo>
                  <a:lnTo>
                    <a:pt x="688" y="775"/>
                  </a:lnTo>
                  <a:lnTo>
                    <a:pt x="695" y="778"/>
                  </a:lnTo>
                  <a:lnTo>
                    <a:pt x="702" y="781"/>
                  </a:lnTo>
                  <a:lnTo>
                    <a:pt x="708" y="782"/>
                  </a:lnTo>
                  <a:lnTo>
                    <a:pt x="715" y="782"/>
                  </a:lnTo>
                  <a:lnTo>
                    <a:pt x="722" y="782"/>
                  </a:lnTo>
                  <a:lnTo>
                    <a:pt x="729" y="782"/>
                  </a:lnTo>
                  <a:lnTo>
                    <a:pt x="736" y="782"/>
                  </a:lnTo>
                  <a:lnTo>
                    <a:pt x="763" y="782"/>
                  </a:lnTo>
                  <a:lnTo>
                    <a:pt x="770" y="782"/>
                  </a:lnTo>
                  <a:lnTo>
                    <a:pt x="777" y="782"/>
                  </a:lnTo>
                  <a:lnTo>
                    <a:pt x="784" y="782"/>
                  </a:lnTo>
                  <a:lnTo>
                    <a:pt x="791" y="782"/>
                  </a:lnTo>
                  <a:lnTo>
                    <a:pt x="798" y="782"/>
                  </a:lnTo>
                  <a:lnTo>
                    <a:pt x="805" y="782"/>
                  </a:lnTo>
                  <a:lnTo>
                    <a:pt x="812" y="782"/>
                  </a:lnTo>
                  <a:lnTo>
                    <a:pt x="818" y="782"/>
                  </a:lnTo>
                  <a:lnTo>
                    <a:pt x="825" y="782"/>
                  </a:lnTo>
                  <a:lnTo>
                    <a:pt x="832" y="782"/>
                  </a:lnTo>
                  <a:lnTo>
                    <a:pt x="839" y="782"/>
                  </a:lnTo>
                  <a:lnTo>
                    <a:pt x="846" y="782"/>
                  </a:lnTo>
                  <a:lnTo>
                    <a:pt x="853" y="782"/>
                  </a:lnTo>
                  <a:lnTo>
                    <a:pt x="860" y="782"/>
                  </a:lnTo>
                  <a:lnTo>
                    <a:pt x="867" y="782"/>
                  </a:lnTo>
                  <a:lnTo>
                    <a:pt x="873" y="782"/>
                  </a:lnTo>
                  <a:lnTo>
                    <a:pt x="880" y="782"/>
                  </a:lnTo>
                  <a:lnTo>
                    <a:pt x="887" y="782"/>
                  </a:lnTo>
                  <a:lnTo>
                    <a:pt x="894" y="782"/>
                  </a:lnTo>
                  <a:lnTo>
                    <a:pt x="901" y="782"/>
                  </a:lnTo>
                  <a:lnTo>
                    <a:pt x="908" y="782"/>
                  </a:lnTo>
                  <a:lnTo>
                    <a:pt x="915" y="782"/>
                  </a:lnTo>
                  <a:lnTo>
                    <a:pt x="922" y="782"/>
                  </a:lnTo>
                  <a:lnTo>
                    <a:pt x="929" y="782"/>
                  </a:lnTo>
                  <a:lnTo>
                    <a:pt x="936" y="782"/>
                  </a:lnTo>
                  <a:lnTo>
                    <a:pt x="942" y="782"/>
                  </a:lnTo>
                  <a:lnTo>
                    <a:pt x="949" y="782"/>
                  </a:lnTo>
                  <a:lnTo>
                    <a:pt x="956" y="782"/>
                  </a:lnTo>
                  <a:lnTo>
                    <a:pt x="1018" y="782"/>
                  </a:lnTo>
                  <a:lnTo>
                    <a:pt x="1025" y="782"/>
                  </a:lnTo>
                  <a:lnTo>
                    <a:pt x="1032" y="782"/>
                  </a:lnTo>
                  <a:lnTo>
                    <a:pt x="1039" y="782"/>
                  </a:lnTo>
                  <a:lnTo>
                    <a:pt x="1046" y="782"/>
                  </a:lnTo>
                  <a:lnTo>
                    <a:pt x="1053" y="782"/>
                  </a:lnTo>
                  <a:lnTo>
                    <a:pt x="1060" y="777"/>
                  </a:lnTo>
                  <a:lnTo>
                    <a:pt x="1067" y="762"/>
                  </a:lnTo>
                  <a:lnTo>
                    <a:pt x="1073" y="723"/>
                  </a:lnTo>
                  <a:lnTo>
                    <a:pt x="1080" y="683"/>
                  </a:lnTo>
                  <a:lnTo>
                    <a:pt x="1087" y="652"/>
                  </a:lnTo>
                  <a:lnTo>
                    <a:pt x="1094" y="678"/>
                  </a:lnTo>
                  <a:lnTo>
                    <a:pt x="1101" y="720"/>
                  </a:lnTo>
                  <a:lnTo>
                    <a:pt x="1108" y="760"/>
                  </a:lnTo>
                  <a:lnTo>
                    <a:pt x="1115" y="777"/>
                  </a:lnTo>
                  <a:lnTo>
                    <a:pt x="1122" y="782"/>
                  </a:lnTo>
                  <a:lnTo>
                    <a:pt x="1129" y="782"/>
                  </a:lnTo>
                  <a:lnTo>
                    <a:pt x="1135" y="782"/>
                  </a:lnTo>
                  <a:lnTo>
                    <a:pt x="1142" y="782"/>
                  </a:lnTo>
                  <a:lnTo>
                    <a:pt x="1149" y="782"/>
                  </a:lnTo>
                  <a:lnTo>
                    <a:pt x="1156" y="782"/>
                  </a:lnTo>
                  <a:lnTo>
                    <a:pt x="1197" y="782"/>
                  </a:lnTo>
                  <a:lnTo>
                    <a:pt x="1204" y="782"/>
                  </a:lnTo>
                  <a:lnTo>
                    <a:pt x="1211" y="782"/>
                  </a:lnTo>
                  <a:lnTo>
                    <a:pt x="1218" y="782"/>
                  </a:lnTo>
                  <a:lnTo>
                    <a:pt x="1225" y="782"/>
                  </a:lnTo>
                  <a:lnTo>
                    <a:pt x="1232" y="782"/>
                  </a:lnTo>
                  <a:lnTo>
                    <a:pt x="1239" y="782"/>
                  </a:lnTo>
                  <a:lnTo>
                    <a:pt x="1246" y="782"/>
                  </a:lnTo>
                  <a:lnTo>
                    <a:pt x="1252" y="782"/>
                  </a:lnTo>
                  <a:lnTo>
                    <a:pt x="1259" y="782"/>
                  </a:lnTo>
                  <a:lnTo>
                    <a:pt x="1266" y="782"/>
                  </a:lnTo>
                  <a:lnTo>
                    <a:pt x="1273" y="782"/>
                  </a:lnTo>
                  <a:lnTo>
                    <a:pt x="1280" y="782"/>
                  </a:lnTo>
                  <a:lnTo>
                    <a:pt x="1286" y="782"/>
                  </a:lnTo>
                  <a:lnTo>
                    <a:pt x="1459" y="782"/>
                  </a:lnTo>
                  <a:lnTo>
                    <a:pt x="1466" y="782"/>
                  </a:lnTo>
                  <a:lnTo>
                    <a:pt x="1473" y="782"/>
                  </a:lnTo>
                  <a:lnTo>
                    <a:pt x="1480" y="782"/>
                  </a:lnTo>
                  <a:lnTo>
                    <a:pt x="1486" y="782"/>
                  </a:lnTo>
                  <a:lnTo>
                    <a:pt x="1493" y="781"/>
                  </a:lnTo>
                  <a:lnTo>
                    <a:pt x="1500" y="775"/>
                  </a:lnTo>
                  <a:lnTo>
                    <a:pt x="1507" y="762"/>
                  </a:lnTo>
                  <a:lnTo>
                    <a:pt x="1514" y="749"/>
                  </a:lnTo>
                  <a:lnTo>
                    <a:pt x="1521" y="740"/>
                  </a:lnTo>
                  <a:lnTo>
                    <a:pt x="1528" y="749"/>
                  </a:lnTo>
                  <a:lnTo>
                    <a:pt x="1535" y="763"/>
                  </a:lnTo>
                  <a:lnTo>
                    <a:pt x="1542" y="775"/>
                  </a:lnTo>
                  <a:lnTo>
                    <a:pt x="1548" y="780"/>
                  </a:lnTo>
                  <a:lnTo>
                    <a:pt x="1555" y="782"/>
                  </a:lnTo>
                  <a:lnTo>
                    <a:pt x="1563" y="782"/>
                  </a:lnTo>
                  <a:lnTo>
                    <a:pt x="1570" y="782"/>
                  </a:lnTo>
                  <a:lnTo>
                    <a:pt x="1577" y="782"/>
                  </a:lnTo>
                  <a:lnTo>
                    <a:pt x="1583" y="782"/>
                  </a:lnTo>
                  <a:lnTo>
                    <a:pt x="1678" y="78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H="1">
              <a:off x="3494602" y="5105400"/>
              <a:ext cx="645006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6" name="Group 275"/>
          <p:cNvGrpSpPr/>
          <p:nvPr/>
        </p:nvGrpSpPr>
        <p:grpSpPr>
          <a:xfrm>
            <a:off x="2077650" y="3831472"/>
            <a:ext cx="1379884" cy="1389126"/>
            <a:chOff x="4103156" y="3835766"/>
            <a:chExt cx="1379884" cy="1389126"/>
          </a:xfrm>
        </p:grpSpPr>
        <p:cxnSp>
          <p:nvCxnSpPr>
            <p:cNvPr id="278" name="Straight Connector 277"/>
            <p:cNvCxnSpPr/>
            <p:nvPr/>
          </p:nvCxnSpPr>
          <p:spPr>
            <a:xfrm>
              <a:off x="4139608" y="4757797"/>
              <a:ext cx="1343432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Freeform 416"/>
            <p:cNvSpPr>
              <a:spLocks noChangeAspect="1"/>
            </p:cNvSpPr>
            <p:nvPr/>
          </p:nvSpPr>
          <p:spPr bwMode="auto">
            <a:xfrm>
              <a:off x="4103156" y="3835766"/>
              <a:ext cx="399511" cy="1389126"/>
            </a:xfrm>
            <a:custGeom>
              <a:avLst/>
              <a:gdLst>
                <a:gd name="T0" fmla="*/ 13 w 1678"/>
                <a:gd name="T1" fmla="*/ 782 h 782"/>
                <a:gd name="T2" fmla="*/ 41 w 1678"/>
                <a:gd name="T3" fmla="*/ 782 h 782"/>
                <a:gd name="T4" fmla="*/ 68 w 1678"/>
                <a:gd name="T5" fmla="*/ 782 h 782"/>
                <a:gd name="T6" fmla="*/ 96 w 1678"/>
                <a:gd name="T7" fmla="*/ 782 h 782"/>
                <a:gd name="T8" fmla="*/ 130 w 1678"/>
                <a:gd name="T9" fmla="*/ 782 h 782"/>
                <a:gd name="T10" fmla="*/ 144 w 1678"/>
                <a:gd name="T11" fmla="*/ 782 h 782"/>
                <a:gd name="T12" fmla="*/ 171 w 1678"/>
                <a:gd name="T13" fmla="*/ 779 h 782"/>
                <a:gd name="T14" fmla="*/ 199 w 1678"/>
                <a:gd name="T15" fmla="*/ 725 h 782"/>
                <a:gd name="T16" fmla="*/ 226 w 1678"/>
                <a:gd name="T17" fmla="*/ 0 h 782"/>
                <a:gd name="T18" fmla="*/ 254 w 1678"/>
                <a:gd name="T19" fmla="*/ 758 h 782"/>
                <a:gd name="T20" fmla="*/ 282 w 1678"/>
                <a:gd name="T21" fmla="*/ 782 h 782"/>
                <a:gd name="T22" fmla="*/ 309 w 1678"/>
                <a:gd name="T23" fmla="*/ 782 h 782"/>
                <a:gd name="T24" fmla="*/ 332 w 1678"/>
                <a:gd name="T25" fmla="*/ 782 h 782"/>
                <a:gd name="T26" fmla="*/ 361 w 1678"/>
                <a:gd name="T27" fmla="*/ 782 h 782"/>
                <a:gd name="T28" fmla="*/ 389 w 1678"/>
                <a:gd name="T29" fmla="*/ 782 h 782"/>
                <a:gd name="T30" fmla="*/ 419 w 1678"/>
                <a:gd name="T31" fmla="*/ 782 h 782"/>
                <a:gd name="T32" fmla="*/ 447 w 1678"/>
                <a:gd name="T33" fmla="*/ 782 h 782"/>
                <a:gd name="T34" fmla="*/ 474 w 1678"/>
                <a:gd name="T35" fmla="*/ 782 h 782"/>
                <a:gd name="T36" fmla="*/ 502 w 1678"/>
                <a:gd name="T37" fmla="*/ 782 h 782"/>
                <a:gd name="T38" fmla="*/ 529 w 1678"/>
                <a:gd name="T39" fmla="*/ 782 h 782"/>
                <a:gd name="T40" fmla="*/ 557 w 1678"/>
                <a:gd name="T41" fmla="*/ 782 h 782"/>
                <a:gd name="T42" fmla="*/ 585 w 1678"/>
                <a:gd name="T43" fmla="*/ 782 h 782"/>
                <a:gd name="T44" fmla="*/ 612 w 1678"/>
                <a:gd name="T45" fmla="*/ 776 h 782"/>
                <a:gd name="T46" fmla="*/ 640 w 1678"/>
                <a:gd name="T47" fmla="*/ 637 h 782"/>
                <a:gd name="T48" fmla="*/ 667 w 1678"/>
                <a:gd name="T49" fmla="*/ 567 h 782"/>
                <a:gd name="T50" fmla="*/ 695 w 1678"/>
                <a:gd name="T51" fmla="*/ 778 h 782"/>
                <a:gd name="T52" fmla="*/ 722 w 1678"/>
                <a:gd name="T53" fmla="*/ 782 h 782"/>
                <a:gd name="T54" fmla="*/ 770 w 1678"/>
                <a:gd name="T55" fmla="*/ 782 h 782"/>
                <a:gd name="T56" fmla="*/ 798 w 1678"/>
                <a:gd name="T57" fmla="*/ 782 h 782"/>
                <a:gd name="T58" fmla="*/ 825 w 1678"/>
                <a:gd name="T59" fmla="*/ 782 h 782"/>
                <a:gd name="T60" fmla="*/ 853 w 1678"/>
                <a:gd name="T61" fmla="*/ 782 h 782"/>
                <a:gd name="T62" fmla="*/ 880 w 1678"/>
                <a:gd name="T63" fmla="*/ 782 h 782"/>
                <a:gd name="T64" fmla="*/ 908 w 1678"/>
                <a:gd name="T65" fmla="*/ 782 h 782"/>
                <a:gd name="T66" fmla="*/ 936 w 1678"/>
                <a:gd name="T67" fmla="*/ 782 h 782"/>
                <a:gd name="T68" fmla="*/ 1018 w 1678"/>
                <a:gd name="T69" fmla="*/ 782 h 782"/>
                <a:gd name="T70" fmla="*/ 1046 w 1678"/>
                <a:gd name="T71" fmla="*/ 782 h 782"/>
                <a:gd name="T72" fmla="*/ 1073 w 1678"/>
                <a:gd name="T73" fmla="*/ 723 h 782"/>
                <a:gd name="T74" fmla="*/ 1101 w 1678"/>
                <a:gd name="T75" fmla="*/ 720 h 782"/>
                <a:gd name="T76" fmla="*/ 1129 w 1678"/>
                <a:gd name="T77" fmla="*/ 782 h 782"/>
                <a:gd name="T78" fmla="*/ 1156 w 1678"/>
                <a:gd name="T79" fmla="*/ 782 h 782"/>
                <a:gd name="T80" fmla="*/ 1218 w 1678"/>
                <a:gd name="T81" fmla="*/ 782 h 782"/>
                <a:gd name="T82" fmla="*/ 1246 w 1678"/>
                <a:gd name="T83" fmla="*/ 782 h 782"/>
                <a:gd name="T84" fmla="*/ 1273 w 1678"/>
                <a:gd name="T85" fmla="*/ 782 h 782"/>
                <a:gd name="T86" fmla="*/ 1466 w 1678"/>
                <a:gd name="T87" fmla="*/ 782 h 782"/>
                <a:gd name="T88" fmla="*/ 1493 w 1678"/>
                <a:gd name="T89" fmla="*/ 781 h 782"/>
                <a:gd name="T90" fmla="*/ 1521 w 1678"/>
                <a:gd name="T91" fmla="*/ 740 h 782"/>
                <a:gd name="T92" fmla="*/ 1548 w 1678"/>
                <a:gd name="T93" fmla="*/ 780 h 782"/>
                <a:gd name="T94" fmla="*/ 1577 w 1678"/>
                <a:gd name="T95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8" h="782">
                  <a:moveTo>
                    <a:pt x="0" y="782"/>
                  </a:moveTo>
                  <a:lnTo>
                    <a:pt x="0" y="782"/>
                  </a:lnTo>
                  <a:lnTo>
                    <a:pt x="7" y="782"/>
                  </a:lnTo>
                  <a:lnTo>
                    <a:pt x="13" y="782"/>
                  </a:lnTo>
                  <a:lnTo>
                    <a:pt x="20" y="782"/>
                  </a:lnTo>
                  <a:lnTo>
                    <a:pt x="27" y="782"/>
                  </a:lnTo>
                  <a:lnTo>
                    <a:pt x="34" y="782"/>
                  </a:lnTo>
                  <a:lnTo>
                    <a:pt x="41" y="782"/>
                  </a:lnTo>
                  <a:lnTo>
                    <a:pt x="48" y="782"/>
                  </a:lnTo>
                  <a:lnTo>
                    <a:pt x="55" y="782"/>
                  </a:lnTo>
                  <a:lnTo>
                    <a:pt x="62" y="782"/>
                  </a:lnTo>
                  <a:lnTo>
                    <a:pt x="68" y="782"/>
                  </a:lnTo>
                  <a:lnTo>
                    <a:pt x="75" y="782"/>
                  </a:lnTo>
                  <a:lnTo>
                    <a:pt x="82" y="782"/>
                  </a:lnTo>
                  <a:lnTo>
                    <a:pt x="89" y="782"/>
                  </a:lnTo>
                  <a:lnTo>
                    <a:pt x="96" y="782"/>
                  </a:lnTo>
                  <a:lnTo>
                    <a:pt x="103" y="782"/>
                  </a:lnTo>
                  <a:lnTo>
                    <a:pt x="110" y="782"/>
                  </a:lnTo>
                  <a:lnTo>
                    <a:pt x="123" y="782"/>
                  </a:lnTo>
                  <a:lnTo>
                    <a:pt x="130" y="782"/>
                  </a:lnTo>
                  <a:lnTo>
                    <a:pt x="137" y="782"/>
                  </a:lnTo>
                  <a:lnTo>
                    <a:pt x="144" y="782"/>
                  </a:lnTo>
                  <a:lnTo>
                    <a:pt x="144" y="782"/>
                  </a:lnTo>
                  <a:lnTo>
                    <a:pt x="144" y="782"/>
                  </a:lnTo>
                  <a:lnTo>
                    <a:pt x="151" y="782"/>
                  </a:lnTo>
                  <a:lnTo>
                    <a:pt x="158" y="782"/>
                  </a:lnTo>
                  <a:lnTo>
                    <a:pt x="164" y="782"/>
                  </a:lnTo>
                  <a:lnTo>
                    <a:pt x="171" y="779"/>
                  </a:lnTo>
                  <a:lnTo>
                    <a:pt x="178" y="774"/>
                  </a:lnTo>
                  <a:lnTo>
                    <a:pt x="185" y="768"/>
                  </a:lnTo>
                  <a:lnTo>
                    <a:pt x="192" y="764"/>
                  </a:lnTo>
                  <a:lnTo>
                    <a:pt x="199" y="725"/>
                  </a:lnTo>
                  <a:lnTo>
                    <a:pt x="206" y="582"/>
                  </a:lnTo>
                  <a:lnTo>
                    <a:pt x="213" y="335"/>
                  </a:lnTo>
                  <a:lnTo>
                    <a:pt x="219" y="68"/>
                  </a:lnTo>
                  <a:lnTo>
                    <a:pt x="226" y="0"/>
                  </a:lnTo>
                  <a:lnTo>
                    <a:pt x="233" y="245"/>
                  </a:lnTo>
                  <a:lnTo>
                    <a:pt x="240" y="497"/>
                  </a:lnTo>
                  <a:lnTo>
                    <a:pt x="247" y="694"/>
                  </a:lnTo>
                  <a:lnTo>
                    <a:pt x="254" y="758"/>
                  </a:lnTo>
                  <a:lnTo>
                    <a:pt x="261" y="773"/>
                  </a:lnTo>
                  <a:lnTo>
                    <a:pt x="268" y="779"/>
                  </a:lnTo>
                  <a:lnTo>
                    <a:pt x="274" y="782"/>
                  </a:lnTo>
                  <a:lnTo>
                    <a:pt x="282" y="782"/>
                  </a:lnTo>
                  <a:lnTo>
                    <a:pt x="288" y="782"/>
                  </a:lnTo>
                  <a:lnTo>
                    <a:pt x="295" y="782"/>
                  </a:lnTo>
                  <a:lnTo>
                    <a:pt x="302" y="782"/>
                  </a:lnTo>
                  <a:lnTo>
                    <a:pt x="309" y="782"/>
                  </a:lnTo>
                  <a:lnTo>
                    <a:pt x="311" y="782"/>
                  </a:lnTo>
                  <a:lnTo>
                    <a:pt x="318" y="782"/>
                  </a:lnTo>
                  <a:lnTo>
                    <a:pt x="325" y="782"/>
                  </a:lnTo>
                  <a:lnTo>
                    <a:pt x="332" y="782"/>
                  </a:lnTo>
                  <a:lnTo>
                    <a:pt x="340" y="782"/>
                  </a:lnTo>
                  <a:lnTo>
                    <a:pt x="347" y="782"/>
                  </a:lnTo>
                  <a:lnTo>
                    <a:pt x="354" y="782"/>
                  </a:lnTo>
                  <a:lnTo>
                    <a:pt x="361" y="782"/>
                  </a:lnTo>
                  <a:lnTo>
                    <a:pt x="368" y="782"/>
                  </a:lnTo>
                  <a:lnTo>
                    <a:pt x="375" y="782"/>
                  </a:lnTo>
                  <a:lnTo>
                    <a:pt x="382" y="782"/>
                  </a:lnTo>
                  <a:lnTo>
                    <a:pt x="389" y="782"/>
                  </a:lnTo>
                  <a:lnTo>
                    <a:pt x="395" y="782"/>
                  </a:lnTo>
                  <a:lnTo>
                    <a:pt x="405" y="782"/>
                  </a:lnTo>
                  <a:lnTo>
                    <a:pt x="412" y="782"/>
                  </a:lnTo>
                  <a:lnTo>
                    <a:pt x="419" y="782"/>
                  </a:lnTo>
                  <a:lnTo>
                    <a:pt x="426" y="782"/>
                  </a:lnTo>
                  <a:lnTo>
                    <a:pt x="433" y="782"/>
                  </a:lnTo>
                  <a:lnTo>
                    <a:pt x="440" y="782"/>
                  </a:lnTo>
                  <a:lnTo>
                    <a:pt x="447" y="782"/>
                  </a:lnTo>
                  <a:lnTo>
                    <a:pt x="454" y="782"/>
                  </a:lnTo>
                  <a:lnTo>
                    <a:pt x="460" y="782"/>
                  </a:lnTo>
                  <a:lnTo>
                    <a:pt x="467" y="782"/>
                  </a:lnTo>
                  <a:lnTo>
                    <a:pt x="474" y="782"/>
                  </a:lnTo>
                  <a:lnTo>
                    <a:pt x="481" y="782"/>
                  </a:lnTo>
                  <a:lnTo>
                    <a:pt x="488" y="782"/>
                  </a:lnTo>
                  <a:lnTo>
                    <a:pt x="495" y="782"/>
                  </a:lnTo>
                  <a:lnTo>
                    <a:pt x="502" y="782"/>
                  </a:lnTo>
                  <a:lnTo>
                    <a:pt x="509" y="782"/>
                  </a:lnTo>
                  <a:lnTo>
                    <a:pt x="516" y="782"/>
                  </a:lnTo>
                  <a:lnTo>
                    <a:pt x="522" y="782"/>
                  </a:lnTo>
                  <a:lnTo>
                    <a:pt x="529" y="782"/>
                  </a:lnTo>
                  <a:lnTo>
                    <a:pt x="536" y="782"/>
                  </a:lnTo>
                  <a:lnTo>
                    <a:pt x="543" y="782"/>
                  </a:lnTo>
                  <a:lnTo>
                    <a:pt x="550" y="782"/>
                  </a:lnTo>
                  <a:lnTo>
                    <a:pt x="557" y="782"/>
                  </a:lnTo>
                  <a:lnTo>
                    <a:pt x="564" y="782"/>
                  </a:lnTo>
                  <a:lnTo>
                    <a:pt x="571" y="782"/>
                  </a:lnTo>
                  <a:lnTo>
                    <a:pt x="578" y="782"/>
                  </a:lnTo>
                  <a:lnTo>
                    <a:pt x="585" y="782"/>
                  </a:lnTo>
                  <a:lnTo>
                    <a:pt x="591" y="782"/>
                  </a:lnTo>
                  <a:lnTo>
                    <a:pt x="598" y="782"/>
                  </a:lnTo>
                  <a:lnTo>
                    <a:pt x="605" y="780"/>
                  </a:lnTo>
                  <a:lnTo>
                    <a:pt x="612" y="776"/>
                  </a:lnTo>
                  <a:lnTo>
                    <a:pt x="619" y="775"/>
                  </a:lnTo>
                  <a:lnTo>
                    <a:pt x="626" y="769"/>
                  </a:lnTo>
                  <a:lnTo>
                    <a:pt x="633" y="737"/>
                  </a:lnTo>
                  <a:lnTo>
                    <a:pt x="640" y="637"/>
                  </a:lnTo>
                  <a:lnTo>
                    <a:pt x="647" y="513"/>
                  </a:lnTo>
                  <a:lnTo>
                    <a:pt x="653" y="394"/>
                  </a:lnTo>
                  <a:lnTo>
                    <a:pt x="660" y="435"/>
                  </a:lnTo>
                  <a:lnTo>
                    <a:pt x="667" y="567"/>
                  </a:lnTo>
                  <a:lnTo>
                    <a:pt x="674" y="689"/>
                  </a:lnTo>
                  <a:lnTo>
                    <a:pt x="681" y="756"/>
                  </a:lnTo>
                  <a:lnTo>
                    <a:pt x="688" y="775"/>
                  </a:lnTo>
                  <a:lnTo>
                    <a:pt x="695" y="778"/>
                  </a:lnTo>
                  <a:lnTo>
                    <a:pt x="702" y="781"/>
                  </a:lnTo>
                  <a:lnTo>
                    <a:pt x="708" y="782"/>
                  </a:lnTo>
                  <a:lnTo>
                    <a:pt x="715" y="782"/>
                  </a:lnTo>
                  <a:lnTo>
                    <a:pt x="722" y="782"/>
                  </a:lnTo>
                  <a:lnTo>
                    <a:pt x="729" y="782"/>
                  </a:lnTo>
                  <a:lnTo>
                    <a:pt x="736" y="782"/>
                  </a:lnTo>
                  <a:lnTo>
                    <a:pt x="763" y="782"/>
                  </a:lnTo>
                  <a:lnTo>
                    <a:pt x="770" y="782"/>
                  </a:lnTo>
                  <a:lnTo>
                    <a:pt x="777" y="782"/>
                  </a:lnTo>
                  <a:lnTo>
                    <a:pt x="784" y="782"/>
                  </a:lnTo>
                  <a:lnTo>
                    <a:pt x="791" y="782"/>
                  </a:lnTo>
                  <a:lnTo>
                    <a:pt x="798" y="782"/>
                  </a:lnTo>
                  <a:lnTo>
                    <a:pt x="805" y="782"/>
                  </a:lnTo>
                  <a:lnTo>
                    <a:pt x="812" y="782"/>
                  </a:lnTo>
                  <a:lnTo>
                    <a:pt x="818" y="782"/>
                  </a:lnTo>
                  <a:lnTo>
                    <a:pt x="825" y="782"/>
                  </a:lnTo>
                  <a:lnTo>
                    <a:pt x="832" y="782"/>
                  </a:lnTo>
                  <a:lnTo>
                    <a:pt x="839" y="782"/>
                  </a:lnTo>
                  <a:lnTo>
                    <a:pt x="846" y="782"/>
                  </a:lnTo>
                  <a:lnTo>
                    <a:pt x="853" y="782"/>
                  </a:lnTo>
                  <a:lnTo>
                    <a:pt x="860" y="782"/>
                  </a:lnTo>
                  <a:lnTo>
                    <a:pt x="867" y="782"/>
                  </a:lnTo>
                  <a:lnTo>
                    <a:pt x="873" y="782"/>
                  </a:lnTo>
                  <a:lnTo>
                    <a:pt x="880" y="782"/>
                  </a:lnTo>
                  <a:lnTo>
                    <a:pt x="887" y="782"/>
                  </a:lnTo>
                  <a:lnTo>
                    <a:pt x="894" y="782"/>
                  </a:lnTo>
                  <a:lnTo>
                    <a:pt x="901" y="782"/>
                  </a:lnTo>
                  <a:lnTo>
                    <a:pt x="908" y="782"/>
                  </a:lnTo>
                  <a:lnTo>
                    <a:pt x="915" y="782"/>
                  </a:lnTo>
                  <a:lnTo>
                    <a:pt x="922" y="782"/>
                  </a:lnTo>
                  <a:lnTo>
                    <a:pt x="929" y="782"/>
                  </a:lnTo>
                  <a:lnTo>
                    <a:pt x="936" y="782"/>
                  </a:lnTo>
                  <a:lnTo>
                    <a:pt x="942" y="782"/>
                  </a:lnTo>
                  <a:lnTo>
                    <a:pt x="949" y="782"/>
                  </a:lnTo>
                  <a:lnTo>
                    <a:pt x="956" y="782"/>
                  </a:lnTo>
                  <a:lnTo>
                    <a:pt x="1018" y="782"/>
                  </a:lnTo>
                  <a:lnTo>
                    <a:pt x="1025" y="782"/>
                  </a:lnTo>
                  <a:lnTo>
                    <a:pt x="1032" y="782"/>
                  </a:lnTo>
                  <a:lnTo>
                    <a:pt x="1039" y="782"/>
                  </a:lnTo>
                  <a:lnTo>
                    <a:pt x="1046" y="782"/>
                  </a:lnTo>
                  <a:lnTo>
                    <a:pt x="1053" y="782"/>
                  </a:lnTo>
                  <a:lnTo>
                    <a:pt x="1060" y="777"/>
                  </a:lnTo>
                  <a:lnTo>
                    <a:pt x="1067" y="762"/>
                  </a:lnTo>
                  <a:lnTo>
                    <a:pt x="1073" y="723"/>
                  </a:lnTo>
                  <a:lnTo>
                    <a:pt x="1080" y="683"/>
                  </a:lnTo>
                  <a:lnTo>
                    <a:pt x="1087" y="652"/>
                  </a:lnTo>
                  <a:lnTo>
                    <a:pt x="1094" y="678"/>
                  </a:lnTo>
                  <a:lnTo>
                    <a:pt x="1101" y="720"/>
                  </a:lnTo>
                  <a:lnTo>
                    <a:pt x="1108" y="760"/>
                  </a:lnTo>
                  <a:lnTo>
                    <a:pt x="1115" y="777"/>
                  </a:lnTo>
                  <a:lnTo>
                    <a:pt x="1122" y="782"/>
                  </a:lnTo>
                  <a:lnTo>
                    <a:pt x="1129" y="782"/>
                  </a:lnTo>
                  <a:lnTo>
                    <a:pt x="1135" y="782"/>
                  </a:lnTo>
                  <a:lnTo>
                    <a:pt x="1142" y="782"/>
                  </a:lnTo>
                  <a:lnTo>
                    <a:pt x="1149" y="782"/>
                  </a:lnTo>
                  <a:lnTo>
                    <a:pt x="1156" y="782"/>
                  </a:lnTo>
                  <a:lnTo>
                    <a:pt x="1197" y="782"/>
                  </a:lnTo>
                  <a:lnTo>
                    <a:pt x="1204" y="782"/>
                  </a:lnTo>
                  <a:lnTo>
                    <a:pt x="1211" y="782"/>
                  </a:lnTo>
                  <a:lnTo>
                    <a:pt x="1218" y="782"/>
                  </a:lnTo>
                  <a:lnTo>
                    <a:pt x="1225" y="782"/>
                  </a:lnTo>
                  <a:lnTo>
                    <a:pt x="1232" y="782"/>
                  </a:lnTo>
                  <a:lnTo>
                    <a:pt x="1239" y="782"/>
                  </a:lnTo>
                  <a:lnTo>
                    <a:pt x="1246" y="782"/>
                  </a:lnTo>
                  <a:lnTo>
                    <a:pt x="1252" y="782"/>
                  </a:lnTo>
                  <a:lnTo>
                    <a:pt x="1259" y="782"/>
                  </a:lnTo>
                  <a:lnTo>
                    <a:pt x="1266" y="782"/>
                  </a:lnTo>
                  <a:lnTo>
                    <a:pt x="1273" y="782"/>
                  </a:lnTo>
                  <a:lnTo>
                    <a:pt x="1280" y="782"/>
                  </a:lnTo>
                  <a:lnTo>
                    <a:pt x="1286" y="782"/>
                  </a:lnTo>
                  <a:lnTo>
                    <a:pt x="1459" y="782"/>
                  </a:lnTo>
                  <a:lnTo>
                    <a:pt x="1466" y="782"/>
                  </a:lnTo>
                  <a:lnTo>
                    <a:pt x="1473" y="782"/>
                  </a:lnTo>
                  <a:lnTo>
                    <a:pt x="1480" y="782"/>
                  </a:lnTo>
                  <a:lnTo>
                    <a:pt x="1486" y="782"/>
                  </a:lnTo>
                  <a:lnTo>
                    <a:pt x="1493" y="781"/>
                  </a:lnTo>
                  <a:lnTo>
                    <a:pt x="1500" y="775"/>
                  </a:lnTo>
                  <a:lnTo>
                    <a:pt x="1507" y="762"/>
                  </a:lnTo>
                  <a:lnTo>
                    <a:pt x="1514" y="749"/>
                  </a:lnTo>
                  <a:lnTo>
                    <a:pt x="1521" y="740"/>
                  </a:lnTo>
                  <a:lnTo>
                    <a:pt x="1528" y="749"/>
                  </a:lnTo>
                  <a:lnTo>
                    <a:pt x="1535" y="763"/>
                  </a:lnTo>
                  <a:lnTo>
                    <a:pt x="1542" y="775"/>
                  </a:lnTo>
                  <a:lnTo>
                    <a:pt x="1548" y="780"/>
                  </a:lnTo>
                  <a:lnTo>
                    <a:pt x="1555" y="782"/>
                  </a:lnTo>
                  <a:lnTo>
                    <a:pt x="1563" y="782"/>
                  </a:lnTo>
                  <a:lnTo>
                    <a:pt x="1570" y="782"/>
                  </a:lnTo>
                  <a:lnTo>
                    <a:pt x="1577" y="782"/>
                  </a:lnTo>
                  <a:lnTo>
                    <a:pt x="1583" y="782"/>
                  </a:lnTo>
                  <a:lnTo>
                    <a:pt x="1678" y="78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4" name="ArrowAndTarget"/>
          <p:cNvGrpSpPr/>
          <p:nvPr/>
        </p:nvGrpSpPr>
        <p:grpSpPr>
          <a:xfrm>
            <a:off x="2972763" y="4278381"/>
            <a:ext cx="1009093" cy="1665219"/>
            <a:chOff x="2972763" y="4278381"/>
            <a:chExt cx="1009093" cy="1665219"/>
          </a:xfrm>
        </p:grpSpPr>
        <p:pic>
          <p:nvPicPr>
            <p:cNvPr id="1026" name="Target" descr="http://images.clipartpanda.com/target-clipart-target-plano-hi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551" y="5121796"/>
              <a:ext cx="607729" cy="638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2" name="Arrow"/>
            <p:cNvGrpSpPr/>
            <p:nvPr/>
          </p:nvGrpSpPr>
          <p:grpSpPr>
            <a:xfrm>
              <a:off x="3377205" y="4278381"/>
              <a:ext cx="228600" cy="1158738"/>
              <a:chOff x="8115300" y="301652"/>
              <a:chExt cx="228600" cy="1158738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115300" y="301652"/>
                <a:ext cx="228600" cy="304800"/>
                <a:chOff x="8115300" y="301652"/>
                <a:chExt cx="228600" cy="304800"/>
              </a:xfrm>
            </p:grpSpPr>
            <p:grpSp>
              <p:nvGrpSpPr>
                <p:cNvPr id="110" name="Group 109"/>
                <p:cNvGrpSpPr/>
                <p:nvPr/>
              </p:nvGrpSpPr>
              <p:grpSpPr>
                <a:xfrm>
                  <a:off x="8115300" y="301652"/>
                  <a:ext cx="114300" cy="304800"/>
                  <a:chOff x="8115300" y="304800"/>
                  <a:chExt cx="114300" cy="304800"/>
                </a:xfrm>
              </p:grpSpPr>
              <p:cxnSp>
                <p:nvCxnSpPr>
                  <p:cNvPr id="108" name="Straight Connector 107"/>
                  <p:cNvCxnSpPr/>
                  <p:nvPr/>
                </p:nvCxnSpPr>
                <p:spPr>
                  <a:xfrm flipH="1" flipV="1">
                    <a:off x="8115300" y="457200"/>
                    <a:ext cx="114300" cy="15240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 flipH="1" flipV="1">
                    <a:off x="8115300" y="381000"/>
                    <a:ext cx="114300" cy="15240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/>
                  <p:cNvCxnSpPr/>
                  <p:nvPr/>
                </p:nvCxnSpPr>
                <p:spPr>
                  <a:xfrm flipH="1" flipV="1">
                    <a:off x="8115300" y="304800"/>
                    <a:ext cx="114300" cy="15240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Group 108"/>
                <p:cNvGrpSpPr/>
                <p:nvPr/>
              </p:nvGrpSpPr>
              <p:grpSpPr>
                <a:xfrm>
                  <a:off x="8229600" y="301652"/>
                  <a:ext cx="114300" cy="304800"/>
                  <a:chOff x="8267700" y="457200"/>
                  <a:chExt cx="114300" cy="304800"/>
                </a:xfrm>
              </p:grpSpPr>
              <p:cxnSp>
                <p:nvCxnSpPr>
                  <p:cNvPr id="272" name="Straight Connector 271"/>
                  <p:cNvCxnSpPr/>
                  <p:nvPr/>
                </p:nvCxnSpPr>
                <p:spPr>
                  <a:xfrm flipV="1">
                    <a:off x="8267700" y="609600"/>
                    <a:ext cx="114300" cy="15240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/>
                  <p:cNvCxnSpPr/>
                  <p:nvPr/>
                </p:nvCxnSpPr>
                <p:spPr>
                  <a:xfrm flipV="1">
                    <a:off x="8267700" y="533400"/>
                    <a:ext cx="114300" cy="15240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/>
                  <p:cNvCxnSpPr/>
                  <p:nvPr/>
                </p:nvCxnSpPr>
                <p:spPr>
                  <a:xfrm flipV="1">
                    <a:off x="8267700" y="457200"/>
                    <a:ext cx="114300" cy="15240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05" name="Straight Connector 104"/>
              <p:cNvCxnSpPr/>
              <p:nvPr/>
            </p:nvCxnSpPr>
            <p:spPr>
              <a:xfrm>
                <a:off x="8229600" y="381000"/>
                <a:ext cx="0" cy="1036638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Isosceles Triangle 105"/>
              <p:cNvSpPr/>
              <p:nvPr/>
            </p:nvSpPr>
            <p:spPr>
              <a:xfrm rot="10800000">
                <a:off x="8115300" y="1277828"/>
                <a:ext cx="228600" cy="182562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Ex"/>
            <p:cNvGrpSpPr/>
            <p:nvPr/>
          </p:nvGrpSpPr>
          <p:grpSpPr>
            <a:xfrm rot="2700000">
              <a:off x="2997974" y="4959718"/>
              <a:ext cx="958671" cy="1009093"/>
              <a:chOff x="3928129" y="4203700"/>
              <a:chExt cx="804972" cy="804972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rot="5400000">
                <a:off x="3928129" y="4606186"/>
                <a:ext cx="8049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928129" y="4586677"/>
                <a:ext cx="80497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Group 117"/>
          <p:cNvGrpSpPr/>
          <p:nvPr/>
        </p:nvGrpSpPr>
        <p:grpSpPr>
          <a:xfrm>
            <a:off x="2572289" y="4217736"/>
            <a:ext cx="909537" cy="1009913"/>
            <a:chOff x="2572289" y="4217736"/>
            <a:chExt cx="909537" cy="1009913"/>
          </a:xfrm>
        </p:grpSpPr>
        <p:sp>
          <p:nvSpPr>
            <p:cNvPr id="134" name="Freeform 416"/>
            <p:cNvSpPr>
              <a:spLocks noChangeAspect="1"/>
            </p:cNvSpPr>
            <p:nvPr/>
          </p:nvSpPr>
          <p:spPr bwMode="auto">
            <a:xfrm>
              <a:off x="2572289" y="4217736"/>
              <a:ext cx="399511" cy="1009913"/>
            </a:xfrm>
            <a:custGeom>
              <a:avLst/>
              <a:gdLst>
                <a:gd name="T0" fmla="*/ 13 w 1678"/>
                <a:gd name="T1" fmla="*/ 782 h 782"/>
                <a:gd name="T2" fmla="*/ 41 w 1678"/>
                <a:gd name="T3" fmla="*/ 782 h 782"/>
                <a:gd name="T4" fmla="*/ 68 w 1678"/>
                <a:gd name="T5" fmla="*/ 782 h 782"/>
                <a:gd name="T6" fmla="*/ 96 w 1678"/>
                <a:gd name="T7" fmla="*/ 782 h 782"/>
                <a:gd name="T8" fmla="*/ 130 w 1678"/>
                <a:gd name="T9" fmla="*/ 782 h 782"/>
                <a:gd name="T10" fmla="*/ 144 w 1678"/>
                <a:gd name="T11" fmla="*/ 782 h 782"/>
                <a:gd name="T12" fmla="*/ 171 w 1678"/>
                <a:gd name="T13" fmla="*/ 779 h 782"/>
                <a:gd name="T14" fmla="*/ 199 w 1678"/>
                <a:gd name="T15" fmla="*/ 725 h 782"/>
                <a:gd name="T16" fmla="*/ 226 w 1678"/>
                <a:gd name="T17" fmla="*/ 0 h 782"/>
                <a:gd name="T18" fmla="*/ 254 w 1678"/>
                <a:gd name="T19" fmla="*/ 758 h 782"/>
                <a:gd name="T20" fmla="*/ 282 w 1678"/>
                <a:gd name="T21" fmla="*/ 782 h 782"/>
                <a:gd name="T22" fmla="*/ 309 w 1678"/>
                <a:gd name="T23" fmla="*/ 782 h 782"/>
                <a:gd name="T24" fmla="*/ 332 w 1678"/>
                <a:gd name="T25" fmla="*/ 782 h 782"/>
                <a:gd name="T26" fmla="*/ 361 w 1678"/>
                <a:gd name="T27" fmla="*/ 782 h 782"/>
                <a:gd name="T28" fmla="*/ 389 w 1678"/>
                <a:gd name="T29" fmla="*/ 782 h 782"/>
                <a:gd name="T30" fmla="*/ 419 w 1678"/>
                <a:gd name="T31" fmla="*/ 782 h 782"/>
                <a:gd name="T32" fmla="*/ 447 w 1678"/>
                <a:gd name="T33" fmla="*/ 782 h 782"/>
                <a:gd name="T34" fmla="*/ 474 w 1678"/>
                <a:gd name="T35" fmla="*/ 782 h 782"/>
                <a:gd name="T36" fmla="*/ 502 w 1678"/>
                <a:gd name="T37" fmla="*/ 782 h 782"/>
                <a:gd name="T38" fmla="*/ 529 w 1678"/>
                <a:gd name="T39" fmla="*/ 782 h 782"/>
                <a:gd name="T40" fmla="*/ 557 w 1678"/>
                <a:gd name="T41" fmla="*/ 782 h 782"/>
                <a:gd name="T42" fmla="*/ 585 w 1678"/>
                <a:gd name="T43" fmla="*/ 782 h 782"/>
                <a:gd name="T44" fmla="*/ 612 w 1678"/>
                <a:gd name="T45" fmla="*/ 776 h 782"/>
                <a:gd name="T46" fmla="*/ 640 w 1678"/>
                <a:gd name="T47" fmla="*/ 637 h 782"/>
                <a:gd name="T48" fmla="*/ 667 w 1678"/>
                <a:gd name="T49" fmla="*/ 567 h 782"/>
                <a:gd name="T50" fmla="*/ 695 w 1678"/>
                <a:gd name="T51" fmla="*/ 778 h 782"/>
                <a:gd name="T52" fmla="*/ 722 w 1678"/>
                <a:gd name="T53" fmla="*/ 782 h 782"/>
                <a:gd name="T54" fmla="*/ 770 w 1678"/>
                <a:gd name="T55" fmla="*/ 782 h 782"/>
                <a:gd name="T56" fmla="*/ 798 w 1678"/>
                <a:gd name="T57" fmla="*/ 782 h 782"/>
                <a:gd name="T58" fmla="*/ 825 w 1678"/>
                <a:gd name="T59" fmla="*/ 782 h 782"/>
                <a:gd name="T60" fmla="*/ 853 w 1678"/>
                <a:gd name="T61" fmla="*/ 782 h 782"/>
                <a:gd name="T62" fmla="*/ 880 w 1678"/>
                <a:gd name="T63" fmla="*/ 782 h 782"/>
                <a:gd name="T64" fmla="*/ 908 w 1678"/>
                <a:gd name="T65" fmla="*/ 782 h 782"/>
                <a:gd name="T66" fmla="*/ 936 w 1678"/>
                <a:gd name="T67" fmla="*/ 782 h 782"/>
                <a:gd name="T68" fmla="*/ 1018 w 1678"/>
                <a:gd name="T69" fmla="*/ 782 h 782"/>
                <a:gd name="T70" fmla="*/ 1046 w 1678"/>
                <a:gd name="T71" fmla="*/ 782 h 782"/>
                <a:gd name="T72" fmla="*/ 1073 w 1678"/>
                <a:gd name="T73" fmla="*/ 723 h 782"/>
                <a:gd name="T74" fmla="*/ 1101 w 1678"/>
                <a:gd name="T75" fmla="*/ 720 h 782"/>
                <a:gd name="T76" fmla="*/ 1129 w 1678"/>
                <a:gd name="T77" fmla="*/ 782 h 782"/>
                <a:gd name="T78" fmla="*/ 1156 w 1678"/>
                <a:gd name="T79" fmla="*/ 782 h 782"/>
                <a:gd name="T80" fmla="*/ 1218 w 1678"/>
                <a:gd name="T81" fmla="*/ 782 h 782"/>
                <a:gd name="T82" fmla="*/ 1246 w 1678"/>
                <a:gd name="T83" fmla="*/ 782 h 782"/>
                <a:gd name="T84" fmla="*/ 1273 w 1678"/>
                <a:gd name="T85" fmla="*/ 782 h 782"/>
                <a:gd name="T86" fmla="*/ 1466 w 1678"/>
                <a:gd name="T87" fmla="*/ 782 h 782"/>
                <a:gd name="T88" fmla="*/ 1493 w 1678"/>
                <a:gd name="T89" fmla="*/ 781 h 782"/>
                <a:gd name="T90" fmla="*/ 1521 w 1678"/>
                <a:gd name="T91" fmla="*/ 740 h 782"/>
                <a:gd name="T92" fmla="*/ 1548 w 1678"/>
                <a:gd name="T93" fmla="*/ 780 h 782"/>
                <a:gd name="T94" fmla="*/ 1577 w 1678"/>
                <a:gd name="T95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8" h="782">
                  <a:moveTo>
                    <a:pt x="0" y="782"/>
                  </a:moveTo>
                  <a:lnTo>
                    <a:pt x="0" y="782"/>
                  </a:lnTo>
                  <a:lnTo>
                    <a:pt x="7" y="782"/>
                  </a:lnTo>
                  <a:lnTo>
                    <a:pt x="13" y="782"/>
                  </a:lnTo>
                  <a:lnTo>
                    <a:pt x="20" y="782"/>
                  </a:lnTo>
                  <a:lnTo>
                    <a:pt x="27" y="782"/>
                  </a:lnTo>
                  <a:lnTo>
                    <a:pt x="34" y="782"/>
                  </a:lnTo>
                  <a:lnTo>
                    <a:pt x="41" y="782"/>
                  </a:lnTo>
                  <a:lnTo>
                    <a:pt x="48" y="782"/>
                  </a:lnTo>
                  <a:lnTo>
                    <a:pt x="55" y="782"/>
                  </a:lnTo>
                  <a:lnTo>
                    <a:pt x="62" y="782"/>
                  </a:lnTo>
                  <a:lnTo>
                    <a:pt x="68" y="782"/>
                  </a:lnTo>
                  <a:lnTo>
                    <a:pt x="75" y="782"/>
                  </a:lnTo>
                  <a:lnTo>
                    <a:pt x="82" y="782"/>
                  </a:lnTo>
                  <a:lnTo>
                    <a:pt x="89" y="782"/>
                  </a:lnTo>
                  <a:lnTo>
                    <a:pt x="96" y="782"/>
                  </a:lnTo>
                  <a:lnTo>
                    <a:pt x="103" y="782"/>
                  </a:lnTo>
                  <a:lnTo>
                    <a:pt x="110" y="782"/>
                  </a:lnTo>
                  <a:lnTo>
                    <a:pt x="123" y="782"/>
                  </a:lnTo>
                  <a:lnTo>
                    <a:pt x="130" y="782"/>
                  </a:lnTo>
                  <a:lnTo>
                    <a:pt x="137" y="782"/>
                  </a:lnTo>
                  <a:lnTo>
                    <a:pt x="144" y="782"/>
                  </a:lnTo>
                  <a:lnTo>
                    <a:pt x="144" y="782"/>
                  </a:lnTo>
                  <a:lnTo>
                    <a:pt x="144" y="782"/>
                  </a:lnTo>
                  <a:lnTo>
                    <a:pt x="151" y="782"/>
                  </a:lnTo>
                  <a:lnTo>
                    <a:pt x="158" y="782"/>
                  </a:lnTo>
                  <a:lnTo>
                    <a:pt x="164" y="782"/>
                  </a:lnTo>
                  <a:lnTo>
                    <a:pt x="171" y="779"/>
                  </a:lnTo>
                  <a:lnTo>
                    <a:pt x="178" y="774"/>
                  </a:lnTo>
                  <a:lnTo>
                    <a:pt x="185" y="768"/>
                  </a:lnTo>
                  <a:lnTo>
                    <a:pt x="192" y="764"/>
                  </a:lnTo>
                  <a:lnTo>
                    <a:pt x="199" y="725"/>
                  </a:lnTo>
                  <a:lnTo>
                    <a:pt x="206" y="582"/>
                  </a:lnTo>
                  <a:lnTo>
                    <a:pt x="213" y="335"/>
                  </a:lnTo>
                  <a:lnTo>
                    <a:pt x="219" y="68"/>
                  </a:lnTo>
                  <a:lnTo>
                    <a:pt x="226" y="0"/>
                  </a:lnTo>
                  <a:lnTo>
                    <a:pt x="233" y="245"/>
                  </a:lnTo>
                  <a:lnTo>
                    <a:pt x="240" y="497"/>
                  </a:lnTo>
                  <a:lnTo>
                    <a:pt x="247" y="694"/>
                  </a:lnTo>
                  <a:lnTo>
                    <a:pt x="254" y="758"/>
                  </a:lnTo>
                  <a:lnTo>
                    <a:pt x="261" y="773"/>
                  </a:lnTo>
                  <a:lnTo>
                    <a:pt x="268" y="779"/>
                  </a:lnTo>
                  <a:lnTo>
                    <a:pt x="274" y="782"/>
                  </a:lnTo>
                  <a:lnTo>
                    <a:pt x="282" y="782"/>
                  </a:lnTo>
                  <a:lnTo>
                    <a:pt x="288" y="782"/>
                  </a:lnTo>
                  <a:lnTo>
                    <a:pt x="295" y="782"/>
                  </a:lnTo>
                  <a:lnTo>
                    <a:pt x="302" y="782"/>
                  </a:lnTo>
                  <a:lnTo>
                    <a:pt x="309" y="782"/>
                  </a:lnTo>
                  <a:lnTo>
                    <a:pt x="311" y="782"/>
                  </a:lnTo>
                  <a:lnTo>
                    <a:pt x="318" y="782"/>
                  </a:lnTo>
                  <a:lnTo>
                    <a:pt x="325" y="782"/>
                  </a:lnTo>
                  <a:lnTo>
                    <a:pt x="332" y="782"/>
                  </a:lnTo>
                  <a:lnTo>
                    <a:pt x="340" y="782"/>
                  </a:lnTo>
                  <a:lnTo>
                    <a:pt x="347" y="782"/>
                  </a:lnTo>
                  <a:lnTo>
                    <a:pt x="354" y="782"/>
                  </a:lnTo>
                  <a:lnTo>
                    <a:pt x="361" y="782"/>
                  </a:lnTo>
                  <a:lnTo>
                    <a:pt x="368" y="782"/>
                  </a:lnTo>
                  <a:lnTo>
                    <a:pt x="375" y="782"/>
                  </a:lnTo>
                  <a:lnTo>
                    <a:pt x="382" y="782"/>
                  </a:lnTo>
                  <a:lnTo>
                    <a:pt x="389" y="782"/>
                  </a:lnTo>
                  <a:lnTo>
                    <a:pt x="395" y="782"/>
                  </a:lnTo>
                  <a:lnTo>
                    <a:pt x="405" y="782"/>
                  </a:lnTo>
                  <a:lnTo>
                    <a:pt x="412" y="782"/>
                  </a:lnTo>
                  <a:lnTo>
                    <a:pt x="419" y="782"/>
                  </a:lnTo>
                  <a:lnTo>
                    <a:pt x="426" y="782"/>
                  </a:lnTo>
                  <a:lnTo>
                    <a:pt x="433" y="782"/>
                  </a:lnTo>
                  <a:lnTo>
                    <a:pt x="440" y="782"/>
                  </a:lnTo>
                  <a:lnTo>
                    <a:pt x="447" y="782"/>
                  </a:lnTo>
                  <a:lnTo>
                    <a:pt x="454" y="782"/>
                  </a:lnTo>
                  <a:lnTo>
                    <a:pt x="460" y="782"/>
                  </a:lnTo>
                  <a:lnTo>
                    <a:pt x="467" y="782"/>
                  </a:lnTo>
                  <a:lnTo>
                    <a:pt x="474" y="782"/>
                  </a:lnTo>
                  <a:lnTo>
                    <a:pt x="481" y="782"/>
                  </a:lnTo>
                  <a:lnTo>
                    <a:pt x="488" y="782"/>
                  </a:lnTo>
                  <a:lnTo>
                    <a:pt x="495" y="782"/>
                  </a:lnTo>
                  <a:lnTo>
                    <a:pt x="502" y="782"/>
                  </a:lnTo>
                  <a:lnTo>
                    <a:pt x="509" y="782"/>
                  </a:lnTo>
                  <a:lnTo>
                    <a:pt x="516" y="782"/>
                  </a:lnTo>
                  <a:lnTo>
                    <a:pt x="522" y="782"/>
                  </a:lnTo>
                  <a:lnTo>
                    <a:pt x="529" y="782"/>
                  </a:lnTo>
                  <a:lnTo>
                    <a:pt x="536" y="782"/>
                  </a:lnTo>
                  <a:lnTo>
                    <a:pt x="543" y="782"/>
                  </a:lnTo>
                  <a:lnTo>
                    <a:pt x="550" y="782"/>
                  </a:lnTo>
                  <a:lnTo>
                    <a:pt x="557" y="782"/>
                  </a:lnTo>
                  <a:lnTo>
                    <a:pt x="564" y="782"/>
                  </a:lnTo>
                  <a:lnTo>
                    <a:pt x="571" y="782"/>
                  </a:lnTo>
                  <a:lnTo>
                    <a:pt x="578" y="782"/>
                  </a:lnTo>
                  <a:lnTo>
                    <a:pt x="585" y="782"/>
                  </a:lnTo>
                  <a:lnTo>
                    <a:pt x="591" y="782"/>
                  </a:lnTo>
                  <a:lnTo>
                    <a:pt x="598" y="782"/>
                  </a:lnTo>
                  <a:lnTo>
                    <a:pt x="605" y="780"/>
                  </a:lnTo>
                  <a:lnTo>
                    <a:pt x="612" y="776"/>
                  </a:lnTo>
                  <a:lnTo>
                    <a:pt x="619" y="775"/>
                  </a:lnTo>
                  <a:lnTo>
                    <a:pt x="626" y="769"/>
                  </a:lnTo>
                  <a:lnTo>
                    <a:pt x="633" y="737"/>
                  </a:lnTo>
                  <a:lnTo>
                    <a:pt x="640" y="637"/>
                  </a:lnTo>
                  <a:lnTo>
                    <a:pt x="647" y="513"/>
                  </a:lnTo>
                  <a:lnTo>
                    <a:pt x="653" y="394"/>
                  </a:lnTo>
                  <a:lnTo>
                    <a:pt x="660" y="435"/>
                  </a:lnTo>
                  <a:lnTo>
                    <a:pt x="667" y="567"/>
                  </a:lnTo>
                  <a:lnTo>
                    <a:pt x="674" y="689"/>
                  </a:lnTo>
                  <a:lnTo>
                    <a:pt x="681" y="756"/>
                  </a:lnTo>
                  <a:lnTo>
                    <a:pt x="688" y="775"/>
                  </a:lnTo>
                  <a:lnTo>
                    <a:pt x="695" y="778"/>
                  </a:lnTo>
                  <a:lnTo>
                    <a:pt x="702" y="781"/>
                  </a:lnTo>
                  <a:lnTo>
                    <a:pt x="708" y="782"/>
                  </a:lnTo>
                  <a:lnTo>
                    <a:pt x="715" y="782"/>
                  </a:lnTo>
                  <a:lnTo>
                    <a:pt x="722" y="782"/>
                  </a:lnTo>
                  <a:lnTo>
                    <a:pt x="729" y="782"/>
                  </a:lnTo>
                  <a:lnTo>
                    <a:pt x="736" y="782"/>
                  </a:lnTo>
                  <a:lnTo>
                    <a:pt x="763" y="782"/>
                  </a:lnTo>
                  <a:lnTo>
                    <a:pt x="770" y="782"/>
                  </a:lnTo>
                  <a:lnTo>
                    <a:pt x="777" y="782"/>
                  </a:lnTo>
                  <a:lnTo>
                    <a:pt x="784" y="782"/>
                  </a:lnTo>
                  <a:lnTo>
                    <a:pt x="791" y="782"/>
                  </a:lnTo>
                  <a:lnTo>
                    <a:pt x="798" y="782"/>
                  </a:lnTo>
                  <a:lnTo>
                    <a:pt x="805" y="782"/>
                  </a:lnTo>
                  <a:lnTo>
                    <a:pt x="812" y="782"/>
                  </a:lnTo>
                  <a:lnTo>
                    <a:pt x="818" y="782"/>
                  </a:lnTo>
                  <a:lnTo>
                    <a:pt x="825" y="782"/>
                  </a:lnTo>
                  <a:lnTo>
                    <a:pt x="832" y="782"/>
                  </a:lnTo>
                  <a:lnTo>
                    <a:pt x="839" y="782"/>
                  </a:lnTo>
                  <a:lnTo>
                    <a:pt x="846" y="782"/>
                  </a:lnTo>
                  <a:lnTo>
                    <a:pt x="853" y="782"/>
                  </a:lnTo>
                  <a:lnTo>
                    <a:pt x="860" y="782"/>
                  </a:lnTo>
                  <a:lnTo>
                    <a:pt x="867" y="782"/>
                  </a:lnTo>
                  <a:lnTo>
                    <a:pt x="873" y="782"/>
                  </a:lnTo>
                  <a:lnTo>
                    <a:pt x="880" y="782"/>
                  </a:lnTo>
                  <a:lnTo>
                    <a:pt x="887" y="782"/>
                  </a:lnTo>
                  <a:lnTo>
                    <a:pt x="894" y="782"/>
                  </a:lnTo>
                  <a:lnTo>
                    <a:pt x="901" y="782"/>
                  </a:lnTo>
                  <a:lnTo>
                    <a:pt x="908" y="782"/>
                  </a:lnTo>
                  <a:lnTo>
                    <a:pt x="915" y="782"/>
                  </a:lnTo>
                  <a:lnTo>
                    <a:pt x="922" y="782"/>
                  </a:lnTo>
                  <a:lnTo>
                    <a:pt x="929" y="782"/>
                  </a:lnTo>
                  <a:lnTo>
                    <a:pt x="936" y="782"/>
                  </a:lnTo>
                  <a:lnTo>
                    <a:pt x="942" y="782"/>
                  </a:lnTo>
                  <a:lnTo>
                    <a:pt x="949" y="782"/>
                  </a:lnTo>
                  <a:lnTo>
                    <a:pt x="956" y="782"/>
                  </a:lnTo>
                  <a:lnTo>
                    <a:pt x="1018" y="782"/>
                  </a:lnTo>
                  <a:lnTo>
                    <a:pt x="1025" y="782"/>
                  </a:lnTo>
                  <a:lnTo>
                    <a:pt x="1032" y="782"/>
                  </a:lnTo>
                  <a:lnTo>
                    <a:pt x="1039" y="782"/>
                  </a:lnTo>
                  <a:lnTo>
                    <a:pt x="1046" y="782"/>
                  </a:lnTo>
                  <a:lnTo>
                    <a:pt x="1053" y="782"/>
                  </a:lnTo>
                  <a:lnTo>
                    <a:pt x="1060" y="777"/>
                  </a:lnTo>
                  <a:lnTo>
                    <a:pt x="1067" y="762"/>
                  </a:lnTo>
                  <a:lnTo>
                    <a:pt x="1073" y="723"/>
                  </a:lnTo>
                  <a:lnTo>
                    <a:pt x="1080" y="683"/>
                  </a:lnTo>
                  <a:lnTo>
                    <a:pt x="1087" y="652"/>
                  </a:lnTo>
                  <a:lnTo>
                    <a:pt x="1094" y="678"/>
                  </a:lnTo>
                  <a:lnTo>
                    <a:pt x="1101" y="720"/>
                  </a:lnTo>
                  <a:lnTo>
                    <a:pt x="1108" y="760"/>
                  </a:lnTo>
                  <a:lnTo>
                    <a:pt x="1115" y="777"/>
                  </a:lnTo>
                  <a:lnTo>
                    <a:pt x="1122" y="782"/>
                  </a:lnTo>
                  <a:lnTo>
                    <a:pt x="1129" y="782"/>
                  </a:lnTo>
                  <a:lnTo>
                    <a:pt x="1135" y="782"/>
                  </a:lnTo>
                  <a:lnTo>
                    <a:pt x="1142" y="782"/>
                  </a:lnTo>
                  <a:lnTo>
                    <a:pt x="1149" y="782"/>
                  </a:lnTo>
                  <a:lnTo>
                    <a:pt x="1156" y="782"/>
                  </a:lnTo>
                  <a:lnTo>
                    <a:pt x="1197" y="782"/>
                  </a:lnTo>
                  <a:lnTo>
                    <a:pt x="1204" y="782"/>
                  </a:lnTo>
                  <a:lnTo>
                    <a:pt x="1211" y="782"/>
                  </a:lnTo>
                  <a:lnTo>
                    <a:pt x="1218" y="782"/>
                  </a:lnTo>
                  <a:lnTo>
                    <a:pt x="1225" y="782"/>
                  </a:lnTo>
                  <a:lnTo>
                    <a:pt x="1232" y="782"/>
                  </a:lnTo>
                  <a:lnTo>
                    <a:pt x="1239" y="782"/>
                  </a:lnTo>
                  <a:lnTo>
                    <a:pt x="1246" y="782"/>
                  </a:lnTo>
                  <a:lnTo>
                    <a:pt x="1252" y="782"/>
                  </a:lnTo>
                  <a:lnTo>
                    <a:pt x="1259" y="782"/>
                  </a:lnTo>
                  <a:lnTo>
                    <a:pt x="1266" y="782"/>
                  </a:lnTo>
                  <a:lnTo>
                    <a:pt x="1273" y="782"/>
                  </a:lnTo>
                  <a:lnTo>
                    <a:pt x="1280" y="782"/>
                  </a:lnTo>
                  <a:lnTo>
                    <a:pt x="1286" y="782"/>
                  </a:lnTo>
                  <a:lnTo>
                    <a:pt x="1459" y="782"/>
                  </a:lnTo>
                  <a:lnTo>
                    <a:pt x="1466" y="782"/>
                  </a:lnTo>
                  <a:lnTo>
                    <a:pt x="1473" y="782"/>
                  </a:lnTo>
                  <a:lnTo>
                    <a:pt x="1480" y="782"/>
                  </a:lnTo>
                  <a:lnTo>
                    <a:pt x="1486" y="782"/>
                  </a:lnTo>
                  <a:lnTo>
                    <a:pt x="1493" y="781"/>
                  </a:lnTo>
                  <a:lnTo>
                    <a:pt x="1500" y="775"/>
                  </a:lnTo>
                  <a:lnTo>
                    <a:pt x="1507" y="762"/>
                  </a:lnTo>
                  <a:lnTo>
                    <a:pt x="1514" y="749"/>
                  </a:lnTo>
                  <a:lnTo>
                    <a:pt x="1521" y="740"/>
                  </a:lnTo>
                  <a:lnTo>
                    <a:pt x="1528" y="749"/>
                  </a:lnTo>
                  <a:lnTo>
                    <a:pt x="1535" y="763"/>
                  </a:lnTo>
                  <a:lnTo>
                    <a:pt x="1542" y="775"/>
                  </a:lnTo>
                  <a:lnTo>
                    <a:pt x="1548" y="780"/>
                  </a:lnTo>
                  <a:lnTo>
                    <a:pt x="1555" y="782"/>
                  </a:lnTo>
                  <a:lnTo>
                    <a:pt x="1563" y="782"/>
                  </a:lnTo>
                  <a:lnTo>
                    <a:pt x="1570" y="782"/>
                  </a:lnTo>
                  <a:lnTo>
                    <a:pt x="1577" y="782"/>
                  </a:lnTo>
                  <a:lnTo>
                    <a:pt x="1583" y="782"/>
                  </a:lnTo>
                  <a:lnTo>
                    <a:pt x="1678" y="78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79" name="Straight Connector 278"/>
            <p:cNvCxnSpPr/>
            <p:nvPr/>
          </p:nvCxnSpPr>
          <p:spPr>
            <a:xfrm flipH="1">
              <a:off x="2601527" y="4752975"/>
              <a:ext cx="880299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LittleIso"/>
          <p:cNvSpPr>
            <a:spLocks noChangeAspect="1"/>
          </p:cNvSpPr>
          <p:nvPr/>
        </p:nvSpPr>
        <p:spPr bwMode="auto">
          <a:xfrm>
            <a:off x="2575641" y="4857750"/>
            <a:ext cx="399511" cy="363293"/>
          </a:xfrm>
          <a:custGeom>
            <a:avLst/>
            <a:gdLst>
              <a:gd name="T0" fmla="*/ 13 w 1678"/>
              <a:gd name="T1" fmla="*/ 782 h 782"/>
              <a:gd name="T2" fmla="*/ 41 w 1678"/>
              <a:gd name="T3" fmla="*/ 782 h 782"/>
              <a:gd name="T4" fmla="*/ 68 w 1678"/>
              <a:gd name="T5" fmla="*/ 782 h 782"/>
              <a:gd name="T6" fmla="*/ 96 w 1678"/>
              <a:gd name="T7" fmla="*/ 782 h 782"/>
              <a:gd name="T8" fmla="*/ 130 w 1678"/>
              <a:gd name="T9" fmla="*/ 782 h 782"/>
              <a:gd name="T10" fmla="*/ 144 w 1678"/>
              <a:gd name="T11" fmla="*/ 782 h 782"/>
              <a:gd name="T12" fmla="*/ 171 w 1678"/>
              <a:gd name="T13" fmla="*/ 779 h 782"/>
              <a:gd name="T14" fmla="*/ 199 w 1678"/>
              <a:gd name="T15" fmla="*/ 725 h 782"/>
              <a:gd name="T16" fmla="*/ 226 w 1678"/>
              <a:gd name="T17" fmla="*/ 0 h 782"/>
              <a:gd name="T18" fmla="*/ 254 w 1678"/>
              <a:gd name="T19" fmla="*/ 758 h 782"/>
              <a:gd name="T20" fmla="*/ 282 w 1678"/>
              <a:gd name="T21" fmla="*/ 782 h 782"/>
              <a:gd name="T22" fmla="*/ 309 w 1678"/>
              <a:gd name="T23" fmla="*/ 782 h 782"/>
              <a:gd name="T24" fmla="*/ 332 w 1678"/>
              <a:gd name="T25" fmla="*/ 782 h 782"/>
              <a:gd name="T26" fmla="*/ 361 w 1678"/>
              <a:gd name="T27" fmla="*/ 782 h 782"/>
              <a:gd name="T28" fmla="*/ 389 w 1678"/>
              <a:gd name="T29" fmla="*/ 782 h 782"/>
              <a:gd name="T30" fmla="*/ 419 w 1678"/>
              <a:gd name="T31" fmla="*/ 782 h 782"/>
              <a:gd name="T32" fmla="*/ 447 w 1678"/>
              <a:gd name="T33" fmla="*/ 782 h 782"/>
              <a:gd name="T34" fmla="*/ 474 w 1678"/>
              <a:gd name="T35" fmla="*/ 782 h 782"/>
              <a:gd name="T36" fmla="*/ 502 w 1678"/>
              <a:gd name="T37" fmla="*/ 782 h 782"/>
              <a:gd name="T38" fmla="*/ 529 w 1678"/>
              <a:gd name="T39" fmla="*/ 782 h 782"/>
              <a:gd name="T40" fmla="*/ 557 w 1678"/>
              <a:gd name="T41" fmla="*/ 782 h 782"/>
              <a:gd name="T42" fmla="*/ 585 w 1678"/>
              <a:gd name="T43" fmla="*/ 782 h 782"/>
              <a:gd name="T44" fmla="*/ 612 w 1678"/>
              <a:gd name="T45" fmla="*/ 776 h 782"/>
              <a:gd name="T46" fmla="*/ 640 w 1678"/>
              <a:gd name="T47" fmla="*/ 637 h 782"/>
              <a:gd name="T48" fmla="*/ 667 w 1678"/>
              <a:gd name="T49" fmla="*/ 567 h 782"/>
              <a:gd name="T50" fmla="*/ 695 w 1678"/>
              <a:gd name="T51" fmla="*/ 778 h 782"/>
              <a:gd name="T52" fmla="*/ 722 w 1678"/>
              <a:gd name="T53" fmla="*/ 782 h 782"/>
              <a:gd name="T54" fmla="*/ 770 w 1678"/>
              <a:gd name="T55" fmla="*/ 782 h 782"/>
              <a:gd name="T56" fmla="*/ 798 w 1678"/>
              <a:gd name="T57" fmla="*/ 782 h 782"/>
              <a:gd name="T58" fmla="*/ 825 w 1678"/>
              <a:gd name="T59" fmla="*/ 782 h 782"/>
              <a:gd name="T60" fmla="*/ 853 w 1678"/>
              <a:gd name="T61" fmla="*/ 782 h 782"/>
              <a:gd name="T62" fmla="*/ 880 w 1678"/>
              <a:gd name="T63" fmla="*/ 782 h 782"/>
              <a:gd name="T64" fmla="*/ 908 w 1678"/>
              <a:gd name="T65" fmla="*/ 782 h 782"/>
              <a:gd name="T66" fmla="*/ 936 w 1678"/>
              <a:gd name="T67" fmla="*/ 782 h 782"/>
              <a:gd name="T68" fmla="*/ 1018 w 1678"/>
              <a:gd name="T69" fmla="*/ 782 h 782"/>
              <a:gd name="T70" fmla="*/ 1046 w 1678"/>
              <a:gd name="T71" fmla="*/ 782 h 782"/>
              <a:gd name="T72" fmla="*/ 1073 w 1678"/>
              <a:gd name="T73" fmla="*/ 723 h 782"/>
              <a:gd name="T74" fmla="*/ 1101 w 1678"/>
              <a:gd name="T75" fmla="*/ 720 h 782"/>
              <a:gd name="T76" fmla="*/ 1129 w 1678"/>
              <a:gd name="T77" fmla="*/ 782 h 782"/>
              <a:gd name="T78" fmla="*/ 1156 w 1678"/>
              <a:gd name="T79" fmla="*/ 782 h 782"/>
              <a:gd name="T80" fmla="*/ 1218 w 1678"/>
              <a:gd name="T81" fmla="*/ 782 h 782"/>
              <a:gd name="T82" fmla="*/ 1246 w 1678"/>
              <a:gd name="T83" fmla="*/ 782 h 782"/>
              <a:gd name="T84" fmla="*/ 1273 w 1678"/>
              <a:gd name="T85" fmla="*/ 782 h 782"/>
              <a:gd name="T86" fmla="*/ 1466 w 1678"/>
              <a:gd name="T87" fmla="*/ 782 h 782"/>
              <a:gd name="T88" fmla="*/ 1493 w 1678"/>
              <a:gd name="T89" fmla="*/ 781 h 782"/>
              <a:gd name="T90" fmla="*/ 1521 w 1678"/>
              <a:gd name="T91" fmla="*/ 740 h 782"/>
              <a:gd name="T92" fmla="*/ 1548 w 1678"/>
              <a:gd name="T93" fmla="*/ 780 h 782"/>
              <a:gd name="T94" fmla="*/ 1577 w 1678"/>
              <a:gd name="T95" fmla="*/ 782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78" h="782">
                <a:moveTo>
                  <a:pt x="0" y="782"/>
                </a:moveTo>
                <a:lnTo>
                  <a:pt x="0" y="782"/>
                </a:lnTo>
                <a:lnTo>
                  <a:pt x="7" y="782"/>
                </a:lnTo>
                <a:lnTo>
                  <a:pt x="13" y="782"/>
                </a:lnTo>
                <a:lnTo>
                  <a:pt x="20" y="782"/>
                </a:lnTo>
                <a:lnTo>
                  <a:pt x="27" y="782"/>
                </a:lnTo>
                <a:lnTo>
                  <a:pt x="34" y="782"/>
                </a:lnTo>
                <a:lnTo>
                  <a:pt x="41" y="782"/>
                </a:lnTo>
                <a:lnTo>
                  <a:pt x="48" y="782"/>
                </a:lnTo>
                <a:lnTo>
                  <a:pt x="55" y="782"/>
                </a:lnTo>
                <a:lnTo>
                  <a:pt x="62" y="782"/>
                </a:lnTo>
                <a:lnTo>
                  <a:pt x="68" y="782"/>
                </a:lnTo>
                <a:lnTo>
                  <a:pt x="75" y="782"/>
                </a:lnTo>
                <a:lnTo>
                  <a:pt x="82" y="782"/>
                </a:lnTo>
                <a:lnTo>
                  <a:pt x="89" y="782"/>
                </a:lnTo>
                <a:lnTo>
                  <a:pt x="96" y="782"/>
                </a:lnTo>
                <a:lnTo>
                  <a:pt x="103" y="782"/>
                </a:lnTo>
                <a:lnTo>
                  <a:pt x="110" y="782"/>
                </a:lnTo>
                <a:lnTo>
                  <a:pt x="123" y="782"/>
                </a:lnTo>
                <a:lnTo>
                  <a:pt x="130" y="782"/>
                </a:lnTo>
                <a:lnTo>
                  <a:pt x="137" y="782"/>
                </a:lnTo>
                <a:lnTo>
                  <a:pt x="144" y="782"/>
                </a:lnTo>
                <a:lnTo>
                  <a:pt x="144" y="782"/>
                </a:lnTo>
                <a:lnTo>
                  <a:pt x="144" y="782"/>
                </a:lnTo>
                <a:lnTo>
                  <a:pt x="151" y="782"/>
                </a:lnTo>
                <a:lnTo>
                  <a:pt x="158" y="782"/>
                </a:lnTo>
                <a:lnTo>
                  <a:pt x="164" y="782"/>
                </a:lnTo>
                <a:lnTo>
                  <a:pt x="171" y="779"/>
                </a:lnTo>
                <a:lnTo>
                  <a:pt x="178" y="774"/>
                </a:lnTo>
                <a:lnTo>
                  <a:pt x="185" y="768"/>
                </a:lnTo>
                <a:lnTo>
                  <a:pt x="192" y="764"/>
                </a:lnTo>
                <a:lnTo>
                  <a:pt x="199" y="725"/>
                </a:lnTo>
                <a:lnTo>
                  <a:pt x="206" y="582"/>
                </a:lnTo>
                <a:lnTo>
                  <a:pt x="213" y="335"/>
                </a:lnTo>
                <a:lnTo>
                  <a:pt x="219" y="68"/>
                </a:lnTo>
                <a:lnTo>
                  <a:pt x="226" y="0"/>
                </a:lnTo>
                <a:lnTo>
                  <a:pt x="233" y="245"/>
                </a:lnTo>
                <a:lnTo>
                  <a:pt x="240" y="497"/>
                </a:lnTo>
                <a:lnTo>
                  <a:pt x="247" y="694"/>
                </a:lnTo>
                <a:lnTo>
                  <a:pt x="254" y="758"/>
                </a:lnTo>
                <a:lnTo>
                  <a:pt x="261" y="773"/>
                </a:lnTo>
                <a:lnTo>
                  <a:pt x="268" y="779"/>
                </a:lnTo>
                <a:lnTo>
                  <a:pt x="274" y="782"/>
                </a:lnTo>
                <a:lnTo>
                  <a:pt x="282" y="782"/>
                </a:lnTo>
                <a:lnTo>
                  <a:pt x="288" y="782"/>
                </a:lnTo>
                <a:lnTo>
                  <a:pt x="295" y="782"/>
                </a:lnTo>
                <a:lnTo>
                  <a:pt x="302" y="782"/>
                </a:lnTo>
                <a:lnTo>
                  <a:pt x="309" y="782"/>
                </a:lnTo>
                <a:lnTo>
                  <a:pt x="311" y="782"/>
                </a:lnTo>
                <a:lnTo>
                  <a:pt x="318" y="782"/>
                </a:lnTo>
                <a:lnTo>
                  <a:pt x="325" y="782"/>
                </a:lnTo>
                <a:lnTo>
                  <a:pt x="332" y="782"/>
                </a:lnTo>
                <a:lnTo>
                  <a:pt x="340" y="782"/>
                </a:lnTo>
                <a:lnTo>
                  <a:pt x="347" y="782"/>
                </a:lnTo>
                <a:lnTo>
                  <a:pt x="354" y="782"/>
                </a:lnTo>
                <a:lnTo>
                  <a:pt x="361" y="782"/>
                </a:lnTo>
                <a:lnTo>
                  <a:pt x="368" y="782"/>
                </a:lnTo>
                <a:lnTo>
                  <a:pt x="375" y="782"/>
                </a:lnTo>
                <a:lnTo>
                  <a:pt x="382" y="782"/>
                </a:lnTo>
                <a:lnTo>
                  <a:pt x="389" y="782"/>
                </a:lnTo>
                <a:lnTo>
                  <a:pt x="395" y="782"/>
                </a:lnTo>
                <a:lnTo>
                  <a:pt x="405" y="782"/>
                </a:lnTo>
                <a:lnTo>
                  <a:pt x="412" y="782"/>
                </a:lnTo>
                <a:lnTo>
                  <a:pt x="419" y="782"/>
                </a:lnTo>
                <a:lnTo>
                  <a:pt x="426" y="782"/>
                </a:lnTo>
                <a:lnTo>
                  <a:pt x="433" y="782"/>
                </a:lnTo>
                <a:lnTo>
                  <a:pt x="440" y="782"/>
                </a:lnTo>
                <a:lnTo>
                  <a:pt x="447" y="782"/>
                </a:lnTo>
                <a:lnTo>
                  <a:pt x="454" y="782"/>
                </a:lnTo>
                <a:lnTo>
                  <a:pt x="460" y="782"/>
                </a:lnTo>
                <a:lnTo>
                  <a:pt x="467" y="782"/>
                </a:lnTo>
                <a:lnTo>
                  <a:pt x="474" y="782"/>
                </a:lnTo>
                <a:lnTo>
                  <a:pt x="481" y="782"/>
                </a:lnTo>
                <a:lnTo>
                  <a:pt x="488" y="782"/>
                </a:lnTo>
                <a:lnTo>
                  <a:pt x="495" y="782"/>
                </a:lnTo>
                <a:lnTo>
                  <a:pt x="502" y="782"/>
                </a:lnTo>
                <a:lnTo>
                  <a:pt x="509" y="782"/>
                </a:lnTo>
                <a:lnTo>
                  <a:pt x="516" y="782"/>
                </a:lnTo>
                <a:lnTo>
                  <a:pt x="522" y="782"/>
                </a:lnTo>
                <a:lnTo>
                  <a:pt x="529" y="782"/>
                </a:lnTo>
                <a:lnTo>
                  <a:pt x="536" y="782"/>
                </a:lnTo>
                <a:lnTo>
                  <a:pt x="543" y="782"/>
                </a:lnTo>
                <a:lnTo>
                  <a:pt x="550" y="782"/>
                </a:lnTo>
                <a:lnTo>
                  <a:pt x="557" y="782"/>
                </a:lnTo>
                <a:lnTo>
                  <a:pt x="564" y="782"/>
                </a:lnTo>
                <a:lnTo>
                  <a:pt x="571" y="782"/>
                </a:lnTo>
                <a:lnTo>
                  <a:pt x="578" y="782"/>
                </a:lnTo>
                <a:lnTo>
                  <a:pt x="585" y="782"/>
                </a:lnTo>
                <a:lnTo>
                  <a:pt x="591" y="782"/>
                </a:lnTo>
                <a:lnTo>
                  <a:pt x="598" y="782"/>
                </a:lnTo>
                <a:lnTo>
                  <a:pt x="605" y="780"/>
                </a:lnTo>
                <a:lnTo>
                  <a:pt x="612" y="776"/>
                </a:lnTo>
                <a:lnTo>
                  <a:pt x="619" y="775"/>
                </a:lnTo>
                <a:lnTo>
                  <a:pt x="626" y="769"/>
                </a:lnTo>
                <a:lnTo>
                  <a:pt x="633" y="737"/>
                </a:lnTo>
                <a:lnTo>
                  <a:pt x="640" y="637"/>
                </a:lnTo>
                <a:lnTo>
                  <a:pt x="647" y="513"/>
                </a:lnTo>
                <a:lnTo>
                  <a:pt x="653" y="394"/>
                </a:lnTo>
                <a:lnTo>
                  <a:pt x="660" y="435"/>
                </a:lnTo>
                <a:lnTo>
                  <a:pt x="667" y="567"/>
                </a:lnTo>
                <a:lnTo>
                  <a:pt x="674" y="689"/>
                </a:lnTo>
                <a:lnTo>
                  <a:pt x="681" y="756"/>
                </a:lnTo>
                <a:lnTo>
                  <a:pt x="688" y="775"/>
                </a:lnTo>
                <a:lnTo>
                  <a:pt x="695" y="778"/>
                </a:lnTo>
                <a:lnTo>
                  <a:pt x="702" y="781"/>
                </a:lnTo>
                <a:lnTo>
                  <a:pt x="708" y="782"/>
                </a:lnTo>
                <a:lnTo>
                  <a:pt x="715" y="782"/>
                </a:lnTo>
                <a:lnTo>
                  <a:pt x="722" y="782"/>
                </a:lnTo>
                <a:lnTo>
                  <a:pt x="729" y="782"/>
                </a:lnTo>
                <a:lnTo>
                  <a:pt x="736" y="782"/>
                </a:lnTo>
                <a:lnTo>
                  <a:pt x="763" y="782"/>
                </a:lnTo>
                <a:lnTo>
                  <a:pt x="770" y="782"/>
                </a:lnTo>
                <a:lnTo>
                  <a:pt x="777" y="782"/>
                </a:lnTo>
                <a:lnTo>
                  <a:pt x="784" y="782"/>
                </a:lnTo>
                <a:lnTo>
                  <a:pt x="791" y="782"/>
                </a:lnTo>
                <a:lnTo>
                  <a:pt x="798" y="782"/>
                </a:lnTo>
                <a:lnTo>
                  <a:pt x="805" y="782"/>
                </a:lnTo>
                <a:lnTo>
                  <a:pt x="812" y="782"/>
                </a:lnTo>
                <a:lnTo>
                  <a:pt x="818" y="782"/>
                </a:lnTo>
                <a:lnTo>
                  <a:pt x="825" y="782"/>
                </a:lnTo>
                <a:lnTo>
                  <a:pt x="832" y="782"/>
                </a:lnTo>
                <a:lnTo>
                  <a:pt x="839" y="782"/>
                </a:lnTo>
                <a:lnTo>
                  <a:pt x="846" y="782"/>
                </a:lnTo>
                <a:lnTo>
                  <a:pt x="853" y="782"/>
                </a:lnTo>
                <a:lnTo>
                  <a:pt x="860" y="782"/>
                </a:lnTo>
                <a:lnTo>
                  <a:pt x="867" y="782"/>
                </a:lnTo>
                <a:lnTo>
                  <a:pt x="873" y="782"/>
                </a:lnTo>
                <a:lnTo>
                  <a:pt x="880" y="782"/>
                </a:lnTo>
                <a:lnTo>
                  <a:pt x="887" y="782"/>
                </a:lnTo>
                <a:lnTo>
                  <a:pt x="894" y="782"/>
                </a:lnTo>
                <a:lnTo>
                  <a:pt x="901" y="782"/>
                </a:lnTo>
                <a:lnTo>
                  <a:pt x="908" y="782"/>
                </a:lnTo>
                <a:lnTo>
                  <a:pt x="915" y="782"/>
                </a:lnTo>
                <a:lnTo>
                  <a:pt x="922" y="782"/>
                </a:lnTo>
                <a:lnTo>
                  <a:pt x="929" y="782"/>
                </a:lnTo>
                <a:lnTo>
                  <a:pt x="936" y="782"/>
                </a:lnTo>
                <a:lnTo>
                  <a:pt x="942" y="782"/>
                </a:lnTo>
                <a:lnTo>
                  <a:pt x="949" y="782"/>
                </a:lnTo>
                <a:lnTo>
                  <a:pt x="956" y="782"/>
                </a:lnTo>
                <a:lnTo>
                  <a:pt x="1018" y="782"/>
                </a:lnTo>
                <a:lnTo>
                  <a:pt x="1025" y="782"/>
                </a:lnTo>
                <a:lnTo>
                  <a:pt x="1032" y="782"/>
                </a:lnTo>
                <a:lnTo>
                  <a:pt x="1039" y="782"/>
                </a:lnTo>
                <a:lnTo>
                  <a:pt x="1046" y="782"/>
                </a:lnTo>
                <a:lnTo>
                  <a:pt x="1053" y="782"/>
                </a:lnTo>
                <a:lnTo>
                  <a:pt x="1060" y="777"/>
                </a:lnTo>
                <a:lnTo>
                  <a:pt x="1067" y="762"/>
                </a:lnTo>
                <a:lnTo>
                  <a:pt x="1073" y="723"/>
                </a:lnTo>
                <a:lnTo>
                  <a:pt x="1080" y="683"/>
                </a:lnTo>
                <a:lnTo>
                  <a:pt x="1087" y="652"/>
                </a:lnTo>
                <a:lnTo>
                  <a:pt x="1094" y="678"/>
                </a:lnTo>
                <a:lnTo>
                  <a:pt x="1101" y="720"/>
                </a:lnTo>
                <a:lnTo>
                  <a:pt x="1108" y="760"/>
                </a:lnTo>
                <a:lnTo>
                  <a:pt x="1115" y="777"/>
                </a:lnTo>
                <a:lnTo>
                  <a:pt x="1122" y="782"/>
                </a:lnTo>
                <a:lnTo>
                  <a:pt x="1129" y="782"/>
                </a:lnTo>
                <a:lnTo>
                  <a:pt x="1135" y="782"/>
                </a:lnTo>
                <a:lnTo>
                  <a:pt x="1142" y="782"/>
                </a:lnTo>
                <a:lnTo>
                  <a:pt x="1149" y="782"/>
                </a:lnTo>
                <a:lnTo>
                  <a:pt x="1156" y="782"/>
                </a:lnTo>
                <a:lnTo>
                  <a:pt x="1197" y="782"/>
                </a:lnTo>
                <a:lnTo>
                  <a:pt x="1204" y="782"/>
                </a:lnTo>
                <a:lnTo>
                  <a:pt x="1211" y="782"/>
                </a:lnTo>
                <a:lnTo>
                  <a:pt x="1218" y="782"/>
                </a:lnTo>
                <a:lnTo>
                  <a:pt x="1225" y="782"/>
                </a:lnTo>
                <a:lnTo>
                  <a:pt x="1232" y="782"/>
                </a:lnTo>
                <a:lnTo>
                  <a:pt x="1239" y="782"/>
                </a:lnTo>
                <a:lnTo>
                  <a:pt x="1246" y="782"/>
                </a:lnTo>
                <a:lnTo>
                  <a:pt x="1252" y="782"/>
                </a:lnTo>
                <a:lnTo>
                  <a:pt x="1259" y="782"/>
                </a:lnTo>
                <a:lnTo>
                  <a:pt x="1266" y="782"/>
                </a:lnTo>
                <a:lnTo>
                  <a:pt x="1273" y="782"/>
                </a:lnTo>
                <a:lnTo>
                  <a:pt x="1280" y="782"/>
                </a:lnTo>
                <a:lnTo>
                  <a:pt x="1286" y="782"/>
                </a:lnTo>
                <a:lnTo>
                  <a:pt x="1459" y="782"/>
                </a:lnTo>
                <a:lnTo>
                  <a:pt x="1466" y="782"/>
                </a:lnTo>
                <a:lnTo>
                  <a:pt x="1473" y="782"/>
                </a:lnTo>
                <a:lnTo>
                  <a:pt x="1480" y="782"/>
                </a:lnTo>
                <a:lnTo>
                  <a:pt x="1486" y="782"/>
                </a:lnTo>
                <a:lnTo>
                  <a:pt x="1493" y="781"/>
                </a:lnTo>
                <a:lnTo>
                  <a:pt x="1500" y="775"/>
                </a:lnTo>
                <a:lnTo>
                  <a:pt x="1507" y="762"/>
                </a:lnTo>
                <a:lnTo>
                  <a:pt x="1514" y="749"/>
                </a:lnTo>
                <a:lnTo>
                  <a:pt x="1521" y="740"/>
                </a:lnTo>
                <a:lnTo>
                  <a:pt x="1528" y="749"/>
                </a:lnTo>
                <a:lnTo>
                  <a:pt x="1535" y="763"/>
                </a:lnTo>
                <a:lnTo>
                  <a:pt x="1542" y="775"/>
                </a:lnTo>
                <a:lnTo>
                  <a:pt x="1548" y="780"/>
                </a:lnTo>
                <a:lnTo>
                  <a:pt x="1555" y="782"/>
                </a:lnTo>
                <a:lnTo>
                  <a:pt x="1563" y="782"/>
                </a:lnTo>
                <a:lnTo>
                  <a:pt x="1570" y="782"/>
                </a:lnTo>
                <a:lnTo>
                  <a:pt x="1577" y="782"/>
                </a:lnTo>
                <a:lnTo>
                  <a:pt x="1583" y="782"/>
                </a:lnTo>
                <a:lnTo>
                  <a:pt x="1678" y="782"/>
                </a:lnTo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LittleIsoLine"/>
          <p:cNvSpPr/>
          <p:nvPr/>
        </p:nvSpPr>
        <p:spPr>
          <a:xfrm>
            <a:off x="2495550" y="4862513"/>
            <a:ext cx="138113" cy="357187"/>
          </a:xfrm>
          <a:custGeom>
            <a:avLst/>
            <a:gdLst>
              <a:gd name="connsiteX0" fmla="*/ 0 w 138113"/>
              <a:gd name="connsiteY0" fmla="*/ 357187 h 357187"/>
              <a:gd name="connsiteX1" fmla="*/ 0 w 138113"/>
              <a:gd name="connsiteY1" fmla="*/ 0 h 357187"/>
              <a:gd name="connsiteX2" fmla="*/ 138113 w 138113"/>
              <a:gd name="connsiteY2" fmla="*/ 0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13" h="357187">
                <a:moveTo>
                  <a:pt x="0" y="357187"/>
                </a:moveTo>
                <a:lnTo>
                  <a:pt x="0" y="0"/>
                </a:lnTo>
                <a:lnTo>
                  <a:pt x="138113" y="0"/>
                </a:lnTo>
              </a:path>
            </a:pathLst>
          </a:cu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MediumIso"/>
          <p:cNvSpPr>
            <a:spLocks noChangeAspect="1"/>
          </p:cNvSpPr>
          <p:nvPr/>
        </p:nvSpPr>
        <p:spPr bwMode="auto">
          <a:xfrm>
            <a:off x="2513910" y="4354978"/>
            <a:ext cx="399511" cy="866668"/>
          </a:xfrm>
          <a:custGeom>
            <a:avLst/>
            <a:gdLst>
              <a:gd name="T0" fmla="*/ 13 w 1678"/>
              <a:gd name="T1" fmla="*/ 782 h 782"/>
              <a:gd name="T2" fmla="*/ 41 w 1678"/>
              <a:gd name="T3" fmla="*/ 782 h 782"/>
              <a:gd name="T4" fmla="*/ 68 w 1678"/>
              <a:gd name="T5" fmla="*/ 782 h 782"/>
              <a:gd name="T6" fmla="*/ 96 w 1678"/>
              <a:gd name="T7" fmla="*/ 782 h 782"/>
              <a:gd name="T8" fmla="*/ 130 w 1678"/>
              <a:gd name="T9" fmla="*/ 782 h 782"/>
              <a:gd name="T10" fmla="*/ 144 w 1678"/>
              <a:gd name="T11" fmla="*/ 782 h 782"/>
              <a:gd name="T12" fmla="*/ 171 w 1678"/>
              <a:gd name="T13" fmla="*/ 779 h 782"/>
              <a:gd name="T14" fmla="*/ 199 w 1678"/>
              <a:gd name="T15" fmla="*/ 725 h 782"/>
              <a:gd name="T16" fmla="*/ 226 w 1678"/>
              <a:gd name="T17" fmla="*/ 0 h 782"/>
              <a:gd name="T18" fmla="*/ 254 w 1678"/>
              <a:gd name="T19" fmla="*/ 758 h 782"/>
              <a:gd name="T20" fmla="*/ 282 w 1678"/>
              <a:gd name="T21" fmla="*/ 782 h 782"/>
              <a:gd name="T22" fmla="*/ 309 w 1678"/>
              <a:gd name="T23" fmla="*/ 782 h 782"/>
              <a:gd name="T24" fmla="*/ 332 w 1678"/>
              <a:gd name="T25" fmla="*/ 782 h 782"/>
              <a:gd name="T26" fmla="*/ 361 w 1678"/>
              <a:gd name="T27" fmla="*/ 782 h 782"/>
              <a:gd name="T28" fmla="*/ 389 w 1678"/>
              <a:gd name="T29" fmla="*/ 782 h 782"/>
              <a:gd name="T30" fmla="*/ 419 w 1678"/>
              <a:gd name="T31" fmla="*/ 782 h 782"/>
              <a:gd name="T32" fmla="*/ 447 w 1678"/>
              <a:gd name="T33" fmla="*/ 782 h 782"/>
              <a:gd name="T34" fmla="*/ 474 w 1678"/>
              <a:gd name="T35" fmla="*/ 782 h 782"/>
              <a:gd name="T36" fmla="*/ 502 w 1678"/>
              <a:gd name="T37" fmla="*/ 782 h 782"/>
              <a:gd name="T38" fmla="*/ 529 w 1678"/>
              <a:gd name="T39" fmla="*/ 782 h 782"/>
              <a:gd name="T40" fmla="*/ 557 w 1678"/>
              <a:gd name="T41" fmla="*/ 782 h 782"/>
              <a:gd name="T42" fmla="*/ 585 w 1678"/>
              <a:gd name="T43" fmla="*/ 782 h 782"/>
              <a:gd name="T44" fmla="*/ 612 w 1678"/>
              <a:gd name="T45" fmla="*/ 776 h 782"/>
              <a:gd name="T46" fmla="*/ 640 w 1678"/>
              <a:gd name="T47" fmla="*/ 637 h 782"/>
              <a:gd name="T48" fmla="*/ 667 w 1678"/>
              <a:gd name="T49" fmla="*/ 567 h 782"/>
              <a:gd name="T50" fmla="*/ 695 w 1678"/>
              <a:gd name="T51" fmla="*/ 778 h 782"/>
              <a:gd name="T52" fmla="*/ 722 w 1678"/>
              <a:gd name="T53" fmla="*/ 782 h 782"/>
              <a:gd name="T54" fmla="*/ 770 w 1678"/>
              <a:gd name="T55" fmla="*/ 782 h 782"/>
              <a:gd name="T56" fmla="*/ 798 w 1678"/>
              <a:gd name="T57" fmla="*/ 782 h 782"/>
              <a:gd name="T58" fmla="*/ 825 w 1678"/>
              <a:gd name="T59" fmla="*/ 782 h 782"/>
              <a:gd name="T60" fmla="*/ 853 w 1678"/>
              <a:gd name="T61" fmla="*/ 782 h 782"/>
              <a:gd name="T62" fmla="*/ 880 w 1678"/>
              <a:gd name="T63" fmla="*/ 782 h 782"/>
              <a:gd name="T64" fmla="*/ 908 w 1678"/>
              <a:gd name="T65" fmla="*/ 782 h 782"/>
              <a:gd name="T66" fmla="*/ 936 w 1678"/>
              <a:gd name="T67" fmla="*/ 782 h 782"/>
              <a:gd name="T68" fmla="*/ 1018 w 1678"/>
              <a:gd name="T69" fmla="*/ 782 h 782"/>
              <a:gd name="T70" fmla="*/ 1046 w 1678"/>
              <a:gd name="T71" fmla="*/ 782 h 782"/>
              <a:gd name="T72" fmla="*/ 1073 w 1678"/>
              <a:gd name="T73" fmla="*/ 723 h 782"/>
              <a:gd name="T74" fmla="*/ 1101 w 1678"/>
              <a:gd name="T75" fmla="*/ 720 h 782"/>
              <a:gd name="T76" fmla="*/ 1129 w 1678"/>
              <a:gd name="T77" fmla="*/ 782 h 782"/>
              <a:gd name="T78" fmla="*/ 1156 w 1678"/>
              <a:gd name="T79" fmla="*/ 782 h 782"/>
              <a:gd name="T80" fmla="*/ 1218 w 1678"/>
              <a:gd name="T81" fmla="*/ 782 h 782"/>
              <a:gd name="T82" fmla="*/ 1246 w 1678"/>
              <a:gd name="T83" fmla="*/ 782 h 782"/>
              <a:gd name="T84" fmla="*/ 1273 w 1678"/>
              <a:gd name="T85" fmla="*/ 782 h 782"/>
              <a:gd name="T86" fmla="*/ 1466 w 1678"/>
              <a:gd name="T87" fmla="*/ 782 h 782"/>
              <a:gd name="T88" fmla="*/ 1493 w 1678"/>
              <a:gd name="T89" fmla="*/ 781 h 782"/>
              <a:gd name="T90" fmla="*/ 1521 w 1678"/>
              <a:gd name="T91" fmla="*/ 740 h 782"/>
              <a:gd name="T92" fmla="*/ 1548 w 1678"/>
              <a:gd name="T93" fmla="*/ 780 h 782"/>
              <a:gd name="T94" fmla="*/ 1577 w 1678"/>
              <a:gd name="T95" fmla="*/ 782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78" h="782">
                <a:moveTo>
                  <a:pt x="0" y="782"/>
                </a:moveTo>
                <a:lnTo>
                  <a:pt x="0" y="782"/>
                </a:lnTo>
                <a:lnTo>
                  <a:pt x="7" y="782"/>
                </a:lnTo>
                <a:lnTo>
                  <a:pt x="13" y="782"/>
                </a:lnTo>
                <a:lnTo>
                  <a:pt x="20" y="782"/>
                </a:lnTo>
                <a:lnTo>
                  <a:pt x="27" y="782"/>
                </a:lnTo>
                <a:lnTo>
                  <a:pt x="34" y="782"/>
                </a:lnTo>
                <a:lnTo>
                  <a:pt x="41" y="782"/>
                </a:lnTo>
                <a:lnTo>
                  <a:pt x="48" y="782"/>
                </a:lnTo>
                <a:lnTo>
                  <a:pt x="55" y="782"/>
                </a:lnTo>
                <a:lnTo>
                  <a:pt x="62" y="782"/>
                </a:lnTo>
                <a:lnTo>
                  <a:pt x="68" y="782"/>
                </a:lnTo>
                <a:lnTo>
                  <a:pt x="75" y="782"/>
                </a:lnTo>
                <a:lnTo>
                  <a:pt x="82" y="782"/>
                </a:lnTo>
                <a:lnTo>
                  <a:pt x="89" y="782"/>
                </a:lnTo>
                <a:lnTo>
                  <a:pt x="96" y="782"/>
                </a:lnTo>
                <a:lnTo>
                  <a:pt x="103" y="782"/>
                </a:lnTo>
                <a:lnTo>
                  <a:pt x="110" y="782"/>
                </a:lnTo>
                <a:lnTo>
                  <a:pt x="123" y="782"/>
                </a:lnTo>
                <a:lnTo>
                  <a:pt x="130" y="782"/>
                </a:lnTo>
                <a:lnTo>
                  <a:pt x="137" y="782"/>
                </a:lnTo>
                <a:lnTo>
                  <a:pt x="144" y="782"/>
                </a:lnTo>
                <a:lnTo>
                  <a:pt x="144" y="782"/>
                </a:lnTo>
                <a:lnTo>
                  <a:pt x="144" y="782"/>
                </a:lnTo>
                <a:lnTo>
                  <a:pt x="151" y="782"/>
                </a:lnTo>
                <a:lnTo>
                  <a:pt x="158" y="782"/>
                </a:lnTo>
                <a:lnTo>
                  <a:pt x="164" y="782"/>
                </a:lnTo>
                <a:lnTo>
                  <a:pt x="171" y="779"/>
                </a:lnTo>
                <a:lnTo>
                  <a:pt x="178" y="774"/>
                </a:lnTo>
                <a:lnTo>
                  <a:pt x="185" y="768"/>
                </a:lnTo>
                <a:lnTo>
                  <a:pt x="192" y="764"/>
                </a:lnTo>
                <a:lnTo>
                  <a:pt x="199" y="725"/>
                </a:lnTo>
                <a:lnTo>
                  <a:pt x="206" y="582"/>
                </a:lnTo>
                <a:lnTo>
                  <a:pt x="213" y="335"/>
                </a:lnTo>
                <a:lnTo>
                  <a:pt x="219" y="68"/>
                </a:lnTo>
                <a:lnTo>
                  <a:pt x="226" y="0"/>
                </a:lnTo>
                <a:lnTo>
                  <a:pt x="233" y="245"/>
                </a:lnTo>
                <a:lnTo>
                  <a:pt x="240" y="497"/>
                </a:lnTo>
                <a:lnTo>
                  <a:pt x="247" y="694"/>
                </a:lnTo>
                <a:lnTo>
                  <a:pt x="254" y="758"/>
                </a:lnTo>
                <a:lnTo>
                  <a:pt x="261" y="773"/>
                </a:lnTo>
                <a:lnTo>
                  <a:pt x="268" y="779"/>
                </a:lnTo>
                <a:lnTo>
                  <a:pt x="274" y="782"/>
                </a:lnTo>
                <a:lnTo>
                  <a:pt x="282" y="782"/>
                </a:lnTo>
                <a:lnTo>
                  <a:pt x="288" y="782"/>
                </a:lnTo>
                <a:lnTo>
                  <a:pt x="295" y="782"/>
                </a:lnTo>
                <a:lnTo>
                  <a:pt x="302" y="782"/>
                </a:lnTo>
                <a:lnTo>
                  <a:pt x="309" y="782"/>
                </a:lnTo>
                <a:lnTo>
                  <a:pt x="311" y="782"/>
                </a:lnTo>
                <a:lnTo>
                  <a:pt x="318" y="782"/>
                </a:lnTo>
                <a:lnTo>
                  <a:pt x="325" y="782"/>
                </a:lnTo>
                <a:lnTo>
                  <a:pt x="332" y="782"/>
                </a:lnTo>
                <a:lnTo>
                  <a:pt x="340" y="782"/>
                </a:lnTo>
                <a:lnTo>
                  <a:pt x="347" y="782"/>
                </a:lnTo>
                <a:lnTo>
                  <a:pt x="354" y="782"/>
                </a:lnTo>
                <a:lnTo>
                  <a:pt x="361" y="782"/>
                </a:lnTo>
                <a:lnTo>
                  <a:pt x="368" y="782"/>
                </a:lnTo>
                <a:lnTo>
                  <a:pt x="375" y="782"/>
                </a:lnTo>
                <a:lnTo>
                  <a:pt x="382" y="782"/>
                </a:lnTo>
                <a:lnTo>
                  <a:pt x="389" y="782"/>
                </a:lnTo>
                <a:lnTo>
                  <a:pt x="395" y="782"/>
                </a:lnTo>
                <a:lnTo>
                  <a:pt x="405" y="782"/>
                </a:lnTo>
                <a:lnTo>
                  <a:pt x="412" y="782"/>
                </a:lnTo>
                <a:lnTo>
                  <a:pt x="419" y="782"/>
                </a:lnTo>
                <a:lnTo>
                  <a:pt x="426" y="782"/>
                </a:lnTo>
                <a:lnTo>
                  <a:pt x="433" y="782"/>
                </a:lnTo>
                <a:lnTo>
                  <a:pt x="440" y="782"/>
                </a:lnTo>
                <a:lnTo>
                  <a:pt x="447" y="782"/>
                </a:lnTo>
                <a:lnTo>
                  <a:pt x="454" y="782"/>
                </a:lnTo>
                <a:lnTo>
                  <a:pt x="460" y="782"/>
                </a:lnTo>
                <a:lnTo>
                  <a:pt x="467" y="782"/>
                </a:lnTo>
                <a:lnTo>
                  <a:pt x="474" y="782"/>
                </a:lnTo>
                <a:lnTo>
                  <a:pt x="481" y="782"/>
                </a:lnTo>
                <a:lnTo>
                  <a:pt x="488" y="782"/>
                </a:lnTo>
                <a:lnTo>
                  <a:pt x="495" y="782"/>
                </a:lnTo>
                <a:lnTo>
                  <a:pt x="502" y="782"/>
                </a:lnTo>
                <a:lnTo>
                  <a:pt x="509" y="782"/>
                </a:lnTo>
                <a:lnTo>
                  <a:pt x="516" y="782"/>
                </a:lnTo>
                <a:lnTo>
                  <a:pt x="522" y="782"/>
                </a:lnTo>
                <a:lnTo>
                  <a:pt x="529" y="782"/>
                </a:lnTo>
                <a:lnTo>
                  <a:pt x="536" y="782"/>
                </a:lnTo>
                <a:lnTo>
                  <a:pt x="543" y="782"/>
                </a:lnTo>
                <a:lnTo>
                  <a:pt x="550" y="782"/>
                </a:lnTo>
                <a:lnTo>
                  <a:pt x="557" y="782"/>
                </a:lnTo>
                <a:lnTo>
                  <a:pt x="564" y="782"/>
                </a:lnTo>
                <a:lnTo>
                  <a:pt x="571" y="782"/>
                </a:lnTo>
                <a:lnTo>
                  <a:pt x="578" y="782"/>
                </a:lnTo>
                <a:lnTo>
                  <a:pt x="585" y="782"/>
                </a:lnTo>
                <a:lnTo>
                  <a:pt x="591" y="782"/>
                </a:lnTo>
                <a:lnTo>
                  <a:pt x="598" y="782"/>
                </a:lnTo>
                <a:lnTo>
                  <a:pt x="605" y="780"/>
                </a:lnTo>
                <a:lnTo>
                  <a:pt x="612" y="776"/>
                </a:lnTo>
                <a:lnTo>
                  <a:pt x="619" y="775"/>
                </a:lnTo>
                <a:lnTo>
                  <a:pt x="626" y="769"/>
                </a:lnTo>
                <a:lnTo>
                  <a:pt x="633" y="737"/>
                </a:lnTo>
                <a:lnTo>
                  <a:pt x="640" y="637"/>
                </a:lnTo>
                <a:lnTo>
                  <a:pt x="647" y="513"/>
                </a:lnTo>
                <a:lnTo>
                  <a:pt x="653" y="394"/>
                </a:lnTo>
                <a:lnTo>
                  <a:pt x="660" y="435"/>
                </a:lnTo>
                <a:lnTo>
                  <a:pt x="667" y="567"/>
                </a:lnTo>
                <a:lnTo>
                  <a:pt x="674" y="689"/>
                </a:lnTo>
                <a:lnTo>
                  <a:pt x="681" y="756"/>
                </a:lnTo>
                <a:lnTo>
                  <a:pt x="688" y="775"/>
                </a:lnTo>
                <a:lnTo>
                  <a:pt x="695" y="778"/>
                </a:lnTo>
                <a:lnTo>
                  <a:pt x="702" y="781"/>
                </a:lnTo>
                <a:lnTo>
                  <a:pt x="708" y="782"/>
                </a:lnTo>
                <a:lnTo>
                  <a:pt x="715" y="782"/>
                </a:lnTo>
                <a:lnTo>
                  <a:pt x="722" y="782"/>
                </a:lnTo>
                <a:lnTo>
                  <a:pt x="729" y="782"/>
                </a:lnTo>
                <a:lnTo>
                  <a:pt x="736" y="782"/>
                </a:lnTo>
                <a:lnTo>
                  <a:pt x="763" y="782"/>
                </a:lnTo>
                <a:lnTo>
                  <a:pt x="770" y="782"/>
                </a:lnTo>
                <a:lnTo>
                  <a:pt x="777" y="782"/>
                </a:lnTo>
                <a:lnTo>
                  <a:pt x="784" y="782"/>
                </a:lnTo>
                <a:lnTo>
                  <a:pt x="791" y="782"/>
                </a:lnTo>
                <a:lnTo>
                  <a:pt x="798" y="782"/>
                </a:lnTo>
                <a:lnTo>
                  <a:pt x="805" y="782"/>
                </a:lnTo>
                <a:lnTo>
                  <a:pt x="812" y="782"/>
                </a:lnTo>
                <a:lnTo>
                  <a:pt x="818" y="782"/>
                </a:lnTo>
                <a:lnTo>
                  <a:pt x="825" y="782"/>
                </a:lnTo>
                <a:lnTo>
                  <a:pt x="832" y="782"/>
                </a:lnTo>
                <a:lnTo>
                  <a:pt x="839" y="782"/>
                </a:lnTo>
                <a:lnTo>
                  <a:pt x="846" y="782"/>
                </a:lnTo>
                <a:lnTo>
                  <a:pt x="853" y="782"/>
                </a:lnTo>
                <a:lnTo>
                  <a:pt x="860" y="782"/>
                </a:lnTo>
                <a:lnTo>
                  <a:pt x="867" y="782"/>
                </a:lnTo>
                <a:lnTo>
                  <a:pt x="873" y="782"/>
                </a:lnTo>
                <a:lnTo>
                  <a:pt x="880" y="782"/>
                </a:lnTo>
                <a:lnTo>
                  <a:pt x="887" y="782"/>
                </a:lnTo>
                <a:lnTo>
                  <a:pt x="894" y="782"/>
                </a:lnTo>
                <a:lnTo>
                  <a:pt x="901" y="782"/>
                </a:lnTo>
                <a:lnTo>
                  <a:pt x="908" y="782"/>
                </a:lnTo>
                <a:lnTo>
                  <a:pt x="915" y="782"/>
                </a:lnTo>
                <a:lnTo>
                  <a:pt x="922" y="782"/>
                </a:lnTo>
                <a:lnTo>
                  <a:pt x="929" y="782"/>
                </a:lnTo>
                <a:lnTo>
                  <a:pt x="936" y="782"/>
                </a:lnTo>
                <a:lnTo>
                  <a:pt x="942" y="782"/>
                </a:lnTo>
                <a:lnTo>
                  <a:pt x="949" y="782"/>
                </a:lnTo>
                <a:lnTo>
                  <a:pt x="956" y="782"/>
                </a:lnTo>
                <a:lnTo>
                  <a:pt x="1018" y="782"/>
                </a:lnTo>
                <a:lnTo>
                  <a:pt x="1025" y="782"/>
                </a:lnTo>
                <a:lnTo>
                  <a:pt x="1032" y="782"/>
                </a:lnTo>
                <a:lnTo>
                  <a:pt x="1039" y="782"/>
                </a:lnTo>
                <a:lnTo>
                  <a:pt x="1046" y="782"/>
                </a:lnTo>
                <a:lnTo>
                  <a:pt x="1053" y="782"/>
                </a:lnTo>
                <a:lnTo>
                  <a:pt x="1060" y="777"/>
                </a:lnTo>
                <a:lnTo>
                  <a:pt x="1067" y="762"/>
                </a:lnTo>
                <a:lnTo>
                  <a:pt x="1073" y="723"/>
                </a:lnTo>
                <a:lnTo>
                  <a:pt x="1080" y="683"/>
                </a:lnTo>
                <a:lnTo>
                  <a:pt x="1087" y="652"/>
                </a:lnTo>
                <a:lnTo>
                  <a:pt x="1094" y="678"/>
                </a:lnTo>
                <a:lnTo>
                  <a:pt x="1101" y="720"/>
                </a:lnTo>
                <a:lnTo>
                  <a:pt x="1108" y="760"/>
                </a:lnTo>
                <a:lnTo>
                  <a:pt x="1115" y="777"/>
                </a:lnTo>
                <a:lnTo>
                  <a:pt x="1122" y="782"/>
                </a:lnTo>
                <a:lnTo>
                  <a:pt x="1129" y="782"/>
                </a:lnTo>
                <a:lnTo>
                  <a:pt x="1135" y="782"/>
                </a:lnTo>
                <a:lnTo>
                  <a:pt x="1142" y="782"/>
                </a:lnTo>
                <a:lnTo>
                  <a:pt x="1149" y="782"/>
                </a:lnTo>
                <a:lnTo>
                  <a:pt x="1156" y="782"/>
                </a:lnTo>
                <a:lnTo>
                  <a:pt x="1197" y="782"/>
                </a:lnTo>
                <a:lnTo>
                  <a:pt x="1204" y="782"/>
                </a:lnTo>
                <a:lnTo>
                  <a:pt x="1211" y="782"/>
                </a:lnTo>
                <a:lnTo>
                  <a:pt x="1218" y="782"/>
                </a:lnTo>
                <a:lnTo>
                  <a:pt x="1225" y="782"/>
                </a:lnTo>
                <a:lnTo>
                  <a:pt x="1232" y="782"/>
                </a:lnTo>
                <a:lnTo>
                  <a:pt x="1239" y="782"/>
                </a:lnTo>
                <a:lnTo>
                  <a:pt x="1246" y="782"/>
                </a:lnTo>
                <a:lnTo>
                  <a:pt x="1252" y="782"/>
                </a:lnTo>
                <a:lnTo>
                  <a:pt x="1259" y="782"/>
                </a:lnTo>
                <a:lnTo>
                  <a:pt x="1266" y="782"/>
                </a:lnTo>
                <a:lnTo>
                  <a:pt x="1273" y="782"/>
                </a:lnTo>
                <a:lnTo>
                  <a:pt x="1280" y="782"/>
                </a:lnTo>
                <a:lnTo>
                  <a:pt x="1286" y="782"/>
                </a:lnTo>
                <a:lnTo>
                  <a:pt x="1459" y="782"/>
                </a:lnTo>
                <a:lnTo>
                  <a:pt x="1466" y="782"/>
                </a:lnTo>
                <a:lnTo>
                  <a:pt x="1473" y="782"/>
                </a:lnTo>
                <a:lnTo>
                  <a:pt x="1480" y="782"/>
                </a:lnTo>
                <a:lnTo>
                  <a:pt x="1486" y="782"/>
                </a:lnTo>
                <a:lnTo>
                  <a:pt x="1493" y="781"/>
                </a:lnTo>
                <a:lnTo>
                  <a:pt x="1500" y="775"/>
                </a:lnTo>
                <a:lnTo>
                  <a:pt x="1507" y="762"/>
                </a:lnTo>
                <a:lnTo>
                  <a:pt x="1514" y="749"/>
                </a:lnTo>
                <a:lnTo>
                  <a:pt x="1521" y="740"/>
                </a:lnTo>
                <a:lnTo>
                  <a:pt x="1528" y="749"/>
                </a:lnTo>
                <a:lnTo>
                  <a:pt x="1535" y="763"/>
                </a:lnTo>
                <a:lnTo>
                  <a:pt x="1542" y="775"/>
                </a:lnTo>
                <a:lnTo>
                  <a:pt x="1548" y="780"/>
                </a:lnTo>
                <a:lnTo>
                  <a:pt x="1555" y="782"/>
                </a:lnTo>
                <a:lnTo>
                  <a:pt x="1563" y="782"/>
                </a:lnTo>
                <a:lnTo>
                  <a:pt x="1570" y="782"/>
                </a:lnTo>
                <a:lnTo>
                  <a:pt x="1577" y="782"/>
                </a:lnTo>
                <a:lnTo>
                  <a:pt x="1583" y="782"/>
                </a:lnTo>
                <a:lnTo>
                  <a:pt x="1678" y="782"/>
                </a:lnTo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2" name="MediumIsoLine"/>
          <p:cNvSpPr/>
          <p:nvPr/>
        </p:nvSpPr>
        <p:spPr>
          <a:xfrm>
            <a:off x="2433819" y="4366341"/>
            <a:ext cx="138113" cy="852102"/>
          </a:xfrm>
          <a:custGeom>
            <a:avLst/>
            <a:gdLst>
              <a:gd name="connsiteX0" fmla="*/ 0 w 138113"/>
              <a:gd name="connsiteY0" fmla="*/ 357187 h 357187"/>
              <a:gd name="connsiteX1" fmla="*/ 0 w 138113"/>
              <a:gd name="connsiteY1" fmla="*/ 0 h 357187"/>
              <a:gd name="connsiteX2" fmla="*/ 138113 w 138113"/>
              <a:gd name="connsiteY2" fmla="*/ 0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13" h="357187">
                <a:moveTo>
                  <a:pt x="0" y="357187"/>
                </a:moveTo>
                <a:lnTo>
                  <a:pt x="0" y="0"/>
                </a:lnTo>
                <a:lnTo>
                  <a:pt x="138113" y="0"/>
                </a:lnTo>
              </a:path>
            </a:pathLst>
          </a:cu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BigIso"/>
          <p:cNvSpPr>
            <a:spLocks noChangeAspect="1"/>
          </p:cNvSpPr>
          <p:nvPr/>
        </p:nvSpPr>
        <p:spPr bwMode="auto">
          <a:xfrm>
            <a:off x="2432321" y="3946974"/>
            <a:ext cx="399511" cy="1292118"/>
          </a:xfrm>
          <a:custGeom>
            <a:avLst/>
            <a:gdLst>
              <a:gd name="T0" fmla="*/ 13 w 1678"/>
              <a:gd name="T1" fmla="*/ 782 h 782"/>
              <a:gd name="T2" fmla="*/ 41 w 1678"/>
              <a:gd name="T3" fmla="*/ 782 h 782"/>
              <a:gd name="T4" fmla="*/ 68 w 1678"/>
              <a:gd name="T5" fmla="*/ 782 h 782"/>
              <a:gd name="T6" fmla="*/ 96 w 1678"/>
              <a:gd name="T7" fmla="*/ 782 h 782"/>
              <a:gd name="T8" fmla="*/ 130 w 1678"/>
              <a:gd name="T9" fmla="*/ 782 h 782"/>
              <a:gd name="T10" fmla="*/ 144 w 1678"/>
              <a:gd name="T11" fmla="*/ 782 h 782"/>
              <a:gd name="T12" fmla="*/ 171 w 1678"/>
              <a:gd name="T13" fmla="*/ 779 h 782"/>
              <a:gd name="T14" fmla="*/ 199 w 1678"/>
              <a:gd name="T15" fmla="*/ 725 h 782"/>
              <a:gd name="T16" fmla="*/ 226 w 1678"/>
              <a:gd name="T17" fmla="*/ 0 h 782"/>
              <a:gd name="T18" fmla="*/ 254 w 1678"/>
              <a:gd name="T19" fmla="*/ 758 h 782"/>
              <a:gd name="T20" fmla="*/ 282 w 1678"/>
              <a:gd name="T21" fmla="*/ 782 h 782"/>
              <a:gd name="T22" fmla="*/ 309 w 1678"/>
              <a:gd name="T23" fmla="*/ 782 h 782"/>
              <a:gd name="T24" fmla="*/ 332 w 1678"/>
              <a:gd name="T25" fmla="*/ 782 h 782"/>
              <a:gd name="T26" fmla="*/ 361 w 1678"/>
              <a:gd name="T27" fmla="*/ 782 h 782"/>
              <a:gd name="T28" fmla="*/ 389 w 1678"/>
              <a:gd name="T29" fmla="*/ 782 h 782"/>
              <a:gd name="T30" fmla="*/ 419 w 1678"/>
              <a:gd name="T31" fmla="*/ 782 h 782"/>
              <a:gd name="T32" fmla="*/ 447 w 1678"/>
              <a:gd name="T33" fmla="*/ 782 h 782"/>
              <a:gd name="T34" fmla="*/ 474 w 1678"/>
              <a:gd name="T35" fmla="*/ 782 h 782"/>
              <a:gd name="T36" fmla="*/ 502 w 1678"/>
              <a:gd name="T37" fmla="*/ 782 h 782"/>
              <a:gd name="T38" fmla="*/ 529 w 1678"/>
              <a:gd name="T39" fmla="*/ 782 h 782"/>
              <a:gd name="T40" fmla="*/ 557 w 1678"/>
              <a:gd name="T41" fmla="*/ 782 h 782"/>
              <a:gd name="T42" fmla="*/ 585 w 1678"/>
              <a:gd name="T43" fmla="*/ 782 h 782"/>
              <a:gd name="T44" fmla="*/ 612 w 1678"/>
              <a:gd name="T45" fmla="*/ 776 h 782"/>
              <a:gd name="T46" fmla="*/ 640 w 1678"/>
              <a:gd name="T47" fmla="*/ 637 h 782"/>
              <a:gd name="T48" fmla="*/ 667 w 1678"/>
              <a:gd name="T49" fmla="*/ 567 h 782"/>
              <a:gd name="T50" fmla="*/ 695 w 1678"/>
              <a:gd name="T51" fmla="*/ 778 h 782"/>
              <a:gd name="T52" fmla="*/ 722 w 1678"/>
              <a:gd name="T53" fmla="*/ 782 h 782"/>
              <a:gd name="T54" fmla="*/ 770 w 1678"/>
              <a:gd name="T55" fmla="*/ 782 h 782"/>
              <a:gd name="T56" fmla="*/ 798 w 1678"/>
              <a:gd name="T57" fmla="*/ 782 h 782"/>
              <a:gd name="T58" fmla="*/ 825 w 1678"/>
              <a:gd name="T59" fmla="*/ 782 h 782"/>
              <a:gd name="T60" fmla="*/ 853 w 1678"/>
              <a:gd name="T61" fmla="*/ 782 h 782"/>
              <a:gd name="T62" fmla="*/ 880 w 1678"/>
              <a:gd name="T63" fmla="*/ 782 h 782"/>
              <a:gd name="T64" fmla="*/ 908 w 1678"/>
              <a:gd name="T65" fmla="*/ 782 h 782"/>
              <a:gd name="T66" fmla="*/ 936 w 1678"/>
              <a:gd name="T67" fmla="*/ 782 h 782"/>
              <a:gd name="T68" fmla="*/ 1018 w 1678"/>
              <a:gd name="T69" fmla="*/ 782 h 782"/>
              <a:gd name="T70" fmla="*/ 1046 w 1678"/>
              <a:gd name="T71" fmla="*/ 782 h 782"/>
              <a:gd name="T72" fmla="*/ 1073 w 1678"/>
              <a:gd name="T73" fmla="*/ 723 h 782"/>
              <a:gd name="T74" fmla="*/ 1101 w 1678"/>
              <a:gd name="T75" fmla="*/ 720 h 782"/>
              <a:gd name="T76" fmla="*/ 1129 w 1678"/>
              <a:gd name="T77" fmla="*/ 782 h 782"/>
              <a:gd name="T78" fmla="*/ 1156 w 1678"/>
              <a:gd name="T79" fmla="*/ 782 h 782"/>
              <a:gd name="T80" fmla="*/ 1218 w 1678"/>
              <a:gd name="T81" fmla="*/ 782 h 782"/>
              <a:gd name="T82" fmla="*/ 1246 w 1678"/>
              <a:gd name="T83" fmla="*/ 782 h 782"/>
              <a:gd name="T84" fmla="*/ 1273 w 1678"/>
              <a:gd name="T85" fmla="*/ 782 h 782"/>
              <a:gd name="T86" fmla="*/ 1466 w 1678"/>
              <a:gd name="T87" fmla="*/ 782 h 782"/>
              <a:gd name="T88" fmla="*/ 1493 w 1678"/>
              <a:gd name="T89" fmla="*/ 781 h 782"/>
              <a:gd name="T90" fmla="*/ 1521 w 1678"/>
              <a:gd name="T91" fmla="*/ 740 h 782"/>
              <a:gd name="T92" fmla="*/ 1548 w 1678"/>
              <a:gd name="T93" fmla="*/ 780 h 782"/>
              <a:gd name="T94" fmla="*/ 1577 w 1678"/>
              <a:gd name="T95" fmla="*/ 782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78" h="782">
                <a:moveTo>
                  <a:pt x="0" y="782"/>
                </a:moveTo>
                <a:lnTo>
                  <a:pt x="0" y="782"/>
                </a:lnTo>
                <a:lnTo>
                  <a:pt x="7" y="782"/>
                </a:lnTo>
                <a:lnTo>
                  <a:pt x="13" y="782"/>
                </a:lnTo>
                <a:lnTo>
                  <a:pt x="20" y="782"/>
                </a:lnTo>
                <a:lnTo>
                  <a:pt x="27" y="782"/>
                </a:lnTo>
                <a:lnTo>
                  <a:pt x="34" y="782"/>
                </a:lnTo>
                <a:lnTo>
                  <a:pt x="41" y="782"/>
                </a:lnTo>
                <a:lnTo>
                  <a:pt x="48" y="782"/>
                </a:lnTo>
                <a:lnTo>
                  <a:pt x="55" y="782"/>
                </a:lnTo>
                <a:lnTo>
                  <a:pt x="62" y="782"/>
                </a:lnTo>
                <a:lnTo>
                  <a:pt x="68" y="782"/>
                </a:lnTo>
                <a:lnTo>
                  <a:pt x="75" y="782"/>
                </a:lnTo>
                <a:lnTo>
                  <a:pt x="82" y="782"/>
                </a:lnTo>
                <a:lnTo>
                  <a:pt x="89" y="782"/>
                </a:lnTo>
                <a:lnTo>
                  <a:pt x="96" y="782"/>
                </a:lnTo>
                <a:lnTo>
                  <a:pt x="103" y="782"/>
                </a:lnTo>
                <a:lnTo>
                  <a:pt x="110" y="782"/>
                </a:lnTo>
                <a:lnTo>
                  <a:pt x="123" y="782"/>
                </a:lnTo>
                <a:lnTo>
                  <a:pt x="130" y="782"/>
                </a:lnTo>
                <a:lnTo>
                  <a:pt x="137" y="782"/>
                </a:lnTo>
                <a:lnTo>
                  <a:pt x="144" y="782"/>
                </a:lnTo>
                <a:lnTo>
                  <a:pt x="144" y="782"/>
                </a:lnTo>
                <a:lnTo>
                  <a:pt x="144" y="782"/>
                </a:lnTo>
                <a:lnTo>
                  <a:pt x="151" y="782"/>
                </a:lnTo>
                <a:lnTo>
                  <a:pt x="158" y="782"/>
                </a:lnTo>
                <a:lnTo>
                  <a:pt x="164" y="782"/>
                </a:lnTo>
                <a:lnTo>
                  <a:pt x="171" y="779"/>
                </a:lnTo>
                <a:lnTo>
                  <a:pt x="178" y="774"/>
                </a:lnTo>
                <a:lnTo>
                  <a:pt x="185" y="768"/>
                </a:lnTo>
                <a:lnTo>
                  <a:pt x="192" y="764"/>
                </a:lnTo>
                <a:lnTo>
                  <a:pt x="199" y="725"/>
                </a:lnTo>
                <a:lnTo>
                  <a:pt x="206" y="582"/>
                </a:lnTo>
                <a:lnTo>
                  <a:pt x="213" y="335"/>
                </a:lnTo>
                <a:lnTo>
                  <a:pt x="219" y="68"/>
                </a:lnTo>
                <a:lnTo>
                  <a:pt x="226" y="0"/>
                </a:lnTo>
                <a:lnTo>
                  <a:pt x="233" y="245"/>
                </a:lnTo>
                <a:lnTo>
                  <a:pt x="240" y="497"/>
                </a:lnTo>
                <a:lnTo>
                  <a:pt x="247" y="694"/>
                </a:lnTo>
                <a:lnTo>
                  <a:pt x="254" y="758"/>
                </a:lnTo>
                <a:lnTo>
                  <a:pt x="261" y="773"/>
                </a:lnTo>
                <a:lnTo>
                  <a:pt x="268" y="779"/>
                </a:lnTo>
                <a:lnTo>
                  <a:pt x="274" y="782"/>
                </a:lnTo>
                <a:lnTo>
                  <a:pt x="282" y="782"/>
                </a:lnTo>
                <a:lnTo>
                  <a:pt x="288" y="782"/>
                </a:lnTo>
                <a:lnTo>
                  <a:pt x="295" y="782"/>
                </a:lnTo>
                <a:lnTo>
                  <a:pt x="302" y="782"/>
                </a:lnTo>
                <a:lnTo>
                  <a:pt x="309" y="782"/>
                </a:lnTo>
                <a:lnTo>
                  <a:pt x="311" y="782"/>
                </a:lnTo>
                <a:lnTo>
                  <a:pt x="318" y="782"/>
                </a:lnTo>
                <a:lnTo>
                  <a:pt x="325" y="782"/>
                </a:lnTo>
                <a:lnTo>
                  <a:pt x="332" y="782"/>
                </a:lnTo>
                <a:lnTo>
                  <a:pt x="340" y="782"/>
                </a:lnTo>
                <a:lnTo>
                  <a:pt x="347" y="782"/>
                </a:lnTo>
                <a:lnTo>
                  <a:pt x="354" y="782"/>
                </a:lnTo>
                <a:lnTo>
                  <a:pt x="361" y="782"/>
                </a:lnTo>
                <a:lnTo>
                  <a:pt x="368" y="782"/>
                </a:lnTo>
                <a:lnTo>
                  <a:pt x="375" y="782"/>
                </a:lnTo>
                <a:lnTo>
                  <a:pt x="382" y="782"/>
                </a:lnTo>
                <a:lnTo>
                  <a:pt x="389" y="782"/>
                </a:lnTo>
                <a:lnTo>
                  <a:pt x="395" y="782"/>
                </a:lnTo>
                <a:lnTo>
                  <a:pt x="405" y="782"/>
                </a:lnTo>
                <a:lnTo>
                  <a:pt x="412" y="782"/>
                </a:lnTo>
                <a:lnTo>
                  <a:pt x="419" y="782"/>
                </a:lnTo>
                <a:lnTo>
                  <a:pt x="426" y="782"/>
                </a:lnTo>
                <a:lnTo>
                  <a:pt x="433" y="782"/>
                </a:lnTo>
                <a:lnTo>
                  <a:pt x="440" y="782"/>
                </a:lnTo>
                <a:lnTo>
                  <a:pt x="447" y="782"/>
                </a:lnTo>
                <a:lnTo>
                  <a:pt x="454" y="782"/>
                </a:lnTo>
                <a:lnTo>
                  <a:pt x="460" y="782"/>
                </a:lnTo>
                <a:lnTo>
                  <a:pt x="467" y="782"/>
                </a:lnTo>
                <a:lnTo>
                  <a:pt x="474" y="782"/>
                </a:lnTo>
                <a:lnTo>
                  <a:pt x="481" y="782"/>
                </a:lnTo>
                <a:lnTo>
                  <a:pt x="488" y="782"/>
                </a:lnTo>
                <a:lnTo>
                  <a:pt x="495" y="782"/>
                </a:lnTo>
                <a:lnTo>
                  <a:pt x="502" y="782"/>
                </a:lnTo>
                <a:lnTo>
                  <a:pt x="509" y="782"/>
                </a:lnTo>
                <a:lnTo>
                  <a:pt x="516" y="782"/>
                </a:lnTo>
                <a:lnTo>
                  <a:pt x="522" y="782"/>
                </a:lnTo>
                <a:lnTo>
                  <a:pt x="529" y="782"/>
                </a:lnTo>
                <a:lnTo>
                  <a:pt x="536" y="782"/>
                </a:lnTo>
                <a:lnTo>
                  <a:pt x="543" y="782"/>
                </a:lnTo>
                <a:lnTo>
                  <a:pt x="550" y="782"/>
                </a:lnTo>
                <a:lnTo>
                  <a:pt x="557" y="782"/>
                </a:lnTo>
                <a:lnTo>
                  <a:pt x="564" y="782"/>
                </a:lnTo>
                <a:lnTo>
                  <a:pt x="571" y="782"/>
                </a:lnTo>
                <a:lnTo>
                  <a:pt x="578" y="782"/>
                </a:lnTo>
                <a:lnTo>
                  <a:pt x="585" y="782"/>
                </a:lnTo>
                <a:lnTo>
                  <a:pt x="591" y="782"/>
                </a:lnTo>
                <a:lnTo>
                  <a:pt x="598" y="782"/>
                </a:lnTo>
                <a:lnTo>
                  <a:pt x="605" y="780"/>
                </a:lnTo>
                <a:lnTo>
                  <a:pt x="612" y="776"/>
                </a:lnTo>
                <a:lnTo>
                  <a:pt x="619" y="775"/>
                </a:lnTo>
                <a:lnTo>
                  <a:pt x="626" y="769"/>
                </a:lnTo>
                <a:lnTo>
                  <a:pt x="633" y="737"/>
                </a:lnTo>
                <a:lnTo>
                  <a:pt x="640" y="637"/>
                </a:lnTo>
                <a:lnTo>
                  <a:pt x="647" y="513"/>
                </a:lnTo>
                <a:lnTo>
                  <a:pt x="653" y="394"/>
                </a:lnTo>
                <a:lnTo>
                  <a:pt x="660" y="435"/>
                </a:lnTo>
                <a:lnTo>
                  <a:pt x="667" y="567"/>
                </a:lnTo>
                <a:lnTo>
                  <a:pt x="674" y="689"/>
                </a:lnTo>
                <a:lnTo>
                  <a:pt x="681" y="756"/>
                </a:lnTo>
                <a:lnTo>
                  <a:pt x="688" y="775"/>
                </a:lnTo>
                <a:lnTo>
                  <a:pt x="695" y="778"/>
                </a:lnTo>
                <a:lnTo>
                  <a:pt x="702" y="781"/>
                </a:lnTo>
                <a:lnTo>
                  <a:pt x="708" y="782"/>
                </a:lnTo>
                <a:lnTo>
                  <a:pt x="715" y="782"/>
                </a:lnTo>
                <a:lnTo>
                  <a:pt x="722" y="782"/>
                </a:lnTo>
                <a:lnTo>
                  <a:pt x="729" y="782"/>
                </a:lnTo>
                <a:lnTo>
                  <a:pt x="736" y="782"/>
                </a:lnTo>
                <a:lnTo>
                  <a:pt x="763" y="782"/>
                </a:lnTo>
                <a:lnTo>
                  <a:pt x="770" y="782"/>
                </a:lnTo>
                <a:lnTo>
                  <a:pt x="777" y="782"/>
                </a:lnTo>
                <a:lnTo>
                  <a:pt x="784" y="782"/>
                </a:lnTo>
                <a:lnTo>
                  <a:pt x="791" y="782"/>
                </a:lnTo>
                <a:lnTo>
                  <a:pt x="798" y="782"/>
                </a:lnTo>
                <a:lnTo>
                  <a:pt x="805" y="782"/>
                </a:lnTo>
                <a:lnTo>
                  <a:pt x="812" y="782"/>
                </a:lnTo>
                <a:lnTo>
                  <a:pt x="818" y="782"/>
                </a:lnTo>
                <a:lnTo>
                  <a:pt x="825" y="782"/>
                </a:lnTo>
                <a:lnTo>
                  <a:pt x="832" y="782"/>
                </a:lnTo>
                <a:lnTo>
                  <a:pt x="839" y="782"/>
                </a:lnTo>
                <a:lnTo>
                  <a:pt x="846" y="782"/>
                </a:lnTo>
                <a:lnTo>
                  <a:pt x="853" y="782"/>
                </a:lnTo>
                <a:lnTo>
                  <a:pt x="860" y="782"/>
                </a:lnTo>
                <a:lnTo>
                  <a:pt x="867" y="782"/>
                </a:lnTo>
                <a:lnTo>
                  <a:pt x="873" y="782"/>
                </a:lnTo>
                <a:lnTo>
                  <a:pt x="880" y="782"/>
                </a:lnTo>
                <a:lnTo>
                  <a:pt x="887" y="782"/>
                </a:lnTo>
                <a:lnTo>
                  <a:pt x="894" y="782"/>
                </a:lnTo>
                <a:lnTo>
                  <a:pt x="901" y="782"/>
                </a:lnTo>
                <a:lnTo>
                  <a:pt x="908" y="782"/>
                </a:lnTo>
                <a:lnTo>
                  <a:pt x="915" y="782"/>
                </a:lnTo>
                <a:lnTo>
                  <a:pt x="922" y="782"/>
                </a:lnTo>
                <a:lnTo>
                  <a:pt x="929" y="782"/>
                </a:lnTo>
                <a:lnTo>
                  <a:pt x="936" y="782"/>
                </a:lnTo>
                <a:lnTo>
                  <a:pt x="942" y="782"/>
                </a:lnTo>
                <a:lnTo>
                  <a:pt x="949" y="782"/>
                </a:lnTo>
                <a:lnTo>
                  <a:pt x="956" y="782"/>
                </a:lnTo>
                <a:lnTo>
                  <a:pt x="1018" y="782"/>
                </a:lnTo>
                <a:lnTo>
                  <a:pt x="1025" y="782"/>
                </a:lnTo>
                <a:lnTo>
                  <a:pt x="1032" y="782"/>
                </a:lnTo>
                <a:lnTo>
                  <a:pt x="1039" y="782"/>
                </a:lnTo>
                <a:lnTo>
                  <a:pt x="1046" y="782"/>
                </a:lnTo>
                <a:lnTo>
                  <a:pt x="1053" y="782"/>
                </a:lnTo>
                <a:lnTo>
                  <a:pt x="1060" y="777"/>
                </a:lnTo>
                <a:lnTo>
                  <a:pt x="1067" y="762"/>
                </a:lnTo>
                <a:lnTo>
                  <a:pt x="1073" y="723"/>
                </a:lnTo>
                <a:lnTo>
                  <a:pt x="1080" y="683"/>
                </a:lnTo>
                <a:lnTo>
                  <a:pt x="1087" y="652"/>
                </a:lnTo>
                <a:lnTo>
                  <a:pt x="1094" y="678"/>
                </a:lnTo>
                <a:lnTo>
                  <a:pt x="1101" y="720"/>
                </a:lnTo>
                <a:lnTo>
                  <a:pt x="1108" y="760"/>
                </a:lnTo>
                <a:lnTo>
                  <a:pt x="1115" y="777"/>
                </a:lnTo>
                <a:lnTo>
                  <a:pt x="1122" y="782"/>
                </a:lnTo>
                <a:lnTo>
                  <a:pt x="1129" y="782"/>
                </a:lnTo>
                <a:lnTo>
                  <a:pt x="1135" y="782"/>
                </a:lnTo>
                <a:lnTo>
                  <a:pt x="1142" y="782"/>
                </a:lnTo>
                <a:lnTo>
                  <a:pt x="1149" y="782"/>
                </a:lnTo>
                <a:lnTo>
                  <a:pt x="1156" y="782"/>
                </a:lnTo>
                <a:lnTo>
                  <a:pt x="1197" y="782"/>
                </a:lnTo>
                <a:lnTo>
                  <a:pt x="1204" y="782"/>
                </a:lnTo>
                <a:lnTo>
                  <a:pt x="1211" y="782"/>
                </a:lnTo>
                <a:lnTo>
                  <a:pt x="1218" y="782"/>
                </a:lnTo>
                <a:lnTo>
                  <a:pt x="1225" y="782"/>
                </a:lnTo>
                <a:lnTo>
                  <a:pt x="1232" y="782"/>
                </a:lnTo>
                <a:lnTo>
                  <a:pt x="1239" y="782"/>
                </a:lnTo>
                <a:lnTo>
                  <a:pt x="1246" y="782"/>
                </a:lnTo>
                <a:lnTo>
                  <a:pt x="1252" y="782"/>
                </a:lnTo>
                <a:lnTo>
                  <a:pt x="1259" y="782"/>
                </a:lnTo>
                <a:lnTo>
                  <a:pt x="1266" y="782"/>
                </a:lnTo>
                <a:lnTo>
                  <a:pt x="1273" y="782"/>
                </a:lnTo>
                <a:lnTo>
                  <a:pt x="1280" y="782"/>
                </a:lnTo>
                <a:lnTo>
                  <a:pt x="1286" y="782"/>
                </a:lnTo>
                <a:lnTo>
                  <a:pt x="1459" y="782"/>
                </a:lnTo>
                <a:lnTo>
                  <a:pt x="1466" y="782"/>
                </a:lnTo>
                <a:lnTo>
                  <a:pt x="1473" y="782"/>
                </a:lnTo>
                <a:lnTo>
                  <a:pt x="1480" y="782"/>
                </a:lnTo>
                <a:lnTo>
                  <a:pt x="1486" y="782"/>
                </a:lnTo>
                <a:lnTo>
                  <a:pt x="1493" y="781"/>
                </a:lnTo>
                <a:lnTo>
                  <a:pt x="1500" y="775"/>
                </a:lnTo>
                <a:lnTo>
                  <a:pt x="1507" y="762"/>
                </a:lnTo>
                <a:lnTo>
                  <a:pt x="1514" y="749"/>
                </a:lnTo>
                <a:lnTo>
                  <a:pt x="1521" y="740"/>
                </a:lnTo>
                <a:lnTo>
                  <a:pt x="1528" y="749"/>
                </a:lnTo>
                <a:lnTo>
                  <a:pt x="1535" y="763"/>
                </a:lnTo>
                <a:lnTo>
                  <a:pt x="1542" y="775"/>
                </a:lnTo>
                <a:lnTo>
                  <a:pt x="1548" y="780"/>
                </a:lnTo>
                <a:lnTo>
                  <a:pt x="1555" y="782"/>
                </a:lnTo>
                <a:lnTo>
                  <a:pt x="1563" y="782"/>
                </a:lnTo>
                <a:lnTo>
                  <a:pt x="1570" y="782"/>
                </a:lnTo>
                <a:lnTo>
                  <a:pt x="1577" y="782"/>
                </a:lnTo>
                <a:lnTo>
                  <a:pt x="1583" y="782"/>
                </a:lnTo>
                <a:lnTo>
                  <a:pt x="1678" y="782"/>
                </a:lnTo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5" name="BigIsoLine"/>
          <p:cNvSpPr/>
          <p:nvPr/>
        </p:nvSpPr>
        <p:spPr>
          <a:xfrm>
            <a:off x="2352230" y="3963914"/>
            <a:ext cx="138113" cy="1270401"/>
          </a:xfrm>
          <a:custGeom>
            <a:avLst/>
            <a:gdLst>
              <a:gd name="connsiteX0" fmla="*/ 0 w 138113"/>
              <a:gd name="connsiteY0" fmla="*/ 357187 h 357187"/>
              <a:gd name="connsiteX1" fmla="*/ 0 w 138113"/>
              <a:gd name="connsiteY1" fmla="*/ 0 h 357187"/>
              <a:gd name="connsiteX2" fmla="*/ 138113 w 138113"/>
              <a:gd name="connsiteY2" fmla="*/ 0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13" h="357187">
                <a:moveTo>
                  <a:pt x="0" y="357187"/>
                </a:moveTo>
                <a:lnTo>
                  <a:pt x="0" y="0"/>
                </a:lnTo>
                <a:lnTo>
                  <a:pt x="138113" y="0"/>
                </a:lnTo>
              </a:path>
            </a:pathLst>
          </a:cu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417 L 0.80086 -0.00417 " pathEditMode="relative" rAng="0" ptsTypes="AA">
                                      <p:cBhvr>
                                        <p:cTn id="6" dur="18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30" grpId="0" animBg="1"/>
      <p:bldP spid="13" grpId="0"/>
      <p:bldP spid="135" grpId="0"/>
      <p:bldP spid="164" grpId="0"/>
      <p:bldP spid="193" grpId="0" animBg="1"/>
      <p:bldP spid="265" grpId="0"/>
      <p:bldP spid="268" grpId="0"/>
      <p:bldP spid="156" grpId="0" animBg="1"/>
      <p:bldP spid="156" grpId="1" animBg="1"/>
      <p:bldP spid="124" grpId="0" animBg="1"/>
      <p:bldP spid="124" grpId="1" animBg="1"/>
      <p:bldP spid="281" grpId="0" animBg="1"/>
      <p:bldP spid="281" grpId="1" animBg="1"/>
      <p:bldP spid="282" grpId="0" animBg="1"/>
      <p:bldP spid="282" grpId="1" animBg="1"/>
      <p:bldP spid="284" grpId="0" animBg="1"/>
      <p:bldP spid="284" grpId="1" animBg="1"/>
      <p:bldP spid="285" grpId="0" animBg="1"/>
      <p:bldP spid="28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2054"/>
            <a:ext cx="7314595" cy="548594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Targeted Chromatogram Extraction for VLENTEIGSDSIFDK++ (790.4 </a:t>
            </a:r>
            <a:r>
              <a:rPr lang="en-US" i="1" dirty="0"/>
              <a:t>m/z</a:t>
            </a:r>
            <a:r>
              <a:rPr lang="en-US" dirty="0"/>
              <a:t>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" y="1371600"/>
            <a:ext cx="7314595" cy="548594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62000" y="1784982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46847" y="1784982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17" y="178498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91062" y="178498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000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31572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01140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70712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40280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09851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79417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48989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18557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88131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57697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27271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196837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66411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3529443" y="1533525"/>
            <a:ext cx="3034404" cy="1044575"/>
            <a:chOff x="3529443" y="1533525"/>
            <a:chExt cx="3034404" cy="1044575"/>
          </a:xfrm>
        </p:grpSpPr>
        <p:sp>
          <p:nvSpPr>
            <p:cNvPr id="78" name="Parallelogram 77"/>
            <p:cNvSpPr/>
            <p:nvPr/>
          </p:nvSpPr>
          <p:spPr>
            <a:xfrm>
              <a:off x="3529443" y="1692275"/>
              <a:ext cx="3034404" cy="885825"/>
            </a:xfrm>
            <a:custGeom>
              <a:avLst/>
              <a:gdLst>
                <a:gd name="connsiteX0" fmla="*/ 0 w 506805"/>
                <a:gd name="connsiteY0" fmla="*/ 752475 h 752475"/>
                <a:gd name="connsiteX1" fmla="*/ 126701 w 506805"/>
                <a:gd name="connsiteY1" fmla="*/ 0 h 752475"/>
                <a:gd name="connsiteX2" fmla="*/ 506805 w 506805"/>
                <a:gd name="connsiteY2" fmla="*/ 0 h 752475"/>
                <a:gd name="connsiteX3" fmla="*/ 380104 w 506805"/>
                <a:gd name="connsiteY3" fmla="*/ 752475 h 752475"/>
                <a:gd name="connsiteX4" fmla="*/ 0 w 506805"/>
                <a:gd name="connsiteY4" fmla="*/ 752475 h 752475"/>
                <a:gd name="connsiteX0" fmla="*/ 0 w 761104"/>
                <a:gd name="connsiteY0" fmla="*/ 752475 h 942975"/>
                <a:gd name="connsiteX1" fmla="*/ 126701 w 761104"/>
                <a:gd name="connsiteY1" fmla="*/ 0 h 942975"/>
                <a:gd name="connsiteX2" fmla="*/ 506805 w 761104"/>
                <a:gd name="connsiteY2" fmla="*/ 0 h 942975"/>
                <a:gd name="connsiteX3" fmla="*/ 761104 w 761104"/>
                <a:gd name="connsiteY3" fmla="*/ 942975 h 942975"/>
                <a:gd name="connsiteX4" fmla="*/ 0 w 761104"/>
                <a:gd name="connsiteY4" fmla="*/ 752475 h 942975"/>
                <a:gd name="connsiteX0" fmla="*/ 0 w 742054"/>
                <a:gd name="connsiteY0" fmla="*/ 752475 h 758825"/>
                <a:gd name="connsiteX1" fmla="*/ 126701 w 742054"/>
                <a:gd name="connsiteY1" fmla="*/ 0 h 758825"/>
                <a:gd name="connsiteX2" fmla="*/ 506805 w 742054"/>
                <a:gd name="connsiteY2" fmla="*/ 0 h 758825"/>
                <a:gd name="connsiteX3" fmla="*/ 742054 w 742054"/>
                <a:gd name="connsiteY3" fmla="*/ 758825 h 758825"/>
                <a:gd name="connsiteX4" fmla="*/ 0 w 742054"/>
                <a:gd name="connsiteY4" fmla="*/ 752475 h 758825"/>
                <a:gd name="connsiteX0" fmla="*/ 0 w 748404"/>
                <a:gd name="connsiteY0" fmla="*/ 752475 h 892175"/>
                <a:gd name="connsiteX1" fmla="*/ 126701 w 748404"/>
                <a:gd name="connsiteY1" fmla="*/ 0 h 892175"/>
                <a:gd name="connsiteX2" fmla="*/ 506805 w 748404"/>
                <a:gd name="connsiteY2" fmla="*/ 0 h 892175"/>
                <a:gd name="connsiteX3" fmla="*/ 748404 w 748404"/>
                <a:gd name="connsiteY3" fmla="*/ 892175 h 892175"/>
                <a:gd name="connsiteX4" fmla="*/ 0 w 748404"/>
                <a:gd name="connsiteY4" fmla="*/ 752475 h 892175"/>
                <a:gd name="connsiteX0" fmla="*/ 0 w 3034404"/>
                <a:gd name="connsiteY0" fmla="*/ 673100 h 892175"/>
                <a:gd name="connsiteX1" fmla="*/ 2412701 w 3034404"/>
                <a:gd name="connsiteY1" fmla="*/ 0 h 892175"/>
                <a:gd name="connsiteX2" fmla="*/ 2792805 w 3034404"/>
                <a:gd name="connsiteY2" fmla="*/ 0 h 892175"/>
                <a:gd name="connsiteX3" fmla="*/ 3034404 w 3034404"/>
                <a:gd name="connsiteY3" fmla="*/ 892175 h 892175"/>
                <a:gd name="connsiteX4" fmla="*/ 0 w 3034404"/>
                <a:gd name="connsiteY4" fmla="*/ 673100 h 892175"/>
                <a:gd name="connsiteX0" fmla="*/ 0 w 3034404"/>
                <a:gd name="connsiteY0" fmla="*/ 673100 h 892175"/>
                <a:gd name="connsiteX1" fmla="*/ 2412701 w 3034404"/>
                <a:gd name="connsiteY1" fmla="*/ 0 h 892175"/>
                <a:gd name="connsiteX2" fmla="*/ 2776930 w 3034404"/>
                <a:gd name="connsiteY2" fmla="*/ 6350 h 892175"/>
                <a:gd name="connsiteX3" fmla="*/ 3034404 w 3034404"/>
                <a:gd name="connsiteY3" fmla="*/ 892175 h 892175"/>
                <a:gd name="connsiteX4" fmla="*/ 0 w 3034404"/>
                <a:gd name="connsiteY4" fmla="*/ 673100 h 892175"/>
                <a:gd name="connsiteX0" fmla="*/ 0 w 3034404"/>
                <a:gd name="connsiteY0" fmla="*/ 666750 h 885825"/>
                <a:gd name="connsiteX1" fmla="*/ 2406351 w 3034404"/>
                <a:gd name="connsiteY1" fmla="*/ 3175 h 885825"/>
                <a:gd name="connsiteX2" fmla="*/ 2776930 w 3034404"/>
                <a:gd name="connsiteY2" fmla="*/ 0 h 885825"/>
                <a:gd name="connsiteX3" fmla="*/ 3034404 w 3034404"/>
                <a:gd name="connsiteY3" fmla="*/ 885825 h 885825"/>
                <a:gd name="connsiteX4" fmla="*/ 0 w 3034404"/>
                <a:gd name="connsiteY4" fmla="*/ 66675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4404" h="885825">
                  <a:moveTo>
                    <a:pt x="0" y="666750"/>
                  </a:moveTo>
                  <a:lnTo>
                    <a:pt x="2406351" y="3175"/>
                  </a:lnTo>
                  <a:lnTo>
                    <a:pt x="2776930" y="0"/>
                  </a:lnTo>
                  <a:lnTo>
                    <a:pt x="3034404" y="885825"/>
                  </a:lnTo>
                  <a:lnTo>
                    <a:pt x="0" y="6667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35977" y="1533525"/>
              <a:ext cx="369572" cy="152400"/>
            </a:xfrm>
            <a:prstGeom prst="rect">
              <a:avLst/>
            </a:prstGeom>
            <a:solidFill>
              <a:srgbClr val="F7964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6305550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75116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044688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414256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783828" y="1533525"/>
            <a:ext cx="369572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945250" y="1533979"/>
            <a:ext cx="369572" cy="152400"/>
          </a:xfrm>
          <a:prstGeom prst="rect">
            <a:avLst/>
          </a:prstGeom>
          <a:solidFill>
            <a:srgbClr val="F7964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4813029" y="1692275"/>
            <a:ext cx="3419011" cy="3541667"/>
            <a:chOff x="4813029" y="1692275"/>
            <a:chExt cx="3419011" cy="3541667"/>
          </a:xfrm>
        </p:grpSpPr>
        <p:sp>
          <p:nvSpPr>
            <p:cNvPr id="42" name="Rectangle 41"/>
            <p:cNvSpPr/>
            <p:nvPr/>
          </p:nvSpPr>
          <p:spPr>
            <a:xfrm>
              <a:off x="4813029" y="2990388"/>
              <a:ext cx="3413757" cy="2243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284455" y="3547646"/>
              <a:ext cx="2470905" cy="626477"/>
            </a:xfrm>
            <a:prstGeom prst="rect">
              <a:avLst/>
            </a:prstGeom>
            <a:solidFill>
              <a:srgbClr val="F7964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88359" y="4267200"/>
              <a:ext cx="76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780</a:t>
              </a:r>
              <a:r>
                <a:rPr lang="en-US" sz="2400" i="1" dirty="0"/>
                <a:t>m/z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310062" y="4267200"/>
              <a:ext cx="76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800</a:t>
              </a:r>
            </a:p>
            <a:p>
              <a:pPr algn="ctr"/>
              <a:r>
                <a:rPr lang="en-US" sz="2400" i="1" dirty="0"/>
                <a:t>m/z</a:t>
              </a:r>
            </a:p>
          </p:txBody>
        </p:sp>
        <p:cxnSp>
          <p:nvCxnSpPr>
            <p:cNvPr id="46" name="Straight Connector 45"/>
            <p:cNvCxnSpPr>
              <a:endCxn id="78" idx="1"/>
            </p:cNvCxnSpPr>
            <p:nvPr/>
          </p:nvCxnSpPr>
          <p:spPr>
            <a:xfrm flipV="1">
              <a:off x="4813029" y="1695450"/>
              <a:ext cx="1122765" cy="12949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78" idx="2"/>
            </p:cNvCxnSpPr>
            <p:nvPr/>
          </p:nvCxnSpPr>
          <p:spPr>
            <a:xfrm flipH="1" flipV="1">
              <a:off x="6306373" y="1692275"/>
              <a:ext cx="1925667" cy="129811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5815442" y="4577761"/>
            <a:ext cx="1321572" cy="1747145"/>
            <a:chOff x="5815442" y="4577761"/>
            <a:chExt cx="1321572" cy="1747145"/>
          </a:xfrm>
        </p:grpSpPr>
        <p:grpSp>
          <p:nvGrpSpPr>
            <p:cNvPr id="52" name="RT Labels"/>
            <p:cNvGrpSpPr/>
            <p:nvPr/>
          </p:nvGrpSpPr>
          <p:grpSpPr>
            <a:xfrm>
              <a:off x="5815442" y="4614446"/>
              <a:ext cx="1321572" cy="1439108"/>
              <a:chOff x="5815442" y="4614446"/>
              <a:chExt cx="1321572" cy="143910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5815442" y="5715000"/>
                <a:ext cx="5838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51.2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981228" y="5452646"/>
                <a:ext cx="5838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51.3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096000" y="5224046"/>
                <a:ext cx="5838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51.4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248400" y="5029200"/>
                <a:ext cx="5838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51.5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400800" y="4800600"/>
                <a:ext cx="5838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51.6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553200" y="4614446"/>
                <a:ext cx="5838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51.7</a:t>
                </a:r>
              </a:p>
            </p:txBody>
          </p:sp>
        </p:grpSp>
        <p:sp>
          <p:nvSpPr>
            <p:cNvPr id="76" name="rtAxisLabel"/>
            <p:cNvSpPr/>
            <p:nvPr/>
          </p:nvSpPr>
          <p:spPr>
            <a:xfrm rot="18028266">
              <a:off x="6050828" y="5266668"/>
              <a:ext cx="17471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Retention Time</a:t>
              </a:r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2683907" y="5587615"/>
            <a:ext cx="3335893" cy="813185"/>
            <a:chOff x="2683907" y="5587615"/>
            <a:chExt cx="3335893" cy="813185"/>
          </a:xfrm>
        </p:grpSpPr>
        <p:grpSp>
          <p:nvGrpSpPr>
            <p:cNvPr id="47" name="mz Labels"/>
            <p:cNvGrpSpPr/>
            <p:nvPr/>
          </p:nvGrpSpPr>
          <p:grpSpPr>
            <a:xfrm>
              <a:off x="2683907" y="5587615"/>
              <a:ext cx="3335893" cy="618339"/>
              <a:chOff x="2683907" y="5587615"/>
              <a:chExt cx="3335893" cy="618339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2683907" y="5587615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400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200400" y="5642608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600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41094" y="5690623"/>
                <a:ext cx="526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800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236881" y="5757446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800600" y="5833646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1200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379881" y="5867400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1400</a:t>
                </a:r>
              </a:p>
            </p:txBody>
          </p:sp>
        </p:grpSp>
        <p:sp>
          <p:nvSpPr>
            <p:cNvPr id="75" name="mzAxisLabel"/>
            <p:cNvSpPr/>
            <p:nvPr/>
          </p:nvSpPr>
          <p:spPr>
            <a:xfrm>
              <a:off x="3786837" y="6031468"/>
              <a:ext cx="5565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m/z</a:t>
              </a:r>
              <a:endParaRPr lang="en-US" i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764268" y="3547646"/>
            <a:ext cx="826532" cy="2142977"/>
            <a:chOff x="1764268" y="3547646"/>
            <a:chExt cx="826532" cy="2142977"/>
          </a:xfrm>
        </p:grpSpPr>
        <p:sp>
          <p:nvSpPr>
            <p:cNvPr id="68" name="TextBox 67"/>
            <p:cNvSpPr txBox="1"/>
            <p:nvPr/>
          </p:nvSpPr>
          <p:spPr>
            <a:xfrm>
              <a:off x="2292320" y="535206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86000" y="4953000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286000" y="446204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92320" y="400484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292320" y="3547646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1108800" y="4387722"/>
              <a:ext cx="1680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Intensity x 10</a:t>
              </a:r>
              <a:r>
                <a:rPr lang="en-US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1" name="RTPanel"/>
          <p:cNvGrpSpPr/>
          <p:nvPr/>
        </p:nvGrpSpPr>
        <p:grpSpPr>
          <a:xfrm>
            <a:off x="5771731" y="1692275"/>
            <a:ext cx="1413296" cy="4784725"/>
            <a:chOff x="5771731" y="1692275"/>
            <a:chExt cx="1413296" cy="4784725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71731" y="2057400"/>
              <a:ext cx="1413296" cy="4419600"/>
              <a:chOff x="5771731" y="2057400"/>
              <a:chExt cx="1413296" cy="441960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791245" y="2057400"/>
                <a:ext cx="1374268" cy="441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5771731" y="2135186"/>
                <a:ext cx="1413296" cy="4265613"/>
                <a:chOff x="5771731" y="2135186"/>
                <a:chExt cx="1413296" cy="4265613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6344832" y="2135186"/>
                  <a:ext cx="280065" cy="42656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3" name="Group 142"/>
                <p:cNvGrpSpPr/>
                <p:nvPr/>
              </p:nvGrpSpPr>
              <p:grpSpPr>
                <a:xfrm>
                  <a:off x="5771731" y="2171703"/>
                  <a:ext cx="1413296" cy="4190994"/>
                  <a:chOff x="5771731" y="2209800"/>
                  <a:chExt cx="1413296" cy="4190994"/>
                </a:xfrm>
              </p:grpSpPr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5771731" y="2209800"/>
                    <a:ext cx="1413296" cy="228595"/>
                    <a:chOff x="5773028" y="2209800"/>
                    <a:chExt cx="1413296" cy="228595"/>
                  </a:xfrm>
                </p:grpSpPr>
                <p:sp>
                  <p:nvSpPr>
                    <p:cNvPr id="88" name="Rectangle 87"/>
                    <p:cNvSpPr/>
                    <p:nvPr/>
                  </p:nvSpPr>
                  <p:spPr>
                    <a:xfrm>
                      <a:off x="6346129" y="2301238"/>
                      <a:ext cx="280065" cy="45719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" name="Rectangle 88"/>
                    <p:cNvSpPr/>
                    <p:nvPr/>
                  </p:nvSpPr>
                  <p:spPr>
                    <a:xfrm>
                      <a:off x="6066064" y="2255519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6626194" y="2346957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Rectangle 90"/>
                    <p:cNvSpPr/>
                    <p:nvPr/>
                  </p:nvSpPr>
                  <p:spPr>
                    <a:xfrm>
                      <a:off x="6906259" y="2392676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5773028" y="2209800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1080000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5" name="Group 94"/>
                  <p:cNvGrpSpPr/>
                  <p:nvPr/>
                </p:nvGrpSpPr>
                <p:grpSpPr>
                  <a:xfrm>
                    <a:off x="5771731" y="2705100"/>
                    <a:ext cx="1413296" cy="228595"/>
                    <a:chOff x="5773028" y="2209800"/>
                    <a:chExt cx="1413296" cy="228595"/>
                  </a:xfrm>
                </p:grpSpPr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6346129" y="2301238"/>
                      <a:ext cx="280065" cy="45719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6066064" y="2255519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6626194" y="2346957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6906259" y="2392676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5773028" y="2209800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1080000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5771731" y="3200400"/>
                    <a:ext cx="1413296" cy="228595"/>
                    <a:chOff x="5773028" y="2209800"/>
                    <a:chExt cx="1413296" cy="228595"/>
                  </a:xfrm>
                </p:grpSpPr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6346129" y="2301238"/>
                      <a:ext cx="280065" cy="45719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" name="Rectangle 102"/>
                    <p:cNvSpPr/>
                    <p:nvPr/>
                  </p:nvSpPr>
                  <p:spPr>
                    <a:xfrm>
                      <a:off x="6066064" y="2255519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6626194" y="2346957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" name="Rectangle 104"/>
                    <p:cNvSpPr/>
                    <p:nvPr/>
                  </p:nvSpPr>
                  <p:spPr>
                    <a:xfrm>
                      <a:off x="6906259" y="2392676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" name="Rectangle 105"/>
                    <p:cNvSpPr/>
                    <p:nvPr/>
                  </p:nvSpPr>
                  <p:spPr>
                    <a:xfrm>
                      <a:off x="5773028" y="2209800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1080000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7" name="Group 106"/>
                  <p:cNvGrpSpPr/>
                  <p:nvPr/>
                </p:nvGrpSpPr>
                <p:grpSpPr>
                  <a:xfrm>
                    <a:off x="5771731" y="3695700"/>
                    <a:ext cx="1413296" cy="228595"/>
                    <a:chOff x="5773028" y="2209800"/>
                    <a:chExt cx="1413296" cy="228595"/>
                  </a:xfrm>
                </p:grpSpPr>
                <p:sp>
                  <p:nvSpPr>
                    <p:cNvPr id="108" name="Rectangle 107"/>
                    <p:cNvSpPr/>
                    <p:nvPr/>
                  </p:nvSpPr>
                  <p:spPr>
                    <a:xfrm>
                      <a:off x="6346129" y="2301238"/>
                      <a:ext cx="280065" cy="45719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9" name="Rectangle 108"/>
                    <p:cNvSpPr/>
                    <p:nvPr/>
                  </p:nvSpPr>
                  <p:spPr>
                    <a:xfrm>
                      <a:off x="6066064" y="2255519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0" name="Rectangle 109"/>
                    <p:cNvSpPr/>
                    <p:nvPr/>
                  </p:nvSpPr>
                  <p:spPr>
                    <a:xfrm>
                      <a:off x="6626194" y="2346957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906259" y="2392676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5773028" y="2209800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1080000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5771731" y="4191000"/>
                    <a:ext cx="1413296" cy="228595"/>
                    <a:chOff x="5773028" y="2209800"/>
                    <a:chExt cx="1413296" cy="228595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6346129" y="2301238"/>
                      <a:ext cx="280065" cy="45719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6066064" y="2255519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6626194" y="2346957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6906259" y="2392676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5773028" y="2209800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1080000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9" name="Group 118"/>
                  <p:cNvGrpSpPr/>
                  <p:nvPr/>
                </p:nvGrpSpPr>
                <p:grpSpPr>
                  <a:xfrm>
                    <a:off x="5771731" y="4686300"/>
                    <a:ext cx="1413296" cy="228595"/>
                    <a:chOff x="5773028" y="2209800"/>
                    <a:chExt cx="1413296" cy="228595"/>
                  </a:xfrm>
                </p:grpSpPr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6346129" y="2301238"/>
                      <a:ext cx="280065" cy="45719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6066064" y="2255519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6626194" y="2346957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6906259" y="2392676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5773028" y="2209800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1080000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5771731" y="5181600"/>
                    <a:ext cx="1413296" cy="228595"/>
                    <a:chOff x="5773028" y="2209800"/>
                    <a:chExt cx="1413296" cy="228595"/>
                  </a:xfrm>
                </p:grpSpPr>
                <p:sp>
                  <p:nvSpPr>
                    <p:cNvPr id="126" name="Rectangle 125"/>
                    <p:cNvSpPr/>
                    <p:nvPr/>
                  </p:nvSpPr>
                  <p:spPr>
                    <a:xfrm>
                      <a:off x="6346129" y="2301238"/>
                      <a:ext cx="280065" cy="45719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" name="Rectangle 126"/>
                    <p:cNvSpPr/>
                    <p:nvPr/>
                  </p:nvSpPr>
                  <p:spPr>
                    <a:xfrm>
                      <a:off x="6066064" y="2255519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/>
                    <p:cNvSpPr/>
                    <p:nvPr/>
                  </p:nvSpPr>
                  <p:spPr>
                    <a:xfrm>
                      <a:off x="6626194" y="2346957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6906259" y="2392676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5773028" y="2209800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1080000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1" name="Group 130"/>
                  <p:cNvGrpSpPr/>
                  <p:nvPr/>
                </p:nvGrpSpPr>
                <p:grpSpPr>
                  <a:xfrm>
                    <a:off x="5771731" y="5676900"/>
                    <a:ext cx="1413296" cy="228595"/>
                    <a:chOff x="5773028" y="2209800"/>
                    <a:chExt cx="1413296" cy="228595"/>
                  </a:xfrm>
                </p:grpSpPr>
                <p:sp>
                  <p:nvSpPr>
                    <p:cNvPr id="132" name="Rectangle 131"/>
                    <p:cNvSpPr/>
                    <p:nvPr/>
                  </p:nvSpPr>
                  <p:spPr>
                    <a:xfrm>
                      <a:off x="6346129" y="2301238"/>
                      <a:ext cx="280065" cy="45719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Rectangle 132"/>
                    <p:cNvSpPr/>
                    <p:nvPr/>
                  </p:nvSpPr>
                  <p:spPr>
                    <a:xfrm>
                      <a:off x="6066064" y="2255519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Rectangle 133"/>
                    <p:cNvSpPr/>
                    <p:nvPr/>
                  </p:nvSpPr>
                  <p:spPr>
                    <a:xfrm>
                      <a:off x="6626194" y="2346957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Rectangle 134"/>
                    <p:cNvSpPr/>
                    <p:nvPr/>
                  </p:nvSpPr>
                  <p:spPr>
                    <a:xfrm>
                      <a:off x="6906259" y="2392676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5773028" y="2209800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1080000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5771731" y="6172199"/>
                    <a:ext cx="1413296" cy="228595"/>
                    <a:chOff x="5773028" y="2209800"/>
                    <a:chExt cx="1413296" cy="228595"/>
                  </a:xfrm>
                </p:grpSpPr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6346129" y="2301238"/>
                      <a:ext cx="280065" cy="45719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6066064" y="2255519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6626194" y="2346957"/>
                      <a:ext cx="280065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6906259" y="2392676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Rectangle 141"/>
                    <p:cNvSpPr/>
                    <p:nvPr/>
                  </p:nvSpPr>
                  <p:spPr>
                    <a:xfrm>
                      <a:off x="5773028" y="2209800"/>
                      <a:ext cx="280065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gradFill flip="none" rotWithShape="1">
                        <a:gsLst>
                          <a:gs pos="0">
                            <a:schemeClr val="tx1"/>
                          </a:gs>
                          <a:gs pos="100000">
                            <a:schemeClr val="tx1">
                              <a:alpha val="0"/>
                            </a:schemeClr>
                          </a:gs>
                        </a:gsLst>
                        <a:lin ang="10800000" scaled="1"/>
                        <a:tileRect/>
                      </a:gradFill>
                      <a:miter lim="800000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cxnSp>
          <p:nvCxnSpPr>
            <p:cNvPr id="148" name="Straight Connector 147"/>
            <p:cNvCxnSpPr>
              <a:endCxn id="78" idx="1"/>
            </p:cNvCxnSpPr>
            <p:nvPr/>
          </p:nvCxnSpPr>
          <p:spPr>
            <a:xfrm flipV="1">
              <a:off x="5791245" y="1695450"/>
              <a:ext cx="144549" cy="3619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endCxn id="78" idx="2"/>
            </p:cNvCxnSpPr>
            <p:nvPr/>
          </p:nvCxnSpPr>
          <p:spPr>
            <a:xfrm flipH="1" flipV="1">
              <a:off x="6306373" y="1692275"/>
              <a:ext cx="859140" cy="3651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 Data Analysis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970308" y="1143000"/>
            <a:ext cx="6944470" cy="6753225"/>
            <a:chOff x="1970308" y="1143000"/>
            <a:chExt cx="6944470" cy="6753225"/>
          </a:xfrm>
        </p:grpSpPr>
        <p:grpSp>
          <p:nvGrpSpPr>
            <p:cNvPr id="5" name="Target Peptides"/>
            <p:cNvGrpSpPr/>
            <p:nvPr/>
          </p:nvGrpSpPr>
          <p:grpSpPr>
            <a:xfrm>
              <a:off x="5552453" y="1181100"/>
              <a:ext cx="3362325" cy="6715125"/>
              <a:chOff x="3666504" y="1104900"/>
              <a:chExt cx="3362325" cy="6715125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504" y="1104900"/>
                <a:ext cx="3362325" cy="6715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666504" y="1104900"/>
                <a:ext cx="3362325" cy="6715125"/>
              </a:xfrm>
              <a:prstGeom prst="rect">
                <a:avLst/>
              </a:prstGeom>
              <a:gradFill flip="none" rotWithShape="1">
                <a:gsLst>
                  <a:gs pos="17000">
                    <a:schemeClr val="bg1"/>
                  </a:gs>
                  <a:gs pos="39000">
                    <a:srgbClr val="FFFFF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arget Peptides Label"/>
            <p:cNvSpPr txBox="1"/>
            <p:nvPr/>
          </p:nvSpPr>
          <p:spPr>
            <a:xfrm>
              <a:off x="1970308" y="1143000"/>
              <a:ext cx="31806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Select Target Peptides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751" y="38100"/>
            <a:ext cx="819077" cy="1104900"/>
          </a:xfrm>
          <a:prstGeom prst="rect">
            <a:avLst/>
          </a:prstGeom>
        </p:spPr>
      </p:pic>
      <p:grpSp>
        <p:nvGrpSpPr>
          <p:cNvPr id="152753" name="Group 152752"/>
          <p:cNvGrpSpPr/>
          <p:nvPr/>
        </p:nvGrpSpPr>
        <p:grpSpPr>
          <a:xfrm>
            <a:off x="238644" y="2131013"/>
            <a:ext cx="7486650" cy="4695122"/>
            <a:chOff x="238644" y="2131013"/>
            <a:chExt cx="7486650" cy="4695122"/>
          </a:xfrm>
        </p:grpSpPr>
        <p:grpSp>
          <p:nvGrpSpPr>
            <p:cNvPr id="18" name="Group 17"/>
            <p:cNvGrpSpPr/>
            <p:nvPr/>
          </p:nvGrpSpPr>
          <p:grpSpPr>
            <a:xfrm>
              <a:off x="238644" y="2155075"/>
              <a:ext cx="7486650" cy="4671060"/>
              <a:chOff x="238644" y="2155075"/>
              <a:chExt cx="7486650" cy="467106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38644" y="2155075"/>
                <a:ext cx="7486650" cy="4671060"/>
                <a:chOff x="114299" y="1501140"/>
                <a:chExt cx="7486650" cy="4671060"/>
              </a:xfrm>
            </p:grpSpPr>
            <p:pic>
              <p:nvPicPr>
                <p:cNvPr id="152580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910" b="59469"/>
                <a:stretch/>
              </p:blipFill>
              <p:spPr bwMode="auto">
                <a:xfrm>
                  <a:off x="152399" y="1501140"/>
                  <a:ext cx="7448550" cy="19278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2160"/>
                <a:stretch/>
              </p:blipFill>
              <p:spPr bwMode="auto">
                <a:xfrm>
                  <a:off x="114299" y="3429000"/>
                  <a:ext cx="7448550" cy="2743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6" name="Isosceles Triangle 15"/>
              <p:cNvSpPr/>
              <p:nvPr/>
            </p:nvSpPr>
            <p:spPr>
              <a:xfrm rot="5400000">
                <a:off x="3102029" y="2156292"/>
                <a:ext cx="175260" cy="2579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 rot="5400000">
                <a:off x="3084566" y="4330651"/>
                <a:ext cx="175260" cy="2579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2752" name="Rectangle 152751"/>
            <p:cNvSpPr/>
            <p:nvPr/>
          </p:nvSpPr>
          <p:spPr>
            <a:xfrm>
              <a:off x="990600" y="2131013"/>
              <a:ext cx="9428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1C6"/>
                  </a:solidFill>
                </a:rPr>
                <a:t>MS1</a:t>
              </a:r>
              <a:endParaRPr lang="en-US" b="1" dirty="0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90599" y="4198000"/>
              <a:ext cx="9428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MS2</a:t>
              </a:r>
              <a:endParaRPr lang="en-US" b="1" dirty="0"/>
            </a:p>
          </p:txBody>
        </p:sp>
      </p:grpSp>
      <p:grpSp>
        <p:nvGrpSpPr>
          <p:cNvPr id="152751" name="Group 152750"/>
          <p:cNvGrpSpPr/>
          <p:nvPr/>
        </p:nvGrpSpPr>
        <p:grpSpPr>
          <a:xfrm>
            <a:off x="1411811" y="1142999"/>
            <a:ext cx="7522017" cy="2685012"/>
            <a:chOff x="1411811" y="1142999"/>
            <a:chExt cx="7522017" cy="2685012"/>
          </a:xfrm>
        </p:grpSpPr>
        <p:grpSp>
          <p:nvGrpSpPr>
            <p:cNvPr id="15" name="Group 14"/>
            <p:cNvGrpSpPr/>
            <p:nvPr/>
          </p:nvGrpSpPr>
          <p:grpSpPr>
            <a:xfrm>
              <a:off x="1411811" y="1142999"/>
              <a:ext cx="7522017" cy="2685012"/>
              <a:chOff x="1411811" y="1142999"/>
              <a:chExt cx="7522017" cy="2685012"/>
            </a:xfrm>
          </p:grpSpPr>
          <p:pic>
            <p:nvPicPr>
              <p:cNvPr id="10" name="SingleTarge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0028" y="1161011"/>
                <a:ext cx="3733800" cy="2667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ExtractChromText"/>
              <p:cNvSpPr txBox="1"/>
              <p:nvPr/>
            </p:nvSpPr>
            <p:spPr>
              <a:xfrm>
                <a:off x="1411811" y="1142999"/>
                <a:ext cx="34547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Extract Chromatograms</a:t>
                </a:r>
              </a:p>
            </p:txBody>
          </p:sp>
        </p:grpSp>
        <p:grpSp>
          <p:nvGrpSpPr>
            <p:cNvPr id="152750" name="Group 152749"/>
            <p:cNvGrpSpPr/>
            <p:nvPr/>
          </p:nvGrpSpPr>
          <p:grpSpPr>
            <a:xfrm>
              <a:off x="5484412" y="1828800"/>
              <a:ext cx="302033" cy="1905318"/>
              <a:chOff x="5557051" y="1828800"/>
              <a:chExt cx="229394" cy="1905318"/>
            </a:xfrm>
          </p:grpSpPr>
          <p:sp>
            <p:nvSpPr>
              <p:cNvPr id="152583" name="Line 21"/>
              <p:cNvSpPr>
                <a:spLocks noChangeShapeType="1"/>
              </p:cNvSpPr>
              <p:nvPr/>
            </p:nvSpPr>
            <p:spPr bwMode="auto">
              <a:xfrm>
                <a:off x="5557051" y="2394585"/>
                <a:ext cx="228600" cy="0"/>
              </a:xfrm>
              <a:prstGeom prst="line">
                <a:avLst/>
              </a:prstGeom>
              <a:noFill/>
              <a:ln w="57150" cap="flat">
                <a:solidFill>
                  <a:srgbClr val="D2691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96" name="Line 34"/>
              <p:cNvSpPr>
                <a:spLocks noChangeShapeType="1"/>
              </p:cNvSpPr>
              <p:nvPr/>
            </p:nvSpPr>
            <p:spPr bwMode="auto">
              <a:xfrm>
                <a:off x="5557845" y="2585085"/>
                <a:ext cx="227013" cy="0"/>
              </a:xfrm>
              <a:prstGeom prst="line">
                <a:avLst/>
              </a:prstGeom>
              <a:noFill/>
              <a:ln w="57150" cap="flat">
                <a:solidFill>
                  <a:srgbClr val="008B8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09" name="Line 47"/>
              <p:cNvSpPr>
                <a:spLocks noChangeShapeType="1"/>
              </p:cNvSpPr>
              <p:nvPr/>
            </p:nvSpPr>
            <p:spPr bwMode="auto">
              <a:xfrm>
                <a:off x="5557051" y="2775585"/>
                <a:ext cx="228600" cy="0"/>
              </a:xfrm>
              <a:prstGeom prst="line">
                <a:avLst/>
              </a:prstGeom>
              <a:noFill/>
              <a:ln w="57150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22" name="Line 60"/>
              <p:cNvSpPr>
                <a:spLocks noChangeShapeType="1"/>
              </p:cNvSpPr>
              <p:nvPr/>
            </p:nvSpPr>
            <p:spPr bwMode="auto">
              <a:xfrm>
                <a:off x="5557845" y="2966085"/>
                <a:ext cx="227013" cy="0"/>
              </a:xfrm>
              <a:prstGeom prst="line">
                <a:avLst/>
              </a:prstGeom>
              <a:noFill/>
              <a:ln w="57150" cap="flat">
                <a:solidFill>
                  <a:srgbClr val="FFA5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36" name="Line 74"/>
              <p:cNvSpPr>
                <a:spLocks noChangeShapeType="1"/>
              </p:cNvSpPr>
              <p:nvPr/>
            </p:nvSpPr>
            <p:spPr bwMode="auto">
              <a:xfrm>
                <a:off x="5557051" y="3154998"/>
                <a:ext cx="228600" cy="0"/>
              </a:xfrm>
              <a:prstGeom prst="line">
                <a:avLst/>
              </a:prstGeom>
              <a:noFill/>
              <a:ln w="57150" cap="flat">
                <a:solidFill>
                  <a:srgbClr val="7570B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49" name="Line 87"/>
              <p:cNvSpPr>
                <a:spLocks noChangeShapeType="1"/>
              </p:cNvSpPr>
              <p:nvPr/>
            </p:nvSpPr>
            <p:spPr bwMode="auto">
              <a:xfrm>
                <a:off x="5557845" y="3345498"/>
                <a:ext cx="227013" cy="0"/>
              </a:xfrm>
              <a:prstGeom prst="line">
                <a:avLst/>
              </a:prstGeom>
              <a:noFill/>
              <a:ln w="57150" cap="flat">
                <a:solidFill>
                  <a:srgbClr val="800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62" name="Line 100"/>
              <p:cNvSpPr>
                <a:spLocks noChangeShapeType="1"/>
              </p:cNvSpPr>
              <p:nvPr/>
            </p:nvSpPr>
            <p:spPr bwMode="auto">
              <a:xfrm>
                <a:off x="5557051" y="3543618"/>
                <a:ext cx="228600" cy="0"/>
              </a:xfrm>
              <a:prstGeom prst="line">
                <a:avLst/>
              </a:prstGeom>
              <a:noFill/>
              <a:ln w="57150" cap="flat">
                <a:solidFill>
                  <a:srgbClr val="32CD3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76" name="Line 114"/>
              <p:cNvSpPr>
                <a:spLocks noChangeShapeType="1"/>
              </p:cNvSpPr>
              <p:nvPr/>
            </p:nvSpPr>
            <p:spPr bwMode="auto">
              <a:xfrm>
                <a:off x="5557845" y="3734118"/>
                <a:ext cx="227013" cy="0"/>
              </a:xfrm>
              <a:prstGeom prst="line">
                <a:avLst/>
              </a:prstGeom>
              <a:noFill/>
              <a:ln w="57150" cap="flat">
                <a:solidFill>
                  <a:srgbClr val="FFD7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97" name="Line 135"/>
              <p:cNvSpPr>
                <a:spLocks noChangeShapeType="1"/>
              </p:cNvSpPr>
              <p:nvPr/>
            </p:nvSpPr>
            <p:spPr bwMode="auto">
              <a:xfrm>
                <a:off x="5557845" y="1828800"/>
                <a:ext cx="228600" cy="0"/>
              </a:xfrm>
              <a:prstGeom prst="line">
                <a:avLst/>
              </a:prstGeom>
              <a:noFill/>
              <a:ln w="57150" cap="flat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23" name="Line 161"/>
              <p:cNvSpPr>
                <a:spLocks noChangeShapeType="1"/>
              </p:cNvSpPr>
              <p:nvPr/>
            </p:nvSpPr>
            <p:spPr bwMode="auto">
              <a:xfrm>
                <a:off x="5557845" y="2009458"/>
                <a:ext cx="227013" cy="0"/>
              </a:xfrm>
              <a:prstGeom prst="line">
                <a:avLst/>
              </a:prstGeom>
              <a:noFill/>
              <a:ln w="57150" cap="flat">
                <a:solidFill>
                  <a:srgbClr val="8A2BE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49" name="Line 187"/>
              <p:cNvSpPr>
                <a:spLocks noChangeShapeType="1"/>
              </p:cNvSpPr>
              <p:nvPr/>
            </p:nvSpPr>
            <p:spPr bwMode="auto">
              <a:xfrm>
                <a:off x="5557051" y="2199958"/>
                <a:ext cx="228600" cy="0"/>
              </a:xfrm>
              <a:prstGeom prst="line">
                <a:avLst/>
              </a:prstGeom>
              <a:noFill/>
              <a:ln w="57150" cap="flat">
                <a:solidFill>
                  <a:srgbClr val="A52A2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2754" name="SelectPeakText"/>
          <p:cNvSpPr txBox="1"/>
          <p:nvPr/>
        </p:nvSpPr>
        <p:spPr>
          <a:xfrm>
            <a:off x="1411811" y="1142999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Chromatographic Peak</a:t>
            </a:r>
          </a:p>
        </p:txBody>
      </p:sp>
      <p:grpSp>
        <p:nvGrpSpPr>
          <p:cNvPr id="152756" name="Group 152755"/>
          <p:cNvGrpSpPr/>
          <p:nvPr/>
        </p:nvGrpSpPr>
        <p:grpSpPr>
          <a:xfrm>
            <a:off x="2969178" y="2225247"/>
            <a:ext cx="217807" cy="2327439"/>
            <a:chOff x="2969178" y="2225247"/>
            <a:chExt cx="217807" cy="2327439"/>
          </a:xfrm>
        </p:grpSpPr>
        <p:sp>
          <p:nvSpPr>
            <p:cNvPr id="152755" name="Isosceles Triangle 152754"/>
            <p:cNvSpPr/>
            <p:nvPr/>
          </p:nvSpPr>
          <p:spPr>
            <a:xfrm rot="5400000">
              <a:off x="3004264" y="2190161"/>
              <a:ext cx="147636" cy="21780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Isosceles Triangle 212"/>
            <p:cNvSpPr/>
            <p:nvPr/>
          </p:nvSpPr>
          <p:spPr>
            <a:xfrm rot="5400000">
              <a:off x="3004264" y="4369964"/>
              <a:ext cx="147636" cy="21780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760" name="ZoomedPlot"/>
          <p:cNvGrpSpPr/>
          <p:nvPr/>
        </p:nvGrpSpPr>
        <p:grpSpPr>
          <a:xfrm>
            <a:off x="288957" y="2162695"/>
            <a:ext cx="7139894" cy="4681855"/>
            <a:chOff x="1422083" y="1752600"/>
            <a:chExt cx="7139894" cy="4681855"/>
          </a:xfrm>
        </p:grpSpPr>
        <p:pic>
          <p:nvPicPr>
            <p:cNvPr id="152768" name="Picture 19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0" b="59621"/>
            <a:stretch/>
          </p:blipFill>
          <p:spPr bwMode="auto">
            <a:xfrm>
              <a:off x="1422083" y="1752600"/>
              <a:ext cx="7077075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769" name="Picture 19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972"/>
            <a:stretch/>
          </p:blipFill>
          <p:spPr bwMode="auto">
            <a:xfrm>
              <a:off x="1484902" y="3657600"/>
              <a:ext cx="7077075" cy="2776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2761" name="IntegratePeakText"/>
          <p:cNvSpPr txBox="1"/>
          <p:nvPr/>
        </p:nvSpPr>
        <p:spPr>
          <a:xfrm>
            <a:off x="1371600" y="1142998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Peak Boundaries</a:t>
            </a:r>
          </a:p>
        </p:txBody>
      </p:sp>
      <p:grpSp>
        <p:nvGrpSpPr>
          <p:cNvPr id="226" name="PeakBoundaries"/>
          <p:cNvGrpSpPr/>
          <p:nvPr/>
        </p:nvGrpSpPr>
        <p:grpSpPr>
          <a:xfrm>
            <a:off x="2286000" y="2225246"/>
            <a:ext cx="2743200" cy="4064594"/>
            <a:chOff x="2286000" y="2225246"/>
            <a:chExt cx="2743200" cy="4064594"/>
          </a:xfrm>
        </p:grpSpPr>
        <p:cxnSp>
          <p:nvCxnSpPr>
            <p:cNvPr id="152763" name="Straight Connector 152762"/>
            <p:cNvCxnSpPr/>
            <p:nvPr/>
          </p:nvCxnSpPr>
          <p:spPr>
            <a:xfrm flipV="1">
              <a:off x="2286000" y="2225246"/>
              <a:ext cx="0" cy="1737154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5029200" y="2246618"/>
              <a:ext cx="0" cy="1737154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5029200" y="4371980"/>
              <a:ext cx="0" cy="191786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2286000" y="4371980"/>
              <a:ext cx="0" cy="191786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0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2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2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2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754" grpId="0"/>
      <p:bldP spid="152754" grpId="1"/>
      <p:bldP spid="1527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“SRM” on “All”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06" y="3106724"/>
            <a:ext cx="4222393" cy="293543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963086" y="1524000"/>
            <a:ext cx="2028514" cy="4427802"/>
            <a:chOff x="6658285" y="1828800"/>
            <a:chExt cx="2028514" cy="4427802"/>
          </a:xfrm>
        </p:grpSpPr>
        <p:grpSp>
          <p:nvGrpSpPr>
            <p:cNvPr id="12" name="Group 11"/>
            <p:cNvGrpSpPr/>
            <p:nvPr/>
          </p:nvGrpSpPr>
          <p:grpSpPr>
            <a:xfrm>
              <a:off x="6737527" y="1828800"/>
              <a:ext cx="1799030" cy="1066800"/>
              <a:chOff x="7207550" y="2564116"/>
              <a:chExt cx="1202536" cy="1066800"/>
            </a:xfrm>
          </p:grpSpPr>
          <p:pic>
            <p:nvPicPr>
              <p:cNvPr id="13" name="Picture 12" descr="1.png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4" t="-1" r="16783" b="61329"/>
              <a:stretch/>
            </p:blipFill>
            <p:spPr>
              <a:xfrm>
                <a:off x="7207550" y="2628901"/>
                <a:ext cx="1202536" cy="1002015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/>
            </p:nvGrpSpPr>
            <p:grpSpPr>
              <a:xfrm>
                <a:off x="7308209" y="2564116"/>
                <a:ext cx="1016641" cy="1062483"/>
                <a:chOff x="3490217" y="3995601"/>
                <a:chExt cx="2051430" cy="1755648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>
                  <a:off x="349021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3783281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4076343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369405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466246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4955530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248591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54164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/>
            <p:cNvGrpSpPr/>
            <p:nvPr/>
          </p:nvGrpSpPr>
          <p:grpSpPr>
            <a:xfrm>
              <a:off x="6658285" y="2895600"/>
              <a:ext cx="2028514" cy="3361002"/>
              <a:chOff x="7872086" y="4399140"/>
              <a:chExt cx="962178" cy="2164029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8686800" y="4886932"/>
                <a:ext cx="76200" cy="1676237"/>
              </a:xfrm>
              <a:prstGeom prst="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  <a:ln w="381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 flipH="1">
                <a:off x="7872086" y="4399140"/>
                <a:ext cx="962178" cy="488119"/>
              </a:xfrm>
              <a:custGeom>
                <a:avLst/>
                <a:gdLst>
                  <a:gd name="connsiteX0" fmla="*/ 0 w 1733550"/>
                  <a:gd name="connsiteY0" fmla="*/ 9525 h 1724025"/>
                  <a:gd name="connsiteX1" fmla="*/ 142875 w 1733550"/>
                  <a:gd name="connsiteY1" fmla="*/ 1724025 h 1724025"/>
                  <a:gd name="connsiteX2" fmla="*/ 142875 w 1733550"/>
                  <a:gd name="connsiteY2" fmla="*/ 1724025 h 1724025"/>
                  <a:gd name="connsiteX3" fmla="*/ 1733550 w 1733550"/>
                  <a:gd name="connsiteY3" fmla="*/ 0 h 1724025"/>
                  <a:gd name="connsiteX4" fmla="*/ 0 w 1733550"/>
                  <a:gd name="connsiteY4" fmla="*/ 9525 h 1724025"/>
                  <a:gd name="connsiteX0" fmla="*/ 77798 w 1811348"/>
                  <a:gd name="connsiteY0" fmla="*/ 9525 h 1724025"/>
                  <a:gd name="connsiteX1" fmla="*/ 1598 w 1811348"/>
                  <a:gd name="connsiteY1" fmla="*/ 485775 h 1724025"/>
                  <a:gd name="connsiteX2" fmla="*/ 220673 w 1811348"/>
                  <a:gd name="connsiteY2" fmla="*/ 1724025 h 1724025"/>
                  <a:gd name="connsiteX3" fmla="*/ 220673 w 1811348"/>
                  <a:gd name="connsiteY3" fmla="*/ 1724025 h 1724025"/>
                  <a:gd name="connsiteX4" fmla="*/ 1811348 w 1811348"/>
                  <a:gd name="connsiteY4" fmla="*/ 0 h 1724025"/>
                  <a:gd name="connsiteX5" fmla="*/ 77798 w 1811348"/>
                  <a:gd name="connsiteY5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1811755 w 1811755"/>
                  <a:gd name="connsiteY4" fmla="*/ 0 h 1724025"/>
                  <a:gd name="connsiteX5" fmla="*/ 78205 w 1811755"/>
                  <a:gd name="connsiteY5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647382 w 1811755"/>
                  <a:gd name="connsiteY4" fmla="*/ 205605 h 1724025"/>
                  <a:gd name="connsiteX5" fmla="*/ 1811755 w 1811755"/>
                  <a:gd name="connsiteY5" fmla="*/ 0 h 1724025"/>
                  <a:gd name="connsiteX6" fmla="*/ 78205 w 1811755"/>
                  <a:gd name="connsiteY6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215582 w 1811755"/>
                  <a:gd name="connsiteY4" fmla="*/ 650105 h 1724025"/>
                  <a:gd name="connsiteX5" fmla="*/ 647382 w 1811755"/>
                  <a:gd name="connsiteY5" fmla="*/ 205605 h 1724025"/>
                  <a:gd name="connsiteX6" fmla="*/ 1811755 w 1811755"/>
                  <a:gd name="connsiteY6" fmla="*/ 0 h 1724025"/>
                  <a:gd name="connsiteX7" fmla="*/ 78205 w 1811755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97408 w 1893581"/>
                  <a:gd name="connsiteY4" fmla="*/ 650105 h 1724025"/>
                  <a:gd name="connsiteX5" fmla="*/ 729208 w 1893581"/>
                  <a:gd name="connsiteY5" fmla="*/ 20560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97408 w 1893581"/>
                  <a:gd name="connsiteY4" fmla="*/ 650105 h 1724025"/>
                  <a:gd name="connsiteX5" fmla="*/ 678408 w 1893581"/>
                  <a:gd name="connsiteY5" fmla="*/ 1611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611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176758 w 1893581"/>
                  <a:gd name="connsiteY4" fmla="*/ 6310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5873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176758 w 1893581"/>
                  <a:gd name="connsiteY4" fmla="*/ 6310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894546 w 1894546"/>
                  <a:gd name="connsiteY6" fmla="*/ 0 h 1724025"/>
                  <a:gd name="connsiteX7" fmla="*/ 160996 w 1894546"/>
                  <a:gd name="connsiteY7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558723 w 1894546"/>
                  <a:gd name="connsiteY5" fmla="*/ 2119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231223 w 1925696"/>
                  <a:gd name="connsiteY6" fmla="*/ 4685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231223 w 1925696"/>
                  <a:gd name="connsiteY6" fmla="*/ 4685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155023 w 1925696"/>
                  <a:gd name="connsiteY6" fmla="*/ 6590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35221"/>
                  <a:gd name="connsiteY0" fmla="*/ 4762 h 1719262"/>
                  <a:gd name="connsiteX1" fmla="*/ 1646 w 1935221"/>
                  <a:gd name="connsiteY1" fmla="*/ 627062 h 1719262"/>
                  <a:gd name="connsiteX2" fmla="*/ 335021 w 1935221"/>
                  <a:gd name="connsiteY2" fmla="*/ 1719262 h 1719262"/>
                  <a:gd name="connsiteX3" fmla="*/ 335021 w 1935221"/>
                  <a:gd name="connsiteY3" fmla="*/ 1719262 h 1719262"/>
                  <a:gd name="connsiteX4" fmla="*/ 208873 w 1935221"/>
                  <a:gd name="connsiteY4" fmla="*/ 626292 h 1719262"/>
                  <a:gd name="connsiteX5" fmla="*/ 589873 w 1935221"/>
                  <a:gd name="connsiteY5" fmla="*/ 207192 h 1719262"/>
                  <a:gd name="connsiteX6" fmla="*/ 1155023 w 1935221"/>
                  <a:gd name="connsiteY6" fmla="*/ 61142 h 1719262"/>
                  <a:gd name="connsiteX7" fmla="*/ 1935221 w 1935221"/>
                  <a:gd name="connsiteY7" fmla="*/ 0 h 1719262"/>
                  <a:gd name="connsiteX8" fmla="*/ 192146 w 1935221"/>
                  <a:gd name="connsiteY8" fmla="*/ 4762 h 1719262"/>
                  <a:gd name="connsiteX0" fmla="*/ 192146 w 1935221"/>
                  <a:gd name="connsiteY0" fmla="*/ 9524 h 1724024"/>
                  <a:gd name="connsiteX1" fmla="*/ 1646 w 1935221"/>
                  <a:gd name="connsiteY1" fmla="*/ 631824 h 1724024"/>
                  <a:gd name="connsiteX2" fmla="*/ 335021 w 1935221"/>
                  <a:gd name="connsiteY2" fmla="*/ 1724024 h 1724024"/>
                  <a:gd name="connsiteX3" fmla="*/ 335021 w 1935221"/>
                  <a:gd name="connsiteY3" fmla="*/ 1724024 h 1724024"/>
                  <a:gd name="connsiteX4" fmla="*/ 208873 w 1935221"/>
                  <a:gd name="connsiteY4" fmla="*/ 631054 h 1724024"/>
                  <a:gd name="connsiteX5" fmla="*/ 589873 w 1935221"/>
                  <a:gd name="connsiteY5" fmla="*/ 211954 h 1724024"/>
                  <a:gd name="connsiteX6" fmla="*/ 1155023 w 1935221"/>
                  <a:gd name="connsiteY6" fmla="*/ 65904 h 1724024"/>
                  <a:gd name="connsiteX7" fmla="*/ 1935221 w 1935221"/>
                  <a:gd name="connsiteY7" fmla="*/ 0 h 1724024"/>
                  <a:gd name="connsiteX8" fmla="*/ 192146 w 1935221"/>
                  <a:gd name="connsiteY8" fmla="*/ 9524 h 1724024"/>
                  <a:gd name="connsiteX0" fmla="*/ 192146 w 1944746"/>
                  <a:gd name="connsiteY0" fmla="*/ 9524 h 1724024"/>
                  <a:gd name="connsiteX1" fmla="*/ 1646 w 1944746"/>
                  <a:gd name="connsiteY1" fmla="*/ 631824 h 1724024"/>
                  <a:gd name="connsiteX2" fmla="*/ 335021 w 1944746"/>
                  <a:gd name="connsiteY2" fmla="*/ 1724024 h 1724024"/>
                  <a:gd name="connsiteX3" fmla="*/ 335021 w 1944746"/>
                  <a:gd name="connsiteY3" fmla="*/ 1724024 h 1724024"/>
                  <a:gd name="connsiteX4" fmla="*/ 208873 w 1944746"/>
                  <a:gd name="connsiteY4" fmla="*/ 631054 h 1724024"/>
                  <a:gd name="connsiteX5" fmla="*/ 589873 w 1944746"/>
                  <a:gd name="connsiteY5" fmla="*/ 211954 h 1724024"/>
                  <a:gd name="connsiteX6" fmla="*/ 1155023 w 1944746"/>
                  <a:gd name="connsiteY6" fmla="*/ 65904 h 1724024"/>
                  <a:gd name="connsiteX7" fmla="*/ 1944746 w 1944746"/>
                  <a:gd name="connsiteY7" fmla="*/ 0 h 1724024"/>
                  <a:gd name="connsiteX8" fmla="*/ 192146 w 1944746"/>
                  <a:gd name="connsiteY8" fmla="*/ 9524 h 1724024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16810 w 1949508"/>
                  <a:gd name="connsiteY4" fmla="*/ 1146992 h 1714500"/>
                  <a:gd name="connsiteX5" fmla="*/ 208873 w 1949508"/>
                  <a:gd name="connsiteY5" fmla="*/ 621530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08873 w 1949508"/>
                  <a:gd name="connsiteY5" fmla="*/ 621530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27923 w 1949508"/>
                  <a:gd name="connsiteY5" fmla="*/ 478654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27923 w 1949508"/>
                  <a:gd name="connsiteY5" fmla="*/ 478654 h 1714500"/>
                  <a:gd name="connsiteX6" fmla="*/ 570823 w 1949508"/>
                  <a:gd name="connsiteY6" fmla="*/ 1643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64094 w 1921456"/>
                  <a:gd name="connsiteY0" fmla="*/ 0 h 1714500"/>
                  <a:gd name="connsiteX1" fmla="*/ 2169 w 1921456"/>
                  <a:gd name="connsiteY1" fmla="*/ 608012 h 1714500"/>
                  <a:gd name="connsiteX2" fmla="*/ 306969 w 1921456"/>
                  <a:gd name="connsiteY2" fmla="*/ 1714500 h 1714500"/>
                  <a:gd name="connsiteX3" fmla="*/ 306969 w 1921456"/>
                  <a:gd name="connsiteY3" fmla="*/ 1714500 h 1714500"/>
                  <a:gd name="connsiteX4" fmla="*/ 126846 w 1921456"/>
                  <a:gd name="connsiteY4" fmla="*/ 956492 h 1714500"/>
                  <a:gd name="connsiteX5" fmla="*/ 199871 w 1921456"/>
                  <a:gd name="connsiteY5" fmla="*/ 478654 h 1714500"/>
                  <a:gd name="connsiteX6" fmla="*/ 542771 w 1921456"/>
                  <a:gd name="connsiteY6" fmla="*/ 164330 h 1714500"/>
                  <a:gd name="connsiteX7" fmla="*/ 1126971 w 1921456"/>
                  <a:gd name="connsiteY7" fmla="*/ 56380 h 1714500"/>
                  <a:gd name="connsiteX8" fmla="*/ 1921456 w 1921456"/>
                  <a:gd name="connsiteY8" fmla="*/ 1 h 1714500"/>
                  <a:gd name="connsiteX9" fmla="*/ 164094 w 1921456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113083 w 1907568"/>
                  <a:gd name="connsiteY7" fmla="*/ 56380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250825 w 1907568"/>
                  <a:gd name="connsiteY4" fmla="*/ 1553693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01625 w 1907568"/>
                  <a:gd name="connsiteY4" fmla="*/ 1623543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39900"/>
                  <a:gd name="connsiteX1" fmla="*/ 2569 w 1907568"/>
                  <a:gd name="connsiteY1" fmla="*/ 603250 h 1739900"/>
                  <a:gd name="connsiteX2" fmla="*/ 293081 w 1907568"/>
                  <a:gd name="connsiteY2" fmla="*/ 1714500 h 1739900"/>
                  <a:gd name="connsiteX3" fmla="*/ 293081 w 1907568"/>
                  <a:gd name="connsiteY3" fmla="*/ 1714500 h 1739900"/>
                  <a:gd name="connsiteX4" fmla="*/ 317500 w 1907568"/>
                  <a:gd name="connsiteY4" fmla="*/ 1680693 h 1739900"/>
                  <a:gd name="connsiteX5" fmla="*/ 112958 w 1907568"/>
                  <a:gd name="connsiteY5" fmla="*/ 956492 h 1739900"/>
                  <a:gd name="connsiteX6" fmla="*/ 185983 w 1907568"/>
                  <a:gd name="connsiteY6" fmla="*/ 478654 h 1739900"/>
                  <a:gd name="connsiteX7" fmla="*/ 528883 w 1907568"/>
                  <a:gd name="connsiteY7" fmla="*/ 164330 h 1739900"/>
                  <a:gd name="connsiteX8" fmla="*/ 1098796 w 1907568"/>
                  <a:gd name="connsiteY8" fmla="*/ 51618 h 1739900"/>
                  <a:gd name="connsiteX9" fmla="*/ 1907568 w 1907568"/>
                  <a:gd name="connsiteY9" fmla="*/ 1 h 1739900"/>
                  <a:gd name="connsiteX10" fmla="*/ 150206 w 1907568"/>
                  <a:gd name="connsiteY10" fmla="*/ 0 h 1739900"/>
                  <a:gd name="connsiteX0" fmla="*/ 150206 w 1907568"/>
                  <a:gd name="connsiteY0" fmla="*/ 0 h 1766026"/>
                  <a:gd name="connsiteX1" fmla="*/ 2569 w 1907568"/>
                  <a:gd name="connsiteY1" fmla="*/ 603250 h 1766026"/>
                  <a:gd name="connsiteX2" fmla="*/ 293081 w 1907568"/>
                  <a:gd name="connsiteY2" fmla="*/ 1714500 h 1766026"/>
                  <a:gd name="connsiteX3" fmla="*/ 293081 w 1907568"/>
                  <a:gd name="connsiteY3" fmla="*/ 1714500 h 1766026"/>
                  <a:gd name="connsiteX4" fmla="*/ 330200 w 1907568"/>
                  <a:gd name="connsiteY4" fmla="*/ 1715618 h 1766026"/>
                  <a:gd name="connsiteX5" fmla="*/ 112958 w 1907568"/>
                  <a:gd name="connsiteY5" fmla="*/ 956492 h 1766026"/>
                  <a:gd name="connsiteX6" fmla="*/ 185983 w 1907568"/>
                  <a:gd name="connsiteY6" fmla="*/ 478654 h 1766026"/>
                  <a:gd name="connsiteX7" fmla="*/ 528883 w 1907568"/>
                  <a:gd name="connsiteY7" fmla="*/ 164330 h 1766026"/>
                  <a:gd name="connsiteX8" fmla="*/ 1098796 w 1907568"/>
                  <a:gd name="connsiteY8" fmla="*/ 51618 h 1766026"/>
                  <a:gd name="connsiteX9" fmla="*/ 1907568 w 1907568"/>
                  <a:gd name="connsiteY9" fmla="*/ 1 h 1766026"/>
                  <a:gd name="connsiteX10" fmla="*/ 150206 w 1907568"/>
                  <a:gd name="connsiteY10" fmla="*/ 0 h 1766026"/>
                  <a:gd name="connsiteX0" fmla="*/ 150206 w 1907568"/>
                  <a:gd name="connsiteY0" fmla="*/ 0 h 1756200"/>
                  <a:gd name="connsiteX1" fmla="*/ 2569 w 1907568"/>
                  <a:gd name="connsiteY1" fmla="*/ 603250 h 1756200"/>
                  <a:gd name="connsiteX2" fmla="*/ 293081 w 1907568"/>
                  <a:gd name="connsiteY2" fmla="*/ 1714500 h 1756200"/>
                  <a:gd name="connsiteX3" fmla="*/ 293081 w 1907568"/>
                  <a:gd name="connsiteY3" fmla="*/ 1714500 h 1756200"/>
                  <a:gd name="connsiteX4" fmla="*/ 330200 w 1907568"/>
                  <a:gd name="connsiteY4" fmla="*/ 1702918 h 1756200"/>
                  <a:gd name="connsiteX5" fmla="*/ 112958 w 1907568"/>
                  <a:gd name="connsiteY5" fmla="*/ 956492 h 1756200"/>
                  <a:gd name="connsiteX6" fmla="*/ 185983 w 1907568"/>
                  <a:gd name="connsiteY6" fmla="*/ 478654 h 1756200"/>
                  <a:gd name="connsiteX7" fmla="*/ 528883 w 1907568"/>
                  <a:gd name="connsiteY7" fmla="*/ 164330 h 1756200"/>
                  <a:gd name="connsiteX8" fmla="*/ 1098796 w 1907568"/>
                  <a:gd name="connsiteY8" fmla="*/ 51618 h 1756200"/>
                  <a:gd name="connsiteX9" fmla="*/ 1907568 w 1907568"/>
                  <a:gd name="connsiteY9" fmla="*/ 1 h 1756200"/>
                  <a:gd name="connsiteX10" fmla="*/ 150206 w 1907568"/>
                  <a:gd name="connsiteY10" fmla="*/ 0 h 17562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25956"/>
                  <a:gd name="connsiteX1" fmla="*/ 2569 w 1907568"/>
                  <a:gd name="connsiteY1" fmla="*/ 603250 h 1725956"/>
                  <a:gd name="connsiteX2" fmla="*/ 293081 w 1907568"/>
                  <a:gd name="connsiteY2" fmla="*/ 1714500 h 1725956"/>
                  <a:gd name="connsiteX3" fmla="*/ 293081 w 1907568"/>
                  <a:gd name="connsiteY3" fmla="*/ 1714500 h 1725956"/>
                  <a:gd name="connsiteX4" fmla="*/ 506413 w 1907568"/>
                  <a:gd name="connsiteY4" fmla="*/ 1650530 h 1725956"/>
                  <a:gd name="connsiteX5" fmla="*/ 112958 w 1907568"/>
                  <a:gd name="connsiteY5" fmla="*/ 956492 h 1725956"/>
                  <a:gd name="connsiteX6" fmla="*/ 185983 w 1907568"/>
                  <a:gd name="connsiteY6" fmla="*/ 478654 h 1725956"/>
                  <a:gd name="connsiteX7" fmla="*/ 528883 w 1907568"/>
                  <a:gd name="connsiteY7" fmla="*/ 164330 h 1725956"/>
                  <a:gd name="connsiteX8" fmla="*/ 1098796 w 1907568"/>
                  <a:gd name="connsiteY8" fmla="*/ 51618 h 1725956"/>
                  <a:gd name="connsiteX9" fmla="*/ 1907568 w 1907568"/>
                  <a:gd name="connsiteY9" fmla="*/ 1 h 1725956"/>
                  <a:gd name="connsiteX10" fmla="*/ 150206 w 1907568"/>
                  <a:gd name="connsiteY10" fmla="*/ 0 h 1725956"/>
                  <a:gd name="connsiteX0" fmla="*/ 150206 w 1907568"/>
                  <a:gd name="connsiteY0" fmla="*/ 0 h 1725956"/>
                  <a:gd name="connsiteX1" fmla="*/ 2569 w 1907568"/>
                  <a:gd name="connsiteY1" fmla="*/ 603250 h 1725956"/>
                  <a:gd name="connsiteX2" fmla="*/ 293081 w 1907568"/>
                  <a:gd name="connsiteY2" fmla="*/ 1714500 h 1725956"/>
                  <a:gd name="connsiteX3" fmla="*/ 293081 w 1907568"/>
                  <a:gd name="connsiteY3" fmla="*/ 1714500 h 1725956"/>
                  <a:gd name="connsiteX4" fmla="*/ 506413 w 1907568"/>
                  <a:gd name="connsiteY4" fmla="*/ 1650530 h 1725956"/>
                  <a:gd name="connsiteX5" fmla="*/ 112958 w 1907568"/>
                  <a:gd name="connsiteY5" fmla="*/ 956492 h 1725956"/>
                  <a:gd name="connsiteX6" fmla="*/ 185983 w 1907568"/>
                  <a:gd name="connsiteY6" fmla="*/ 478654 h 1725956"/>
                  <a:gd name="connsiteX7" fmla="*/ 528883 w 1907568"/>
                  <a:gd name="connsiteY7" fmla="*/ 164330 h 1725956"/>
                  <a:gd name="connsiteX8" fmla="*/ 1098796 w 1907568"/>
                  <a:gd name="connsiteY8" fmla="*/ 51618 h 1725956"/>
                  <a:gd name="connsiteX9" fmla="*/ 1907568 w 1907568"/>
                  <a:gd name="connsiteY9" fmla="*/ 1 h 1725956"/>
                  <a:gd name="connsiteX10" fmla="*/ 150206 w 1907568"/>
                  <a:gd name="connsiteY10" fmla="*/ 0 h 1725956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4963 w 1907568"/>
                  <a:gd name="connsiteY4" fmla="*/ 1705299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4963 w 1907568"/>
                  <a:gd name="connsiteY4" fmla="*/ 1705299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279335 w 1851940"/>
                  <a:gd name="connsiteY3" fmla="*/ 1705299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57662 w 1851940"/>
                  <a:gd name="connsiteY3" fmla="*/ 92020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108462 w 1851940"/>
                  <a:gd name="connsiteY3" fmla="*/ 8249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108462 w 1851940"/>
                  <a:gd name="connsiteY3" fmla="*/ 8249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559312 w 1851940"/>
                  <a:gd name="connsiteY3" fmla="*/ 8630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89430 w 1846792"/>
                  <a:gd name="connsiteY0" fmla="*/ 0 h 1755125"/>
                  <a:gd name="connsiteX1" fmla="*/ 232305 w 1846792"/>
                  <a:gd name="connsiteY1" fmla="*/ 1714500 h 1755125"/>
                  <a:gd name="connsiteX2" fmla="*/ 10055 w 1846792"/>
                  <a:gd name="connsiteY2" fmla="*/ 1168400 h 1755125"/>
                  <a:gd name="connsiteX3" fmla="*/ 554164 w 1846792"/>
                  <a:gd name="connsiteY3" fmla="*/ 863058 h 1755125"/>
                  <a:gd name="connsiteX4" fmla="*/ 125207 w 1846792"/>
                  <a:gd name="connsiteY4" fmla="*/ 478654 h 1755125"/>
                  <a:gd name="connsiteX5" fmla="*/ 468107 w 1846792"/>
                  <a:gd name="connsiteY5" fmla="*/ 164330 h 1755125"/>
                  <a:gd name="connsiteX6" fmla="*/ 1038020 w 1846792"/>
                  <a:gd name="connsiteY6" fmla="*/ 51618 h 1755125"/>
                  <a:gd name="connsiteX7" fmla="*/ 1846792 w 1846792"/>
                  <a:gd name="connsiteY7" fmla="*/ 1 h 1755125"/>
                  <a:gd name="connsiteX8" fmla="*/ 89430 w 1846792"/>
                  <a:gd name="connsiteY8" fmla="*/ 0 h 1755125"/>
                  <a:gd name="connsiteX0" fmla="*/ 97911 w 1855273"/>
                  <a:gd name="connsiteY0" fmla="*/ 0 h 1758009"/>
                  <a:gd name="connsiteX1" fmla="*/ 240786 w 1855273"/>
                  <a:gd name="connsiteY1" fmla="*/ 1714500 h 1758009"/>
                  <a:gd name="connsiteX2" fmla="*/ 374136 w 1855273"/>
                  <a:gd name="connsiteY2" fmla="*/ 1193800 h 1758009"/>
                  <a:gd name="connsiteX3" fmla="*/ 562645 w 1855273"/>
                  <a:gd name="connsiteY3" fmla="*/ 863058 h 1758009"/>
                  <a:gd name="connsiteX4" fmla="*/ 133688 w 1855273"/>
                  <a:gd name="connsiteY4" fmla="*/ 478654 h 1758009"/>
                  <a:gd name="connsiteX5" fmla="*/ 476588 w 1855273"/>
                  <a:gd name="connsiteY5" fmla="*/ 164330 h 1758009"/>
                  <a:gd name="connsiteX6" fmla="*/ 1046501 w 1855273"/>
                  <a:gd name="connsiteY6" fmla="*/ 51618 h 1758009"/>
                  <a:gd name="connsiteX7" fmla="*/ 1855273 w 1855273"/>
                  <a:gd name="connsiteY7" fmla="*/ 1 h 1758009"/>
                  <a:gd name="connsiteX8" fmla="*/ 97911 w 1855273"/>
                  <a:gd name="connsiteY8" fmla="*/ 0 h 1758009"/>
                  <a:gd name="connsiteX0" fmla="*/ 156341 w 1913703"/>
                  <a:gd name="connsiteY0" fmla="*/ 0 h 1241549"/>
                  <a:gd name="connsiteX1" fmla="*/ 83316 w 1913703"/>
                  <a:gd name="connsiteY1" fmla="*/ 793750 h 1241549"/>
                  <a:gd name="connsiteX2" fmla="*/ 432566 w 1913703"/>
                  <a:gd name="connsiteY2" fmla="*/ 1193800 h 1241549"/>
                  <a:gd name="connsiteX3" fmla="*/ 621075 w 1913703"/>
                  <a:gd name="connsiteY3" fmla="*/ 863058 h 1241549"/>
                  <a:gd name="connsiteX4" fmla="*/ 192118 w 1913703"/>
                  <a:gd name="connsiteY4" fmla="*/ 478654 h 1241549"/>
                  <a:gd name="connsiteX5" fmla="*/ 535018 w 1913703"/>
                  <a:gd name="connsiteY5" fmla="*/ 164330 h 1241549"/>
                  <a:gd name="connsiteX6" fmla="*/ 1104931 w 1913703"/>
                  <a:gd name="connsiteY6" fmla="*/ 51618 h 1241549"/>
                  <a:gd name="connsiteX7" fmla="*/ 1913703 w 1913703"/>
                  <a:gd name="connsiteY7" fmla="*/ 1 h 1241549"/>
                  <a:gd name="connsiteX8" fmla="*/ 156341 w 1913703"/>
                  <a:gd name="connsiteY8" fmla="*/ 0 h 1241549"/>
                  <a:gd name="connsiteX0" fmla="*/ 73740 w 1831102"/>
                  <a:gd name="connsiteY0" fmla="*/ 0 h 1193800"/>
                  <a:gd name="connsiteX1" fmla="*/ 349965 w 1831102"/>
                  <a:gd name="connsiteY1" fmla="*/ 1193800 h 1193800"/>
                  <a:gd name="connsiteX2" fmla="*/ 538474 w 1831102"/>
                  <a:gd name="connsiteY2" fmla="*/ 863058 h 1193800"/>
                  <a:gd name="connsiteX3" fmla="*/ 109517 w 1831102"/>
                  <a:gd name="connsiteY3" fmla="*/ 478654 h 1193800"/>
                  <a:gd name="connsiteX4" fmla="*/ 452417 w 1831102"/>
                  <a:gd name="connsiteY4" fmla="*/ 164330 h 1193800"/>
                  <a:gd name="connsiteX5" fmla="*/ 1022330 w 1831102"/>
                  <a:gd name="connsiteY5" fmla="*/ 51618 h 1193800"/>
                  <a:gd name="connsiteX6" fmla="*/ 1831102 w 1831102"/>
                  <a:gd name="connsiteY6" fmla="*/ 1 h 1193800"/>
                  <a:gd name="connsiteX7" fmla="*/ 73740 w 1831102"/>
                  <a:gd name="connsiteY7" fmla="*/ 0 h 1193800"/>
                  <a:gd name="connsiteX0" fmla="*/ 181634 w 1938996"/>
                  <a:gd name="connsiteY0" fmla="*/ 0 h 895350"/>
                  <a:gd name="connsiteX1" fmla="*/ 64159 w 1938996"/>
                  <a:gd name="connsiteY1" fmla="*/ 895350 h 895350"/>
                  <a:gd name="connsiteX2" fmla="*/ 646368 w 1938996"/>
                  <a:gd name="connsiteY2" fmla="*/ 863058 h 895350"/>
                  <a:gd name="connsiteX3" fmla="*/ 217411 w 1938996"/>
                  <a:gd name="connsiteY3" fmla="*/ 478654 h 895350"/>
                  <a:gd name="connsiteX4" fmla="*/ 560311 w 1938996"/>
                  <a:gd name="connsiteY4" fmla="*/ 164330 h 895350"/>
                  <a:gd name="connsiteX5" fmla="*/ 1130224 w 1938996"/>
                  <a:gd name="connsiteY5" fmla="*/ 51618 h 895350"/>
                  <a:gd name="connsiteX6" fmla="*/ 1938996 w 1938996"/>
                  <a:gd name="connsiteY6" fmla="*/ 1 h 895350"/>
                  <a:gd name="connsiteX7" fmla="*/ 181634 w 1938996"/>
                  <a:gd name="connsiteY7" fmla="*/ 0 h 895350"/>
                  <a:gd name="connsiteX0" fmla="*/ 181634 w 1938996"/>
                  <a:gd name="connsiteY0" fmla="*/ 0 h 913858"/>
                  <a:gd name="connsiteX1" fmla="*/ 64159 w 1938996"/>
                  <a:gd name="connsiteY1" fmla="*/ 895350 h 913858"/>
                  <a:gd name="connsiteX2" fmla="*/ 112968 w 1938996"/>
                  <a:gd name="connsiteY2" fmla="*/ 913858 h 913858"/>
                  <a:gd name="connsiteX3" fmla="*/ 217411 w 1938996"/>
                  <a:gd name="connsiteY3" fmla="*/ 478654 h 913858"/>
                  <a:gd name="connsiteX4" fmla="*/ 560311 w 1938996"/>
                  <a:gd name="connsiteY4" fmla="*/ 164330 h 913858"/>
                  <a:gd name="connsiteX5" fmla="*/ 1130224 w 1938996"/>
                  <a:gd name="connsiteY5" fmla="*/ 51618 h 913858"/>
                  <a:gd name="connsiteX6" fmla="*/ 1938996 w 1938996"/>
                  <a:gd name="connsiteY6" fmla="*/ 1 h 913858"/>
                  <a:gd name="connsiteX7" fmla="*/ 181634 w 1938996"/>
                  <a:gd name="connsiteY7" fmla="*/ 0 h 913858"/>
                  <a:gd name="connsiteX0" fmla="*/ 197145 w 1954507"/>
                  <a:gd name="connsiteY0" fmla="*/ 0 h 920750"/>
                  <a:gd name="connsiteX1" fmla="*/ 54270 w 1954507"/>
                  <a:gd name="connsiteY1" fmla="*/ 920750 h 920750"/>
                  <a:gd name="connsiteX2" fmla="*/ 128479 w 1954507"/>
                  <a:gd name="connsiteY2" fmla="*/ 913858 h 920750"/>
                  <a:gd name="connsiteX3" fmla="*/ 232922 w 1954507"/>
                  <a:gd name="connsiteY3" fmla="*/ 478654 h 920750"/>
                  <a:gd name="connsiteX4" fmla="*/ 575822 w 1954507"/>
                  <a:gd name="connsiteY4" fmla="*/ 164330 h 920750"/>
                  <a:gd name="connsiteX5" fmla="*/ 1145735 w 1954507"/>
                  <a:gd name="connsiteY5" fmla="*/ 51618 h 920750"/>
                  <a:gd name="connsiteX6" fmla="*/ 1954507 w 1954507"/>
                  <a:gd name="connsiteY6" fmla="*/ 1 h 920750"/>
                  <a:gd name="connsiteX7" fmla="*/ 197145 w 1954507"/>
                  <a:gd name="connsiteY7" fmla="*/ 0 h 920750"/>
                  <a:gd name="connsiteX0" fmla="*/ 205499 w 1962861"/>
                  <a:gd name="connsiteY0" fmla="*/ 0 h 913858"/>
                  <a:gd name="connsiteX1" fmla="*/ 49924 w 1962861"/>
                  <a:gd name="connsiteY1" fmla="*/ 908050 h 913858"/>
                  <a:gd name="connsiteX2" fmla="*/ 136833 w 1962861"/>
                  <a:gd name="connsiteY2" fmla="*/ 913858 h 913858"/>
                  <a:gd name="connsiteX3" fmla="*/ 241276 w 1962861"/>
                  <a:gd name="connsiteY3" fmla="*/ 478654 h 913858"/>
                  <a:gd name="connsiteX4" fmla="*/ 584176 w 1962861"/>
                  <a:gd name="connsiteY4" fmla="*/ 164330 h 913858"/>
                  <a:gd name="connsiteX5" fmla="*/ 1154089 w 1962861"/>
                  <a:gd name="connsiteY5" fmla="*/ 51618 h 913858"/>
                  <a:gd name="connsiteX6" fmla="*/ 1962861 w 1962861"/>
                  <a:gd name="connsiteY6" fmla="*/ 1 h 913858"/>
                  <a:gd name="connsiteX7" fmla="*/ 205499 w 1962861"/>
                  <a:gd name="connsiteY7" fmla="*/ 0 h 913858"/>
                  <a:gd name="connsiteX0" fmla="*/ 209823 w 1967185"/>
                  <a:gd name="connsiteY0" fmla="*/ 0 h 917575"/>
                  <a:gd name="connsiteX1" fmla="*/ 47898 w 1967185"/>
                  <a:gd name="connsiteY1" fmla="*/ 917575 h 917575"/>
                  <a:gd name="connsiteX2" fmla="*/ 141157 w 1967185"/>
                  <a:gd name="connsiteY2" fmla="*/ 913858 h 917575"/>
                  <a:gd name="connsiteX3" fmla="*/ 245600 w 1967185"/>
                  <a:gd name="connsiteY3" fmla="*/ 478654 h 917575"/>
                  <a:gd name="connsiteX4" fmla="*/ 588500 w 1967185"/>
                  <a:gd name="connsiteY4" fmla="*/ 164330 h 917575"/>
                  <a:gd name="connsiteX5" fmla="*/ 1158413 w 1967185"/>
                  <a:gd name="connsiteY5" fmla="*/ 51618 h 917575"/>
                  <a:gd name="connsiteX6" fmla="*/ 1967185 w 1967185"/>
                  <a:gd name="connsiteY6" fmla="*/ 1 h 917575"/>
                  <a:gd name="connsiteX7" fmla="*/ 209823 w 1967185"/>
                  <a:gd name="connsiteY7" fmla="*/ 0 h 917575"/>
                  <a:gd name="connsiteX0" fmla="*/ 209823 w 1967185"/>
                  <a:gd name="connsiteY0" fmla="*/ 0 h 1134838"/>
                  <a:gd name="connsiteX1" fmla="*/ 47898 w 1967185"/>
                  <a:gd name="connsiteY1" fmla="*/ 917575 h 1134838"/>
                  <a:gd name="connsiteX2" fmla="*/ 278317 w 1967185"/>
                  <a:gd name="connsiteY2" fmla="*/ 1134838 h 1134838"/>
                  <a:gd name="connsiteX3" fmla="*/ 245600 w 1967185"/>
                  <a:gd name="connsiteY3" fmla="*/ 478654 h 1134838"/>
                  <a:gd name="connsiteX4" fmla="*/ 588500 w 1967185"/>
                  <a:gd name="connsiteY4" fmla="*/ 164330 h 1134838"/>
                  <a:gd name="connsiteX5" fmla="*/ 1158413 w 1967185"/>
                  <a:gd name="connsiteY5" fmla="*/ 51618 h 1134838"/>
                  <a:gd name="connsiteX6" fmla="*/ 1967185 w 1967185"/>
                  <a:gd name="connsiteY6" fmla="*/ 1 h 1134838"/>
                  <a:gd name="connsiteX7" fmla="*/ 209823 w 1967185"/>
                  <a:gd name="connsiteY7" fmla="*/ 0 h 1134838"/>
                  <a:gd name="connsiteX0" fmla="*/ 127136 w 1884498"/>
                  <a:gd name="connsiteY0" fmla="*/ 0 h 1237615"/>
                  <a:gd name="connsiteX1" fmla="*/ 132851 w 1884498"/>
                  <a:gd name="connsiteY1" fmla="*/ 1237615 h 1237615"/>
                  <a:gd name="connsiteX2" fmla="*/ 195630 w 1884498"/>
                  <a:gd name="connsiteY2" fmla="*/ 1134838 h 1237615"/>
                  <a:gd name="connsiteX3" fmla="*/ 162913 w 1884498"/>
                  <a:gd name="connsiteY3" fmla="*/ 478654 h 1237615"/>
                  <a:gd name="connsiteX4" fmla="*/ 505813 w 1884498"/>
                  <a:gd name="connsiteY4" fmla="*/ 164330 h 1237615"/>
                  <a:gd name="connsiteX5" fmla="*/ 1075726 w 1884498"/>
                  <a:gd name="connsiteY5" fmla="*/ 51618 h 1237615"/>
                  <a:gd name="connsiteX6" fmla="*/ 1884498 w 1884498"/>
                  <a:gd name="connsiteY6" fmla="*/ 1 h 1237615"/>
                  <a:gd name="connsiteX7" fmla="*/ 127136 w 1884498"/>
                  <a:gd name="connsiteY7" fmla="*/ 0 h 1237615"/>
                  <a:gd name="connsiteX0" fmla="*/ 127136 w 1884498"/>
                  <a:gd name="connsiteY0" fmla="*/ 0 h 1237615"/>
                  <a:gd name="connsiteX1" fmla="*/ 132851 w 1884498"/>
                  <a:gd name="connsiteY1" fmla="*/ 1237615 h 1237615"/>
                  <a:gd name="connsiteX2" fmla="*/ 210870 w 1884498"/>
                  <a:gd name="connsiteY2" fmla="*/ 1218658 h 1237615"/>
                  <a:gd name="connsiteX3" fmla="*/ 162913 w 1884498"/>
                  <a:gd name="connsiteY3" fmla="*/ 478654 h 1237615"/>
                  <a:gd name="connsiteX4" fmla="*/ 505813 w 1884498"/>
                  <a:gd name="connsiteY4" fmla="*/ 164330 h 1237615"/>
                  <a:gd name="connsiteX5" fmla="*/ 1075726 w 1884498"/>
                  <a:gd name="connsiteY5" fmla="*/ 51618 h 1237615"/>
                  <a:gd name="connsiteX6" fmla="*/ 1884498 w 1884498"/>
                  <a:gd name="connsiteY6" fmla="*/ 1 h 1237615"/>
                  <a:gd name="connsiteX7" fmla="*/ 127136 w 1884498"/>
                  <a:gd name="connsiteY7" fmla="*/ 0 h 1237615"/>
                  <a:gd name="connsiteX0" fmla="*/ 128182 w 1885544"/>
                  <a:gd name="connsiteY0" fmla="*/ 0 h 1218658"/>
                  <a:gd name="connsiteX1" fmla="*/ 130722 w 1885544"/>
                  <a:gd name="connsiteY1" fmla="*/ 1209040 h 1218658"/>
                  <a:gd name="connsiteX2" fmla="*/ 211916 w 1885544"/>
                  <a:gd name="connsiteY2" fmla="*/ 1218658 h 1218658"/>
                  <a:gd name="connsiteX3" fmla="*/ 163959 w 1885544"/>
                  <a:gd name="connsiteY3" fmla="*/ 478654 h 1218658"/>
                  <a:gd name="connsiteX4" fmla="*/ 506859 w 1885544"/>
                  <a:gd name="connsiteY4" fmla="*/ 164330 h 1218658"/>
                  <a:gd name="connsiteX5" fmla="*/ 1076772 w 1885544"/>
                  <a:gd name="connsiteY5" fmla="*/ 51618 h 1218658"/>
                  <a:gd name="connsiteX6" fmla="*/ 1885544 w 1885544"/>
                  <a:gd name="connsiteY6" fmla="*/ 1 h 1218658"/>
                  <a:gd name="connsiteX7" fmla="*/ 128182 w 1885544"/>
                  <a:gd name="connsiteY7" fmla="*/ 0 h 1218658"/>
                  <a:gd name="connsiteX0" fmla="*/ 132525 w 1889887"/>
                  <a:gd name="connsiteY0" fmla="*/ 0 h 1218658"/>
                  <a:gd name="connsiteX1" fmla="*/ 122365 w 1889887"/>
                  <a:gd name="connsiteY1" fmla="*/ 1145540 h 1218658"/>
                  <a:gd name="connsiteX2" fmla="*/ 216259 w 1889887"/>
                  <a:gd name="connsiteY2" fmla="*/ 1218658 h 1218658"/>
                  <a:gd name="connsiteX3" fmla="*/ 168302 w 1889887"/>
                  <a:gd name="connsiteY3" fmla="*/ 478654 h 1218658"/>
                  <a:gd name="connsiteX4" fmla="*/ 511202 w 1889887"/>
                  <a:gd name="connsiteY4" fmla="*/ 164330 h 1218658"/>
                  <a:gd name="connsiteX5" fmla="*/ 1081115 w 1889887"/>
                  <a:gd name="connsiteY5" fmla="*/ 51618 h 1218658"/>
                  <a:gd name="connsiteX6" fmla="*/ 1889887 w 1889887"/>
                  <a:gd name="connsiteY6" fmla="*/ 1 h 1218658"/>
                  <a:gd name="connsiteX7" fmla="*/ 132525 w 1889887"/>
                  <a:gd name="connsiteY7" fmla="*/ 0 h 1218658"/>
                  <a:gd name="connsiteX0" fmla="*/ 132525 w 1889887"/>
                  <a:gd name="connsiteY0" fmla="*/ 0 h 1145540"/>
                  <a:gd name="connsiteX1" fmla="*/ 122365 w 1889887"/>
                  <a:gd name="connsiteY1" fmla="*/ 1145540 h 1145540"/>
                  <a:gd name="connsiteX2" fmla="*/ 209909 w 1889887"/>
                  <a:gd name="connsiteY2" fmla="*/ 1142458 h 1145540"/>
                  <a:gd name="connsiteX3" fmla="*/ 168302 w 1889887"/>
                  <a:gd name="connsiteY3" fmla="*/ 478654 h 1145540"/>
                  <a:gd name="connsiteX4" fmla="*/ 511202 w 1889887"/>
                  <a:gd name="connsiteY4" fmla="*/ 164330 h 1145540"/>
                  <a:gd name="connsiteX5" fmla="*/ 1081115 w 1889887"/>
                  <a:gd name="connsiteY5" fmla="*/ 51618 h 1145540"/>
                  <a:gd name="connsiteX6" fmla="*/ 1889887 w 1889887"/>
                  <a:gd name="connsiteY6" fmla="*/ 1 h 1145540"/>
                  <a:gd name="connsiteX7" fmla="*/ 132525 w 1889887"/>
                  <a:gd name="connsiteY7" fmla="*/ 0 h 1145540"/>
                  <a:gd name="connsiteX0" fmla="*/ 128183 w 1885545"/>
                  <a:gd name="connsiteY0" fmla="*/ 0 h 1145540"/>
                  <a:gd name="connsiteX1" fmla="*/ 130723 w 1885545"/>
                  <a:gd name="connsiteY1" fmla="*/ 1145540 h 1145540"/>
                  <a:gd name="connsiteX2" fmla="*/ 205567 w 1885545"/>
                  <a:gd name="connsiteY2" fmla="*/ 1142458 h 1145540"/>
                  <a:gd name="connsiteX3" fmla="*/ 163960 w 1885545"/>
                  <a:gd name="connsiteY3" fmla="*/ 478654 h 1145540"/>
                  <a:gd name="connsiteX4" fmla="*/ 506860 w 1885545"/>
                  <a:gd name="connsiteY4" fmla="*/ 164330 h 1145540"/>
                  <a:gd name="connsiteX5" fmla="*/ 1076773 w 1885545"/>
                  <a:gd name="connsiteY5" fmla="*/ 51618 h 1145540"/>
                  <a:gd name="connsiteX6" fmla="*/ 1885545 w 1885545"/>
                  <a:gd name="connsiteY6" fmla="*/ 1 h 1145540"/>
                  <a:gd name="connsiteX7" fmla="*/ 128183 w 1885545"/>
                  <a:gd name="connsiteY7" fmla="*/ 0 h 1145540"/>
                  <a:gd name="connsiteX0" fmla="*/ 125088 w 1882450"/>
                  <a:gd name="connsiteY0" fmla="*/ 0 h 1145540"/>
                  <a:gd name="connsiteX1" fmla="*/ 137153 w 1882450"/>
                  <a:gd name="connsiteY1" fmla="*/ 1145540 h 1145540"/>
                  <a:gd name="connsiteX2" fmla="*/ 202472 w 1882450"/>
                  <a:gd name="connsiteY2" fmla="*/ 1142458 h 1145540"/>
                  <a:gd name="connsiteX3" fmla="*/ 160865 w 1882450"/>
                  <a:gd name="connsiteY3" fmla="*/ 478654 h 1145540"/>
                  <a:gd name="connsiteX4" fmla="*/ 503765 w 1882450"/>
                  <a:gd name="connsiteY4" fmla="*/ 164330 h 1145540"/>
                  <a:gd name="connsiteX5" fmla="*/ 1073678 w 1882450"/>
                  <a:gd name="connsiteY5" fmla="*/ 51618 h 1145540"/>
                  <a:gd name="connsiteX6" fmla="*/ 1882450 w 1882450"/>
                  <a:gd name="connsiteY6" fmla="*/ 1 h 1145540"/>
                  <a:gd name="connsiteX7" fmla="*/ 125088 w 1882450"/>
                  <a:gd name="connsiteY7" fmla="*/ 0 h 1145540"/>
                  <a:gd name="connsiteX0" fmla="*/ 125088 w 1882450"/>
                  <a:gd name="connsiteY0" fmla="*/ 0 h 1149775"/>
                  <a:gd name="connsiteX1" fmla="*/ 137153 w 1882450"/>
                  <a:gd name="connsiteY1" fmla="*/ 1145540 h 1149775"/>
                  <a:gd name="connsiteX2" fmla="*/ 284234 w 1882450"/>
                  <a:gd name="connsiteY2" fmla="*/ 1149660 h 1149775"/>
                  <a:gd name="connsiteX3" fmla="*/ 160865 w 1882450"/>
                  <a:gd name="connsiteY3" fmla="*/ 478654 h 1149775"/>
                  <a:gd name="connsiteX4" fmla="*/ 503765 w 1882450"/>
                  <a:gd name="connsiteY4" fmla="*/ 164330 h 1149775"/>
                  <a:gd name="connsiteX5" fmla="*/ 1073678 w 1882450"/>
                  <a:gd name="connsiteY5" fmla="*/ 51618 h 1149775"/>
                  <a:gd name="connsiteX6" fmla="*/ 1882450 w 1882450"/>
                  <a:gd name="connsiteY6" fmla="*/ 1 h 1149775"/>
                  <a:gd name="connsiteX7" fmla="*/ 125088 w 1882450"/>
                  <a:gd name="connsiteY7" fmla="*/ 0 h 1149775"/>
                  <a:gd name="connsiteX0" fmla="*/ 125088 w 1882450"/>
                  <a:gd name="connsiteY0" fmla="*/ 0 h 1145540"/>
                  <a:gd name="connsiteX1" fmla="*/ 137153 w 1882450"/>
                  <a:gd name="connsiteY1" fmla="*/ 1145540 h 1145540"/>
                  <a:gd name="connsiteX2" fmla="*/ 290862 w 1882450"/>
                  <a:gd name="connsiteY2" fmla="*/ 1142460 h 1145540"/>
                  <a:gd name="connsiteX3" fmla="*/ 160865 w 1882450"/>
                  <a:gd name="connsiteY3" fmla="*/ 478654 h 1145540"/>
                  <a:gd name="connsiteX4" fmla="*/ 503765 w 1882450"/>
                  <a:gd name="connsiteY4" fmla="*/ 164330 h 1145540"/>
                  <a:gd name="connsiteX5" fmla="*/ 1073678 w 1882450"/>
                  <a:gd name="connsiteY5" fmla="*/ 51618 h 1145540"/>
                  <a:gd name="connsiteX6" fmla="*/ 1882450 w 1882450"/>
                  <a:gd name="connsiteY6" fmla="*/ 1 h 1145540"/>
                  <a:gd name="connsiteX7" fmla="*/ 125088 w 1882450"/>
                  <a:gd name="connsiteY7" fmla="*/ 0 h 1145540"/>
                  <a:gd name="connsiteX0" fmla="*/ 125088 w 1882450"/>
                  <a:gd name="connsiteY0" fmla="*/ 0 h 1146308"/>
                  <a:gd name="connsiteX1" fmla="*/ 137153 w 1882450"/>
                  <a:gd name="connsiteY1" fmla="*/ 1145540 h 1146308"/>
                  <a:gd name="connsiteX2" fmla="*/ 288653 w 1882450"/>
                  <a:gd name="connsiteY2" fmla="*/ 1146062 h 1146308"/>
                  <a:gd name="connsiteX3" fmla="*/ 160865 w 1882450"/>
                  <a:gd name="connsiteY3" fmla="*/ 478654 h 1146308"/>
                  <a:gd name="connsiteX4" fmla="*/ 503765 w 1882450"/>
                  <a:gd name="connsiteY4" fmla="*/ 164330 h 1146308"/>
                  <a:gd name="connsiteX5" fmla="*/ 1073678 w 1882450"/>
                  <a:gd name="connsiteY5" fmla="*/ 51618 h 1146308"/>
                  <a:gd name="connsiteX6" fmla="*/ 1882450 w 1882450"/>
                  <a:gd name="connsiteY6" fmla="*/ 1 h 1146308"/>
                  <a:gd name="connsiteX7" fmla="*/ 125088 w 1882450"/>
                  <a:gd name="connsiteY7" fmla="*/ 0 h 114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82450" h="1146308">
                    <a:moveTo>
                      <a:pt x="125088" y="0"/>
                    </a:moveTo>
                    <a:cubicBezTo>
                      <a:pt x="-121768" y="198966"/>
                      <a:pt x="59697" y="1001697"/>
                      <a:pt x="137153" y="1145540"/>
                    </a:cubicBezTo>
                    <a:cubicBezTo>
                      <a:pt x="158926" y="1144513"/>
                      <a:pt x="266880" y="1147089"/>
                      <a:pt x="288653" y="1146062"/>
                    </a:cubicBezTo>
                    <a:cubicBezTo>
                      <a:pt x="270803" y="940088"/>
                      <a:pt x="125013" y="642276"/>
                      <a:pt x="160865" y="478654"/>
                    </a:cubicBezTo>
                    <a:cubicBezTo>
                      <a:pt x="196717" y="315032"/>
                      <a:pt x="351630" y="235503"/>
                      <a:pt x="503765" y="164330"/>
                    </a:cubicBezTo>
                    <a:cubicBezTo>
                      <a:pt x="655900" y="93157"/>
                      <a:pt x="824847" y="74244"/>
                      <a:pt x="1073678" y="51618"/>
                    </a:cubicBezTo>
                    <a:cubicBezTo>
                      <a:pt x="1322509" y="28992"/>
                      <a:pt x="1617622" y="18794"/>
                      <a:pt x="1882450" y="1"/>
                    </a:cubicBezTo>
                    <a:lnTo>
                      <a:pt x="1250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95000"/>
                    </a:schemeClr>
                  </a:gs>
                  <a:gs pos="43000">
                    <a:schemeClr val="bg2">
                      <a:lumMod val="75000"/>
                    </a:schemeClr>
                  </a:gs>
                  <a:gs pos="100000">
                    <a:schemeClr val="bg1">
                      <a:lumMod val="65000"/>
                      <a:alpha val="50000"/>
                    </a:schemeClr>
                  </a:gs>
                  <a:gs pos="71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n w="381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0" r="35337"/>
          <a:stretch/>
        </p:blipFill>
        <p:spPr>
          <a:xfrm>
            <a:off x="22871" y="3106725"/>
            <a:ext cx="4386171" cy="293543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440186" y="1524000"/>
            <a:ext cx="2028514" cy="4427802"/>
            <a:chOff x="6658285" y="1828800"/>
            <a:chExt cx="2028514" cy="4427802"/>
          </a:xfrm>
        </p:grpSpPr>
        <p:grpSp>
          <p:nvGrpSpPr>
            <p:cNvPr id="26" name="Group 25"/>
            <p:cNvGrpSpPr/>
            <p:nvPr/>
          </p:nvGrpSpPr>
          <p:grpSpPr>
            <a:xfrm>
              <a:off x="6737527" y="1828800"/>
              <a:ext cx="1799030" cy="1066800"/>
              <a:chOff x="7207550" y="2564116"/>
              <a:chExt cx="1202536" cy="1066800"/>
            </a:xfrm>
          </p:grpSpPr>
          <p:pic>
            <p:nvPicPr>
              <p:cNvPr id="30" name="Picture 29" descr="1.png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4" t="-1" r="16783" b="61329"/>
              <a:stretch/>
            </p:blipFill>
            <p:spPr>
              <a:xfrm>
                <a:off x="7207550" y="2628901"/>
                <a:ext cx="1202536" cy="1002015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7308209" y="2564116"/>
                <a:ext cx="1016641" cy="1062483"/>
                <a:chOff x="3490217" y="3995601"/>
                <a:chExt cx="2051430" cy="1755648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49021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783281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076343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369405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466246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4955530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5248591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554164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26"/>
            <p:cNvGrpSpPr/>
            <p:nvPr/>
          </p:nvGrpSpPr>
          <p:grpSpPr>
            <a:xfrm>
              <a:off x="6658285" y="2895600"/>
              <a:ext cx="2028514" cy="3361002"/>
              <a:chOff x="7872086" y="4399140"/>
              <a:chExt cx="962178" cy="2164029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8686800" y="4886932"/>
                <a:ext cx="76200" cy="1676237"/>
              </a:xfrm>
              <a:prstGeom prst="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  <a:ln w="381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 flipH="1">
                <a:off x="7872086" y="4399140"/>
                <a:ext cx="962178" cy="488119"/>
              </a:xfrm>
              <a:custGeom>
                <a:avLst/>
                <a:gdLst>
                  <a:gd name="connsiteX0" fmla="*/ 0 w 1733550"/>
                  <a:gd name="connsiteY0" fmla="*/ 9525 h 1724025"/>
                  <a:gd name="connsiteX1" fmla="*/ 142875 w 1733550"/>
                  <a:gd name="connsiteY1" fmla="*/ 1724025 h 1724025"/>
                  <a:gd name="connsiteX2" fmla="*/ 142875 w 1733550"/>
                  <a:gd name="connsiteY2" fmla="*/ 1724025 h 1724025"/>
                  <a:gd name="connsiteX3" fmla="*/ 1733550 w 1733550"/>
                  <a:gd name="connsiteY3" fmla="*/ 0 h 1724025"/>
                  <a:gd name="connsiteX4" fmla="*/ 0 w 1733550"/>
                  <a:gd name="connsiteY4" fmla="*/ 9525 h 1724025"/>
                  <a:gd name="connsiteX0" fmla="*/ 77798 w 1811348"/>
                  <a:gd name="connsiteY0" fmla="*/ 9525 h 1724025"/>
                  <a:gd name="connsiteX1" fmla="*/ 1598 w 1811348"/>
                  <a:gd name="connsiteY1" fmla="*/ 485775 h 1724025"/>
                  <a:gd name="connsiteX2" fmla="*/ 220673 w 1811348"/>
                  <a:gd name="connsiteY2" fmla="*/ 1724025 h 1724025"/>
                  <a:gd name="connsiteX3" fmla="*/ 220673 w 1811348"/>
                  <a:gd name="connsiteY3" fmla="*/ 1724025 h 1724025"/>
                  <a:gd name="connsiteX4" fmla="*/ 1811348 w 1811348"/>
                  <a:gd name="connsiteY4" fmla="*/ 0 h 1724025"/>
                  <a:gd name="connsiteX5" fmla="*/ 77798 w 1811348"/>
                  <a:gd name="connsiteY5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1811755 w 1811755"/>
                  <a:gd name="connsiteY4" fmla="*/ 0 h 1724025"/>
                  <a:gd name="connsiteX5" fmla="*/ 78205 w 1811755"/>
                  <a:gd name="connsiteY5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647382 w 1811755"/>
                  <a:gd name="connsiteY4" fmla="*/ 205605 h 1724025"/>
                  <a:gd name="connsiteX5" fmla="*/ 1811755 w 1811755"/>
                  <a:gd name="connsiteY5" fmla="*/ 0 h 1724025"/>
                  <a:gd name="connsiteX6" fmla="*/ 78205 w 1811755"/>
                  <a:gd name="connsiteY6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215582 w 1811755"/>
                  <a:gd name="connsiteY4" fmla="*/ 650105 h 1724025"/>
                  <a:gd name="connsiteX5" fmla="*/ 647382 w 1811755"/>
                  <a:gd name="connsiteY5" fmla="*/ 205605 h 1724025"/>
                  <a:gd name="connsiteX6" fmla="*/ 1811755 w 1811755"/>
                  <a:gd name="connsiteY6" fmla="*/ 0 h 1724025"/>
                  <a:gd name="connsiteX7" fmla="*/ 78205 w 1811755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97408 w 1893581"/>
                  <a:gd name="connsiteY4" fmla="*/ 650105 h 1724025"/>
                  <a:gd name="connsiteX5" fmla="*/ 729208 w 1893581"/>
                  <a:gd name="connsiteY5" fmla="*/ 20560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97408 w 1893581"/>
                  <a:gd name="connsiteY4" fmla="*/ 650105 h 1724025"/>
                  <a:gd name="connsiteX5" fmla="*/ 678408 w 1893581"/>
                  <a:gd name="connsiteY5" fmla="*/ 1611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611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176758 w 1893581"/>
                  <a:gd name="connsiteY4" fmla="*/ 6310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5873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176758 w 1893581"/>
                  <a:gd name="connsiteY4" fmla="*/ 6310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894546 w 1894546"/>
                  <a:gd name="connsiteY6" fmla="*/ 0 h 1724025"/>
                  <a:gd name="connsiteX7" fmla="*/ 160996 w 1894546"/>
                  <a:gd name="connsiteY7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558723 w 1894546"/>
                  <a:gd name="connsiteY5" fmla="*/ 2119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231223 w 1925696"/>
                  <a:gd name="connsiteY6" fmla="*/ 4685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231223 w 1925696"/>
                  <a:gd name="connsiteY6" fmla="*/ 4685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155023 w 1925696"/>
                  <a:gd name="connsiteY6" fmla="*/ 6590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35221"/>
                  <a:gd name="connsiteY0" fmla="*/ 4762 h 1719262"/>
                  <a:gd name="connsiteX1" fmla="*/ 1646 w 1935221"/>
                  <a:gd name="connsiteY1" fmla="*/ 627062 h 1719262"/>
                  <a:gd name="connsiteX2" fmla="*/ 335021 w 1935221"/>
                  <a:gd name="connsiteY2" fmla="*/ 1719262 h 1719262"/>
                  <a:gd name="connsiteX3" fmla="*/ 335021 w 1935221"/>
                  <a:gd name="connsiteY3" fmla="*/ 1719262 h 1719262"/>
                  <a:gd name="connsiteX4" fmla="*/ 208873 w 1935221"/>
                  <a:gd name="connsiteY4" fmla="*/ 626292 h 1719262"/>
                  <a:gd name="connsiteX5" fmla="*/ 589873 w 1935221"/>
                  <a:gd name="connsiteY5" fmla="*/ 207192 h 1719262"/>
                  <a:gd name="connsiteX6" fmla="*/ 1155023 w 1935221"/>
                  <a:gd name="connsiteY6" fmla="*/ 61142 h 1719262"/>
                  <a:gd name="connsiteX7" fmla="*/ 1935221 w 1935221"/>
                  <a:gd name="connsiteY7" fmla="*/ 0 h 1719262"/>
                  <a:gd name="connsiteX8" fmla="*/ 192146 w 1935221"/>
                  <a:gd name="connsiteY8" fmla="*/ 4762 h 1719262"/>
                  <a:gd name="connsiteX0" fmla="*/ 192146 w 1935221"/>
                  <a:gd name="connsiteY0" fmla="*/ 9524 h 1724024"/>
                  <a:gd name="connsiteX1" fmla="*/ 1646 w 1935221"/>
                  <a:gd name="connsiteY1" fmla="*/ 631824 h 1724024"/>
                  <a:gd name="connsiteX2" fmla="*/ 335021 w 1935221"/>
                  <a:gd name="connsiteY2" fmla="*/ 1724024 h 1724024"/>
                  <a:gd name="connsiteX3" fmla="*/ 335021 w 1935221"/>
                  <a:gd name="connsiteY3" fmla="*/ 1724024 h 1724024"/>
                  <a:gd name="connsiteX4" fmla="*/ 208873 w 1935221"/>
                  <a:gd name="connsiteY4" fmla="*/ 631054 h 1724024"/>
                  <a:gd name="connsiteX5" fmla="*/ 589873 w 1935221"/>
                  <a:gd name="connsiteY5" fmla="*/ 211954 h 1724024"/>
                  <a:gd name="connsiteX6" fmla="*/ 1155023 w 1935221"/>
                  <a:gd name="connsiteY6" fmla="*/ 65904 h 1724024"/>
                  <a:gd name="connsiteX7" fmla="*/ 1935221 w 1935221"/>
                  <a:gd name="connsiteY7" fmla="*/ 0 h 1724024"/>
                  <a:gd name="connsiteX8" fmla="*/ 192146 w 1935221"/>
                  <a:gd name="connsiteY8" fmla="*/ 9524 h 1724024"/>
                  <a:gd name="connsiteX0" fmla="*/ 192146 w 1944746"/>
                  <a:gd name="connsiteY0" fmla="*/ 9524 h 1724024"/>
                  <a:gd name="connsiteX1" fmla="*/ 1646 w 1944746"/>
                  <a:gd name="connsiteY1" fmla="*/ 631824 h 1724024"/>
                  <a:gd name="connsiteX2" fmla="*/ 335021 w 1944746"/>
                  <a:gd name="connsiteY2" fmla="*/ 1724024 h 1724024"/>
                  <a:gd name="connsiteX3" fmla="*/ 335021 w 1944746"/>
                  <a:gd name="connsiteY3" fmla="*/ 1724024 h 1724024"/>
                  <a:gd name="connsiteX4" fmla="*/ 208873 w 1944746"/>
                  <a:gd name="connsiteY4" fmla="*/ 631054 h 1724024"/>
                  <a:gd name="connsiteX5" fmla="*/ 589873 w 1944746"/>
                  <a:gd name="connsiteY5" fmla="*/ 211954 h 1724024"/>
                  <a:gd name="connsiteX6" fmla="*/ 1155023 w 1944746"/>
                  <a:gd name="connsiteY6" fmla="*/ 65904 h 1724024"/>
                  <a:gd name="connsiteX7" fmla="*/ 1944746 w 1944746"/>
                  <a:gd name="connsiteY7" fmla="*/ 0 h 1724024"/>
                  <a:gd name="connsiteX8" fmla="*/ 192146 w 1944746"/>
                  <a:gd name="connsiteY8" fmla="*/ 9524 h 1724024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16810 w 1949508"/>
                  <a:gd name="connsiteY4" fmla="*/ 1146992 h 1714500"/>
                  <a:gd name="connsiteX5" fmla="*/ 208873 w 1949508"/>
                  <a:gd name="connsiteY5" fmla="*/ 621530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08873 w 1949508"/>
                  <a:gd name="connsiteY5" fmla="*/ 621530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27923 w 1949508"/>
                  <a:gd name="connsiteY5" fmla="*/ 478654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27923 w 1949508"/>
                  <a:gd name="connsiteY5" fmla="*/ 478654 h 1714500"/>
                  <a:gd name="connsiteX6" fmla="*/ 570823 w 1949508"/>
                  <a:gd name="connsiteY6" fmla="*/ 1643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64094 w 1921456"/>
                  <a:gd name="connsiteY0" fmla="*/ 0 h 1714500"/>
                  <a:gd name="connsiteX1" fmla="*/ 2169 w 1921456"/>
                  <a:gd name="connsiteY1" fmla="*/ 608012 h 1714500"/>
                  <a:gd name="connsiteX2" fmla="*/ 306969 w 1921456"/>
                  <a:gd name="connsiteY2" fmla="*/ 1714500 h 1714500"/>
                  <a:gd name="connsiteX3" fmla="*/ 306969 w 1921456"/>
                  <a:gd name="connsiteY3" fmla="*/ 1714500 h 1714500"/>
                  <a:gd name="connsiteX4" fmla="*/ 126846 w 1921456"/>
                  <a:gd name="connsiteY4" fmla="*/ 956492 h 1714500"/>
                  <a:gd name="connsiteX5" fmla="*/ 199871 w 1921456"/>
                  <a:gd name="connsiteY5" fmla="*/ 478654 h 1714500"/>
                  <a:gd name="connsiteX6" fmla="*/ 542771 w 1921456"/>
                  <a:gd name="connsiteY6" fmla="*/ 164330 h 1714500"/>
                  <a:gd name="connsiteX7" fmla="*/ 1126971 w 1921456"/>
                  <a:gd name="connsiteY7" fmla="*/ 56380 h 1714500"/>
                  <a:gd name="connsiteX8" fmla="*/ 1921456 w 1921456"/>
                  <a:gd name="connsiteY8" fmla="*/ 1 h 1714500"/>
                  <a:gd name="connsiteX9" fmla="*/ 164094 w 1921456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113083 w 1907568"/>
                  <a:gd name="connsiteY7" fmla="*/ 56380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250825 w 1907568"/>
                  <a:gd name="connsiteY4" fmla="*/ 1553693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01625 w 1907568"/>
                  <a:gd name="connsiteY4" fmla="*/ 1623543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39900"/>
                  <a:gd name="connsiteX1" fmla="*/ 2569 w 1907568"/>
                  <a:gd name="connsiteY1" fmla="*/ 603250 h 1739900"/>
                  <a:gd name="connsiteX2" fmla="*/ 293081 w 1907568"/>
                  <a:gd name="connsiteY2" fmla="*/ 1714500 h 1739900"/>
                  <a:gd name="connsiteX3" fmla="*/ 293081 w 1907568"/>
                  <a:gd name="connsiteY3" fmla="*/ 1714500 h 1739900"/>
                  <a:gd name="connsiteX4" fmla="*/ 317500 w 1907568"/>
                  <a:gd name="connsiteY4" fmla="*/ 1680693 h 1739900"/>
                  <a:gd name="connsiteX5" fmla="*/ 112958 w 1907568"/>
                  <a:gd name="connsiteY5" fmla="*/ 956492 h 1739900"/>
                  <a:gd name="connsiteX6" fmla="*/ 185983 w 1907568"/>
                  <a:gd name="connsiteY6" fmla="*/ 478654 h 1739900"/>
                  <a:gd name="connsiteX7" fmla="*/ 528883 w 1907568"/>
                  <a:gd name="connsiteY7" fmla="*/ 164330 h 1739900"/>
                  <a:gd name="connsiteX8" fmla="*/ 1098796 w 1907568"/>
                  <a:gd name="connsiteY8" fmla="*/ 51618 h 1739900"/>
                  <a:gd name="connsiteX9" fmla="*/ 1907568 w 1907568"/>
                  <a:gd name="connsiteY9" fmla="*/ 1 h 1739900"/>
                  <a:gd name="connsiteX10" fmla="*/ 150206 w 1907568"/>
                  <a:gd name="connsiteY10" fmla="*/ 0 h 1739900"/>
                  <a:gd name="connsiteX0" fmla="*/ 150206 w 1907568"/>
                  <a:gd name="connsiteY0" fmla="*/ 0 h 1766026"/>
                  <a:gd name="connsiteX1" fmla="*/ 2569 w 1907568"/>
                  <a:gd name="connsiteY1" fmla="*/ 603250 h 1766026"/>
                  <a:gd name="connsiteX2" fmla="*/ 293081 w 1907568"/>
                  <a:gd name="connsiteY2" fmla="*/ 1714500 h 1766026"/>
                  <a:gd name="connsiteX3" fmla="*/ 293081 w 1907568"/>
                  <a:gd name="connsiteY3" fmla="*/ 1714500 h 1766026"/>
                  <a:gd name="connsiteX4" fmla="*/ 330200 w 1907568"/>
                  <a:gd name="connsiteY4" fmla="*/ 1715618 h 1766026"/>
                  <a:gd name="connsiteX5" fmla="*/ 112958 w 1907568"/>
                  <a:gd name="connsiteY5" fmla="*/ 956492 h 1766026"/>
                  <a:gd name="connsiteX6" fmla="*/ 185983 w 1907568"/>
                  <a:gd name="connsiteY6" fmla="*/ 478654 h 1766026"/>
                  <a:gd name="connsiteX7" fmla="*/ 528883 w 1907568"/>
                  <a:gd name="connsiteY7" fmla="*/ 164330 h 1766026"/>
                  <a:gd name="connsiteX8" fmla="*/ 1098796 w 1907568"/>
                  <a:gd name="connsiteY8" fmla="*/ 51618 h 1766026"/>
                  <a:gd name="connsiteX9" fmla="*/ 1907568 w 1907568"/>
                  <a:gd name="connsiteY9" fmla="*/ 1 h 1766026"/>
                  <a:gd name="connsiteX10" fmla="*/ 150206 w 1907568"/>
                  <a:gd name="connsiteY10" fmla="*/ 0 h 1766026"/>
                  <a:gd name="connsiteX0" fmla="*/ 150206 w 1907568"/>
                  <a:gd name="connsiteY0" fmla="*/ 0 h 1756200"/>
                  <a:gd name="connsiteX1" fmla="*/ 2569 w 1907568"/>
                  <a:gd name="connsiteY1" fmla="*/ 603250 h 1756200"/>
                  <a:gd name="connsiteX2" fmla="*/ 293081 w 1907568"/>
                  <a:gd name="connsiteY2" fmla="*/ 1714500 h 1756200"/>
                  <a:gd name="connsiteX3" fmla="*/ 293081 w 1907568"/>
                  <a:gd name="connsiteY3" fmla="*/ 1714500 h 1756200"/>
                  <a:gd name="connsiteX4" fmla="*/ 330200 w 1907568"/>
                  <a:gd name="connsiteY4" fmla="*/ 1702918 h 1756200"/>
                  <a:gd name="connsiteX5" fmla="*/ 112958 w 1907568"/>
                  <a:gd name="connsiteY5" fmla="*/ 956492 h 1756200"/>
                  <a:gd name="connsiteX6" fmla="*/ 185983 w 1907568"/>
                  <a:gd name="connsiteY6" fmla="*/ 478654 h 1756200"/>
                  <a:gd name="connsiteX7" fmla="*/ 528883 w 1907568"/>
                  <a:gd name="connsiteY7" fmla="*/ 164330 h 1756200"/>
                  <a:gd name="connsiteX8" fmla="*/ 1098796 w 1907568"/>
                  <a:gd name="connsiteY8" fmla="*/ 51618 h 1756200"/>
                  <a:gd name="connsiteX9" fmla="*/ 1907568 w 1907568"/>
                  <a:gd name="connsiteY9" fmla="*/ 1 h 1756200"/>
                  <a:gd name="connsiteX10" fmla="*/ 150206 w 1907568"/>
                  <a:gd name="connsiteY10" fmla="*/ 0 h 17562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25956"/>
                  <a:gd name="connsiteX1" fmla="*/ 2569 w 1907568"/>
                  <a:gd name="connsiteY1" fmla="*/ 603250 h 1725956"/>
                  <a:gd name="connsiteX2" fmla="*/ 293081 w 1907568"/>
                  <a:gd name="connsiteY2" fmla="*/ 1714500 h 1725956"/>
                  <a:gd name="connsiteX3" fmla="*/ 293081 w 1907568"/>
                  <a:gd name="connsiteY3" fmla="*/ 1714500 h 1725956"/>
                  <a:gd name="connsiteX4" fmla="*/ 506413 w 1907568"/>
                  <a:gd name="connsiteY4" fmla="*/ 1650530 h 1725956"/>
                  <a:gd name="connsiteX5" fmla="*/ 112958 w 1907568"/>
                  <a:gd name="connsiteY5" fmla="*/ 956492 h 1725956"/>
                  <a:gd name="connsiteX6" fmla="*/ 185983 w 1907568"/>
                  <a:gd name="connsiteY6" fmla="*/ 478654 h 1725956"/>
                  <a:gd name="connsiteX7" fmla="*/ 528883 w 1907568"/>
                  <a:gd name="connsiteY7" fmla="*/ 164330 h 1725956"/>
                  <a:gd name="connsiteX8" fmla="*/ 1098796 w 1907568"/>
                  <a:gd name="connsiteY8" fmla="*/ 51618 h 1725956"/>
                  <a:gd name="connsiteX9" fmla="*/ 1907568 w 1907568"/>
                  <a:gd name="connsiteY9" fmla="*/ 1 h 1725956"/>
                  <a:gd name="connsiteX10" fmla="*/ 150206 w 1907568"/>
                  <a:gd name="connsiteY10" fmla="*/ 0 h 1725956"/>
                  <a:gd name="connsiteX0" fmla="*/ 150206 w 1907568"/>
                  <a:gd name="connsiteY0" fmla="*/ 0 h 1725956"/>
                  <a:gd name="connsiteX1" fmla="*/ 2569 w 1907568"/>
                  <a:gd name="connsiteY1" fmla="*/ 603250 h 1725956"/>
                  <a:gd name="connsiteX2" fmla="*/ 293081 w 1907568"/>
                  <a:gd name="connsiteY2" fmla="*/ 1714500 h 1725956"/>
                  <a:gd name="connsiteX3" fmla="*/ 293081 w 1907568"/>
                  <a:gd name="connsiteY3" fmla="*/ 1714500 h 1725956"/>
                  <a:gd name="connsiteX4" fmla="*/ 506413 w 1907568"/>
                  <a:gd name="connsiteY4" fmla="*/ 1650530 h 1725956"/>
                  <a:gd name="connsiteX5" fmla="*/ 112958 w 1907568"/>
                  <a:gd name="connsiteY5" fmla="*/ 956492 h 1725956"/>
                  <a:gd name="connsiteX6" fmla="*/ 185983 w 1907568"/>
                  <a:gd name="connsiteY6" fmla="*/ 478654 h 1725956"/>
                  <a:gd name="connsiteX7" fmla="*/ 528883 w 1907568"/>
                  <a:gd name="connsiteY7" fmla="*/ 164330 h 1725956"/>
                  <a:gd name="connsiteX8" fmla="*/ 1098796 w 1907568"/>
                  <a:gd name="connsiteY8" fmla="*/ 51618 h 1725956"/>
                  <a:gd name="connsiteX9" fmla="*/ 1907568 w 1907568"/>
                  <a:gd name="connsiteY9" fmla="*/ 1 h 1725956"/>
                  <a:gd name="connsiteX10" fmla="*/ 150206 w 1907568"/>
                  <a:gd name="connsiteY10" fmla="*/ 0 h 1725956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4963 w 1907568"/>
                  <a:gd name="connsiteY4" fmla="*/ 1705299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4963 w 1907568"/>
                  <a:gd name="connsiteY4" fmla="*/ 1705299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279335 w 1851940"/>
                  <a:gd name="connsiteY3" fmla="*/ 1705299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57662 w 1851940"/>
                  <a:gd name="connsiteY3" fmla="*/ 92020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108462 w 1851940"/>
                  <a:gd name="connsiteY3" fmla="*/ 8249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108462 w 1851940"/>
                  <a:gd name="connsiteY3" fmla="*/ 8249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559312 w 1851940"/>
                  <a:gd name="connsiteY3" fmla="*/ 8630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89430 w 1846792"/>
                  <a:gd name="connsiteY0" fmla="*/ 0 h 1755125"/>
                  <a:gd name="connsiteX1" fmla="*/ 232305 w 1846792"/>
                  <a:gd name="connsiteY1" fmla="*/ 1714500 h 1755125"/>
                  <a:gd name="connsiteX2" fmla="*/ 10055 w 1846792"/>
                  <a:gd name="connsiteY2" fmla="*/ 1168400 h 1755125"/>
                  <a:gd name="connsiteX3" fmla="*/ 554164 w 1846792"/>
                  <a:gd name="connsiteY3" fmla="*/ 863058 h 1755125"/>
                  <a:gd name="connsiteX4" fmla="*/ 125207 w 1846792"/>
                  <a:gd name="connsiteY4" fmla="*/ 478654 h 1755125"/>
                  <a:gd name="connsiteX5" fmla="*/ 468107 w 1846792"/>
                  <a:gd name="connsiteY5" fmla="*/ 164330 h 1755125"/>
                  <a:gd name="connsiteX6" fmla="*/ 1038020 w 1846792"/>
                  <a:gd name="connsiteY6" fmla="*/ 51618 h 1755125"/>
                  <a:gd name="connsiteX7" fmla="*/ 1846792 w 1846792"/>
                  <a:gd name="connsiteY7" fmla="*/ 1 h 1755125"/>
                  <a:gd name="connsiteX8" fmla="*/ 89430 w 1846792"/>
                  <a:gd name="connsiteY8" fmla="*/ 0 h 1755125"/>
                  <a:gd name="connsiteX0" fmla="*/ 97911 w 1855273"/>
                  <a:gd name="connsiteY0" fmla="*/ 0 h 1758009"/>
                  <a:gd name="connsiteX1" fmla="*/ 240786 w 1855273"/>
                  <a:gd name="connsiteY1" fmla="*/ 1714500 h 1758009"/>
                  <a:gd name="connsiteX2" fmla="*/ 374136 w 1855273"/>
                  <a:gd name="connsiteY2" fmla="*/ 1193800 h 1758009"/>
                  <a:gd name="connsiteX3" fmla="*/ 562645 w 1855273"/>
                  <a:gd name="connsiteY3" fmla="*/ 863058 h 1758009"/>
                  <a:gd name="connsiteX4" fmla="*/ 133688 w 1855273"/>
                  <a:gd name="connsiteY4" fmla="*/ 478654 h 1758009"/>
                  <a:gd name="connsiteX5" fmla="*/ 476588 w 1855273"/>
                  <a:gd name="connsiteY5" fmla="*/ 164330 h 1758009"/>
                  <a:gd name="connsiteX6" fmla="*/ 1046501 w 1855273"/>
                  <a:gd name="connsiteY6" fmla="*/ 51618 h 1758009"/>
                  <a:gd name="connsiteX7" fmla="*/ 1855273 w 1855273"/>
                  <a:gd name="connsiteY7" fmla="*/ 1 h 1758009"/>
                  <a:gd name="connsiteX8" fmla="*/ 97911 w 1855273"/>
                  <a:gd name="connsiteY8" fmla="*/ 0 h 1758009"/>
                  <a:gd name="connsiteX0" fmla="*/ 156341 w 1913703"/>
                  <a:gd name="connsiteY0" fmla="*/ 0 h 1241549"/>
                  <a:gd name="connsiteX1" fmla="*/ 83316 w 1913703"/>
                  <a:gd name="connsiteY1" fmla="*/ 793750 h 1241549"/>
                  <a:gd name="connsiteX2" fmla="*/ 432566 w 1913703"/>
                  <a:gd name="connsiteY2" fmla="*/ 1193800 h 1241549"/>
                  <a:gd name="connsiteX3" fmla="*/ 621075 w 1913703"/>
                  <a:gd name="connsiteY3" fmla="*/ 863058 h 1241549"/>
                  <a:gd name="connsiteX4" fmla="*/ 192118 w 1913703"/>
                  <a:gd name="connsiteY4" fmla="*/ 478654 h 1241549"/>
                  <a:gd name="connsiteX5" fmla="*/ 535018 w 1913703"/>
                  <a:gd name="connsiteY5" fmla="*/ 164330 h 1241549"/>
                  <a:gd name="connsiteX6" fmla="*/ 1104931 w 1913703"/>
                  <a:gd name="connsiteY6" fmla="*/ 51618 h 1241549"/>
                  <a:gd name="connsiteX7" fmla="*/ 1913703 w 1913703"/>
                  <a:gd name="connsiteY7" fmla="*/ 1 h 1241549"/>
                  <a:gd name="connsiteX8" fmla="*/ 156341 w 1913703"/>
                  <a:gd name="connsiteY8" fmla="*/ 0 h 1241549"/>
                  <a:gd name="connsiteX0" fmla="*/ 73740 w 1831102"/>
                  <a:gd name="connsiteY0" fmla="*/ 0 h 1193800"/>
                  <a:gd name="connsiteX1" fmla="*/ 349965 w 1831102"/>
                  <a:gd name="connsiteY1" fmla="*/ 1193800 h 1193800"/>
                  <a:gd name="connsiteX2" fmla="*/ 538474 w 1831102"/>
                  <a:gd name="connsiteY2" fmla="*/ 863058 h 1193800"/>
                  <a:gd name="connsiteX3" fmla="*/ 109517 w 1831102"/>
                  <a:gd name="connsiteY3" fmla="*/ 478654 h 1193800"/>
                  <a:gd name="connsiteX4" fmla="*/ 452417 w 1831102"/>
                  <a:gd name="connsiteY4" fmla="*/ 164330 h 1193800"/>
                  <a:gd name="connsiteX5" fmla="*/ 1022330 w 1831102"/>
                  <a:gd name="connsiteY5" fmla="*/ 51618 h 1193800"/>
                  <a:gd name="connsiteX6" fmla="*/ 1831102 w 1831102"/>
                  <a:gd name="connsiteY6" fmla="*/ 1 h 1193800"/>
                  <a:gd name="connsiteX7" fmla="*/ 73740 w 1831102"/>
                  <a:gd name="connsiteY7" fmla="*/ 0 h 1193800"/>
                  <a:gd name="connsiteX0" fmla="*/ 181634 w 1938996"/>
                  <a:gd name="connsiteY0" fmla="*/ 0 h 895350"/>
                  <a:gd name="connsiteX1" fmla="*/ 64159 w 1938996"/>
                  <a:gd name="connsiteY1" fmla="*/ 895350 h 895350"/>
                  <a:gd name="connsiteX2" fmla="*/ 646368 w 1938996"/>
                  <a:gd name="connsiteY2" fmla="*/ 863058 h 895350"/>
                  <a:gd name="connsiteX3" fmla="*/ 217411 w 1938996"/>
                  <a:gd name="connsiteY3" fmla="*/ 478654 h 895350"/>
                  <a:gd name="connsiteX4" fmla="*/ 560311 w 1938996"/>
                  <a:gd name="connsiteY4" fmla="*/ 164330 h 895350"/>
                  <a:gd name="connsiteX5" fmla="*/ 1130224 w 1938996"/>
                  <a:gd name="connsiteY5" fmla="*/ 51618 h 895350"/>
                  <a:gd name="connsiteX6" fmla="*/ 1938996 w 1938996"/>
                  <a:gd name="connsiteY6" fmla="*/ 1 h 895350"/>
                  <a:gd name="connsiteX7" fmla="*/ 181634 w 1938996"/>
                  <a:gd name="connsiteY7" fmla="*/ 0 h 895350"/>
                  <a:gd name="connsiteX0" fmla="*/ 181634 w 1938996"/>
                  <a:gd name="connsiteY0" fmla="*/ 0 h 913858"/>
                  <a:gd name="connsiteX1" fmla="*/ 64159 w 1938996"/>
                  <a:gd name="connsiteY1" fmla="*/ 895350 h 913858"/>
                  <a:gd name="connsiteX2" fmla="*/ 112968 w 1938996"/>
                  <a:gd name="connsiteY2" fmla="*/ 913858 h 913858"/>
                  <a:gd name="connsiteX3" fmla="*/ 217411 w 1938996"/>
                  <a:gd name="connsiteY3" fmla="*/ 478654 h 913858"/>
                  <a:gd name="connsiteX4" fmla="*/ 560311 w 1938996"/>
                  <a:gd name="connsiteY4" fmla="*/ 164330 h 913858"/>
                  <a:gd name="connsiteX5" fmla="*/ 1130224 w 1938996"/>
                  <a:gd name="connsiteY5" fmla="*/ 51618 h 913858"/>
                  <a:gd name="connsiteX6" fmla="*/ 1938996 w 1938996"/>
                  <a:gd name="connsiteY6" fmla="*/ 1 h 913858"/>
                  <a:gd name="connsiteX7" fmla="*/ 181634 w 1938996"/>
                  <a:gd name="connsiteY7" fmla="*/ 0 h 913858"/>
                  <a:gd name="connsiteX0" fmla="*/ 197145 w 1954507"/>
                  <a:gd name="connsiteY0" fmla="*/ 0 h 920750"/>
                  <a:gd name="connsiteX1" fmla="*/ 54270 w 1954507"/>
                  <a:gd name="connsiteY1" fmla="*/ 920750 h 920750"/>
                  <a:gd name="connsiteX2" fmla="*/ 128479 w 1954507"/>
                  <a:gd name="connsiteY2" fmla="*/ 913858 h 920750"/>
                  <a:gd name="connsiteX3" fmla="*/ 232922 w 1954507"/>
                  <a:gd name="connsiteY3" fmla="*/ 478654 h 920750"/>
                  <a:gd name="connsiteX4" fmla="*/ 575822 w 1954507"/>
                  <a:gd name="connsiteY4" fmla="*/ 164330 h 920750"/>
                  <a:gd name="connsiteX5" fmla="*/ 1145735 w 1954507"/>
                  <a:gd name="connsiteY5" fmla="*/ 51618 h 920750"/>
                  <a:gd name="connsiteX6" fmla="*/ 1954507 w 1954507"/>
                  <a:gd name="connsiteY6" fmla="*/ 1 h 920750"/>
                  <a:gd name="connsiteX7" fmla="*/ 197145 w 1954507"/>
                  <a:gd name="connsiteY7" fmla="*/ 0 h 920750"/>
                  <a:gd name="connsiteX0" fmla="*/ 205499 w 1962861"/>
                  <a:gd name="connsiteY0" fmla="*/ 0 h 913858"/>
                  <a:gd name="connsiteX1" fmla="*/ 49924 w 1962861"/>
                  <a:gd name="connsiteY1" fmla="*/ 908050 h 913858"/>
                  <a:gd name="connsiteX2" fmla="*/ 136833 w 1962861"/>
                  <a:gd name="connsiteY2" fmla="*/ 913858 h 913858"/>
                  <a:gd name="connsiteX3" fmla="*/ 241276 w 1962861"/>
                  <a:gd name="connsiteY3" fmla="*/ 478654 h 913858"/>
                  <a:gd name="connsiteX4" fmla="*/ 584176 w 1962861"/>
                  <a:gd name="connsiteY4" fmla="*/ 164330 h 913858"/>
                  <a:gd name="connsiteX5" fmla="*/ 1154089 w 1962861"/>
                  <a:gd name="connsiteY5" fmla="*/ 51618 h 913858"/>
                  <a:gd name="connsiteX6" fmla="*/ 1962861 w 1962861"/>
                  <a:gd name="connsiteY6" fmla="*/ 1 h 913858"/>
                  <a:gd name="connsiteX7" fmla="*/ 205499 w 1962861"/>
                  <a:gd name="connsiteY7" fmla="*/ 0 h 913858"/>
                  <a:gd name="connsiteX0" fmla="*/ 209823 w 1967185"/>
                  <a:gd name="connsiteY0" fmla="*/ 0 h 917575"/>
                  <a:gd name="connsiteX1" fmla="*/ 47898 w 1967185"/>
                  <a:gd name="connsiteY1" fmla="*/ 917575 h 917575"/>
                  <a:gd name="connsiteX2" fmla="*/ 141157 w 1967185"/>
                  <a:gd name="connsiteY2" fmla="*/ 913858 h 917575"/>
                  <a:gd name="connsiteX3" fmla="*/ 245600 w 1967185"/>
                  <a:gd name="connsiteY3" fmla="*/ 478654 h 917575"/>
                  <a:gd name="connsiteX4" fmla="*/ 588500 w 1967185"/>
                  <a:gd name="connsiteY4" fmla="*/ 164330 h 917575"/>
                  <a:gd name="connsiteX5" fmla="*/ 1158413 w 1967185"/>
                  <a:gd name="connsiteY5" fmla="*/ 51618 h 917575"/>
                  <a:gd name="connsiteX6" fmla="*/ 1967185 w 1967185"/>
                  <a:gd name="connsiteY6" fmla="*/ 1 h 917575"/>
                  <a:gd name="connsiteX7" fmla="*/ 209823 w 1967185"/>
                  <a:gd name="connsiteY7" fmla="*/ 0 h 917575"/>
                  <a:gd name="connsiteX0" fmla="*/ 209823 w 1967185"/>
                  <a:gd name="connsiteY0" fmla="*/ 0 h 1134838"/>
                  <a:gd name="connsiteX1" fmla="*/ 47898 w 1967185"/>
                  <a:gd name="connsiteY1" fmla="*/ 917575 h 1134838"/>
                  <a:gd name="connsiteX2" fmla="*/ 278317 w 1967185"/>
                  <a:gd name="connsiteY2" fmla="*/ 1134838 h 1134838"/>
                  <a:gd name="connsiteX3" fmla="*/ 245600 w 1967185"/>
                  <a:gd name="connsiteY3" fmla="*/ 478654 h 1134838"/>
                  <a:gd name="connsiteX4" fmla="*/ 588500 w 1967185"/>
                  <a:gd name="connsiteY4" fmla="*/ 164330 h 1134838"/>
                  <a:gd name="connsiteX5" fmla="*/ 1158413 w 1967185"/>
                  <a:gd name="connsiteY5" fmla="*/ 51618 h 1134838"/>
                  <a:gd name="connsiteX6" fmla="*/ 1967185 w 1967185"/>
                  <a:gd name="connsiteY6" fmla="*/ 1 h 1134838"/>
                  <a:gd name="connsiteX7" fmla="*/ 209823 w 1967185"/>
                  <a:gd name="connsiteY7" fmla="*/ 0 h 1134838"/>
                  <a:gd name="connsiteX0" fmla="*/ 127136 w 1884498"/>
                  <a:gd name="connsiteY0" fmla="*/ 0 h 1237615"/>
                  <a:gd name="connsiteX1" fmla="*/ 132851 w 1884498"/>
                  <a:gd name="connsiteY1" fmla="*/ 1237615 h 1237615"/>
                  <a:gd name="connsiteX2" fmla="*/ 195630 w 1884498"/>
                  <a:gd name="connsiteY2" fmla="*/ 1134838 h 1237615"/>
                  <a:gd name="connsiteX3" fmla="*/ 162913 w 1884498"/>
                  <a:gd name="connsiteY3" fmla="*/ 478654 h 1237615"/>
                  <a:gd name="connsiteX4" fmla="*/ 505813 w 1884498"/>
                  <a:gd name="connsiteY4" fmla="*/ 164330 h 1237615"/>
                  <a:gd name="connsiteX5" fmla="*/ 1075726 w 1884498"/>
                  <a:gd name="connsiteY5" fmla="*/ 51618 h 1237615"/>
                  <a:gd name="connsiteX6" fmla="*/ 1884498 w 1884498"/>
                  <a:gd name="connsiteY6" fmla="*/ 1 h 1237615"/>
                  <a:gd name="connsiteX7" fmla="*/ 127136 w 1884498"/>
                  <a:gd name="connsiteY7" fmla="*/ 0 h 1237615"/>
                  <a:gd name="connsiteX0" fmla="*/ 127136 w 1884498"/>
                  <a:gd name="connsiteY0" fmla="*/ 0 h 1237615"/>
                  <a:gd name="connsiteX1" fmla="*/ 132851 w 1884498"/>
                  <a:gd name="connsiteY1" fmla="*/ 1237615 h 1237615"/>
                  <a:gd name="connsiteX2" fmla="*/ 210870 w 1884498"/>
                  <a:gd name="connsiteY2" fmla="*/ 1218658 h 1237615"/>
                  <a:gd name="connsiteX3" fmla="*/ 162913 w 1884498"/>
                  <a:gd name="connsiteY3" fmla="*/ 478654 h 1237615"/>
                  <a:gd name="connsiteX4" fmla="*/ 505813 w 1884498"/>
                  <a:gd name="connsiteY4" fmla="*/ 164330 h 1237615"/>
                  <a:gd name="connsiteX5" fmla="*/ 1075726 w 1884498"/>
                  <a:gd name="connsiteY5" fmla="*/ 51618 h 1237615"/>
                  <a:gd name="connsiteX6" fmla="*/ 1884498 w 1884498"/>
                  <a:gd name="connsiteY6" fmla="*/ 1 h 1237615"/>
                  <a:gd name="connsiteX7" fmla="*/ 127136 w 1884498"/>
                  <a:gd name="connsiteY7" fmla="*/ 0 h 1237615"/>
                  <a:gd name="connsiteX0" fmla="*/ 128182 w 1885544"/>
                  <a:gd name="connsiteY0" fmla="*/ 0 h 1218658"/>
                  <a:gd name="connsiteX1" fmla="*/ 130722 w 1885544"/>
                  <a:gd name="connsiteY1" fmla="*/ 1209040 h 1218658"/>
                  <a:gd name="connsiteX2" fmla="*/ 211916 w 1885544"/>
                  <a:gd name="connsiteY2" fmla="*/ 1218658 h 1218658"/>
                  <a:gd name="connsiteX3" fmla="*/ 163959 w 1885544"/>
                  <a:gd name="connsiteY3" fmla="*/ 478654 h 1218658"/>
                  <a:gd name="connsiteX4" fmla="*/ 506859 w 1885544"/>
                  <a:gd name="connsiteY4" fmla="*/ 164330 h 1218658"/>
                  <a:gd name="connsiteX5" fmla="*/ 1076772 w 1885544"/>
                  <a:gd name="connsiteY5" fmla="*/ 51618 h 1218658"/>
                  <a:gd name="connsiteX6" fmla="*/ 1885544 w 1885544"/>
                  <a:gd name="connsiteY6" fmla="*/ 1 h 1218658"/>
                  <a:gd name="connsiteX7" fmla="*/ 128182 w 1885544"/>
                  <a:gd name="connsiteY7" fmla="*/ 0 h 1218658"/>
                  <a:gd name="connsiteX0" fmla="*/ 132525 w 1889887"/>
                  <a:gd name="connsiteY0" fmla="*/ 0 h 1218658"/>
                  <a:gd name="connsiteX1" fmla="*/ 122365 w 1889887"/>
                  <a:gd name="connsiteY1" fmla="*/ 1145540 h 1218658"/>
                  <a:gd name="connsiteX2" fmla="*/ 216259 w 1889887"/>
                  <a:gd name="connsiteY2" fmla="*/ 1218658 h 1218658"/>
                  <a:gd name="connsiteX3" fmla="*/ 168302 w 1889887"/>
                  <a:gd name="connsiteY3" fmla="*/ 478654 h 1218658"/>
                  <a:gd name="connsiteX4" fmla="*/ 511202 w 1889887"/>
                  <a:gd name="connsiteY4" fmla="*/ 164330 h 1218658"/>
                  <a:gd name="connsiteX5" fmla="*/ 1081115 w 1889887"/>
                  <a:gd name="connsiteY5" fmla="*/ 51618 h 1218658"/>
                  <a:gd name="connsiteX6" fmla="*/ 1889887 w 1889887"/>
                  <a:gd name="connsiteY6" fmla="*/ 1 h 1218658"/>
                  <a:gd name="connsiteX7" fmla="*/ 132525 w 1889887"/>
                  <a:gd name="connsiteY7" fmla="*/ 0 h 1218658"/>
                  <a:gd name="connsiteX0" fmla="*/ 132525 w 1889887"/>
                  <a:gd name="connsiteY0" fmla="*/ 0 h 1145540"/>
                  <a:gd name="connsiteX1" fmla="*/ 122365 w 1889887"/>
                  <a:gd name="connsiteY1" fmla="*/ 1145540 h 1145540"/>
                  <a:gd name="connsiteX2" fmla="*/ 209909 w 1889887"/>
                  <a:gd name="connsiteY2" fmla="*/ 1142458 h 1145540"/>
                  <a:gd name="connsiteX3" fmla="*/ 168302 w 1889887"/>
                  <a:gd name="connsiteY3" fmla="*/ 478654 h 1145540"/>
                  <a:gd name="connsiteX4" fmla="*/ 511202 w 1889887"/>
                  <a:gd name="connsiteY4" fmla="*/ 164330 h 1145540"/>
                  <a:gd name="connsiteX5" fmla="*/ 1081115 w 1889887"/>
                  <a:gd name="connsiteY5" fmla="*/ 51618 h 1145540"/>
                  <a:gd name="connsiteX6" fmla="*/ 1889887 w 1889887"/>
                  <a:gd name="connsiteY6" fmla="*/ 1 h 1145540"/>
                  <a:gd name="connsiteX7" fmla="*/ 132525 w 1889887"/>
                  <a:gd name="connsiteY7" fmla="*/ 0 h 1145540"/>
                  <a:gd name="connsiteX0" fmla="*/ 128183 w 1885545"/>
                  <a:gd name="connsiteY0" fmla="*/ 0 h 1145540"/>
                  <a:gd name="connsiteX1" fmla="*/ 130723 w 1885545"/>
                  <a:gd name="connsiteY1" fmla="*/ 1145540 h 1145540"/>
                  <a:gd name="connsiteX2" fmla="*/ 205567 w 1885545"/>
                  <a:gd name="connsiteY2" fmla="*/ 1142458 h 1145540"/>
                  <a:gd name="connsiteX3" fmla="*/ 163960 w 1885545"/>
                  <a:gd name="connsiteY3" fmla="*/ 478654 h 1145540"/>
                  <a:gd name="connsiteX4" fmla="*/ 506860 w 1885545"/>
                  <a:gd name="connsiteY4" fmla="*/ 164330 h 1145540"/>
                  <a:gd name="connsiteX5" fmla="*/ 1076773 w 1885545"/>
                  <a:gd name="connsiteY5" fmla="*/ 51618 h 1145540"/>
                  <a:gd name="connsiteX6" fmla="*/ 1885545 w 1885545"/>
                  <a:gd name="connsiteY6" fmla="*/ 1 h 1145540"/>
                  <a:gd name="connsiteX7" fmla="*/ 128183 w 1885545"/>
                  <a:gd name="connsiteY7" fmla="*/ 0 h 1145540"/>
                  <a:gd name="connsiteX0" fmla="*/ 125088 w 1882450"/>
                  <a:gd name="connsiteY0" fmla="*/ 0 h 1145540"/>
                  <a:gd name="connsiteX1" fmla="*/ 137153 w 1882450"/>
                  <a:gd name="connsiteY1" fmla="*/ 1145540 h 1145540"/>
                  <a:gd name="connsiteX2" fmla="*/ 202472 w 1882450"/>
                  <a:gd name="connsiteY2" fmla="*/ 1142458 h 1145540"/>
                  <a:gd name="connsiteX3" fmla="*/ 160865 w 1882450"/>
                  <a:gd name="connsiteY3" fmla="*/ 478654 h 1145540"/>
                  <a:gd name="connsiteX4" fmla="*/ 503765 w 1882450"/>
                  <a:gd name="connsiteY4" fmla="*/ 164330 h 1145540"/>
                  <a:gd name="connsiteX5" fmla="*/ 1073678 w 1882450"/>
                  <a:gd name="connsiteY5" fmla="*/ 51618 h 1145540"/>
                  <a:gd name="connsiteX6" fmla="*/ 1882450 w 1882450"/>
                  <a:gd name="connsiteY6" fmla="*/ 1 h 1145540"/>
                  <a:gd name="connsiteX7" fmla="*/ 125088 w 1882450"/>
                  <a:gd name="connsiteY7" fmla="*/ 0 h 1145540"/>
                  <a:gd name="connsiteX0" fmla="*/ 125088 w 1882450"/>
                  <a:gd name="connsiteY0" fmla="*/ 0 h 1149775"/>
                  <a:gd name="connsiteX1" fmla="*/ 137153 w 1882450"/>
                  <a:gd name="connsiteY1" fmla="*/ 1145540 h 1149775"/>
                  <a:gd name="connsiteX2" fmla="*/ 284234 w 1882450"/>
                  <a:gd name="connsiteY2" fmla="*/ 1149660 h 1149775"/>
                  <a:gd name="connsiteX3" fmla="*/ 160865 w 1882450"/>
                  <a:gd name="connsiteY3" fmla="*/ 478654 h 1149775"/>
                  <a:gd name="connsiteX4" fmla="*/ 503765 w 1882450"/>
                  <a:gd name="connsiteY4" fmla="*/ 164330 h 1149775"/>
                  <a:gd name="connsiteX5" fmla="*/ 1073678 w 1882450"/>
                  <a:gd name="connsiteY5" fmla="*/ 51618 h 1149775"/>
                  <a:gd name="connsiteX6" fmla="*/ 1882450 w 1882450"/>
                  <a:gd name="connsiteY6" fmla="*/ 1 h 1149775"/>
                  <a:gd name="connsiteX7" fmla="*/ 125088 w 1882450"/>
                  <a:gd name="connsiteY7" fmla="*/ 0 h 1149775"/>
                  <a:gd name="connsiteX0" fmla="*/ 125088 w 1882450"/>
                  <a:gd name="connsiteY0" fmla="*/ 0 h 1145540"/>
                  <a:gd name="connsiteX1" fmla="*/ 137153 w 1882450"/>
                  <a:gd name="connsiteY1" fmla="*/ 1145540 h 1145540"/>
                  <a:gd name="connsiteX2" fmla="*/ 290862 w 1882450"/>
                  <a:gd name="connsiteY2" fmla="*/ 1142460 h 1145540"/>
                  <a:gd name="connsiteX3" fmla="*/ 160865 w 1882450"/>
                  <a:gd name="connsiteY3" fmla="*/ 478654 h 1145540"/>
                  <a:gd name="connsiteX4" fmla="*/ 503765 w 1882450"/>
                  <a:gd name="connsiteY4" fmla="*/ 164330 h 1145540"/>
                  <a:gd name="connsiteX5" fmla="*/ 1073678 w 1882450"/>
                  <a:gd name="connsiteY5" fmla="*/ 51618 h 1145540"/>
                  <a:gd name="connsiteX6" fmla="*/ 1882450 w 1882450"/>
                  <a:gd name="connsiteY6" fmla="*/ 1 h 1145540"/>
                  <a:gd name="connsiteX7" fmla="*/ 125088 w 1882450"/>
                  <a:gd name="connsiteY7" fmla="*/ 0 h 1145540"/>
                  <a:gd name="connsiteX0" fmla="*/ 125088 w 1882450"/>
                  <a:gd name="connsiteY0" fmla="*/ 0 h 1146308"/>
                  <a:gd name="connsiteX1" fmla="*/ 137153 w 1882450"/>
                  <a:gd name="connsiteY1" fmla="*/ 1145540 h 1146308"/>
                  <a:gd name="connsiteX2" fmla="*/ 288653 w 1882450"/>
                  <a:gd name="connsiteY2" fmla="*/ 1146062 h 1146308"/>
                  <a:gd name="connsiteX3" fmla="*/ 160865 w 1882450"/>
                  <a:gd name="connsiteY3" fmla="*/ 478654 h 1146308"/>
                  <a:gd name="connsiteX4" fmla="*/ 503765 w 1882450"/>
                  <a:gd name="connsiteY4" fmla="*/ 164330 h 1146308"/>
                  <a:gd name="connsiteX5" fmla="*/ 1073678 w 1882450"/>
                  <a:gd name="connsiteY5" fmla="*/ 51618 h 1146308"/>
                  <a:gd name="connsiteX6" fmla="*/ 1882450 w 1882450"/>
                  <a:gd name="connsiteY6" fmla="*/ 1 h 1146308"/>
                  <a:gd name="connsiteX7" fmla="*/ 125088 w 1882450"/>
                  <a:gd name="connsiteY7" fmla="*/ 0 h 114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82450" h="1146308">
                    <a:moveTo>
                      <a:pt x="125088" y="0"/>
                    </a:moveTo>
                    <a:cubicBezTo>
                      <a:pt x="-121768" y="198966"/>
                      <a:pt x="59697" y="1001697"/>
                      <a:pt x="137153" y="1145540"/>
                    </a:cubicBezTo>
                    <a:cubicBezTo>
                      <a:pt x="158926" y="1144513"/>
                      <a:pt x="266880" y="1147089"/>
                      <a:pt x="288653" y="1146062"/>
                    </a:cubicBezTo>
                    <a:cubicBezTo>
                      <a:pt x="270803" y="940088"/>
                      <a:pt x="125013" y="642276"/>
                      <a:pt x="160865" y="478654"/>
                    </a:cubicBezTo>
                    <a:cubicBezTo>
                      <a:pt x="196717" y="315032"/>
                      <a:pt x="351630" y="235503"/>
                      <a:pt x="503765" y="164330"/>
                    </a:cubicBezTo>
                    <a:cubicBezTo>
                      <a:pt x="655900" y="93157"/>
                      <a:pt x="824847" y="74244"/>
                      <a:pt x="1073678" y="51618"/>
                    </a:cubicBezTo>
                    <a:cubicBezTo>
                      <a:pt x="1322509" y="28992"/>
                      <a:pt x="1617622" y="18794"/>
                      <a:pt x="1882450" y="1"/>
                    </a:cubicBezTo>
                    <a:lnTo>
                      <a:pt x="1250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95000"/>
                    </a:schemeClr>
                  </a:gs>
                  <a:gs pos="43000">
                    <a:schemeClr val="bg2">
                      <a:lumMod val="75000"/>
                    </a:schemeClr>
                  </a:gs>
                  <a:gs pos="100000">
                    <a:schemeClr val="bg1">
                      <a:lumMod val="65000"/>
                      <a:alpha val="50000"/>
                    </a:schemeClr>
                  </a:gs>
                  <a:gs pos="71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n w="381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254165" y="1524000"/>
            <a:ext cx="2028514" cy="4427802"/>
            <a:chOff x="6658285" y="1828800"/>
            <a:chExt cx="2028514" cy="4427802"/>
          </a:xfrm>
        </p:grpSpPr>
        <p:grpSp>
          <p:nvGrpSpPr>
            <p:cNvPr id="41" name="Group 40"/>
            <p:cNvGrpSpPr/>
            <p:nvPr/>
          </p:nvGrpSpPr>
          <p:grpSpPr>
            <a:xfrm>
              <a:off x="6737527" y="1828800"/>
              <a:ext cx="1799030" cy="1066800"/>
              <a:chOff x="7207550" y="2564116"/>
              <a:chExt cx="1202536" cy="1066800"/>
            </a:xfrm>
          </p:grpSpPr>
          <p:pic>
            <p:nvPicPr>
              <p:cNvPr id="45" name="Picture 44" descr="1.png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4" t="-1" r="16783" b="61329"/>
              <a:stretch/>
            </p:blipFill>
            <p:spPr>
              <a:xfrm>
                <a:off x="7207550" y="2628901"/>
                <a:ext cx="1202536" cy="1002015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7308209" y="2564116"/>
                <a:ext cx="1016641" cy="1062483"/>
                <a:chOff x="3490217" y="3995601"/>
                <a:chExt cx="2051430" cy="1755648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49021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783281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076343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369405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466246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955530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5248591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54164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/>
            <p:cNvGrpSpPr/>
            <p:nvPr/>
          </p:nvGrpSpPr>
          <p:grpSpPr>
            <a:xfrm>
              <a:off x="6658285" y="2895600"/>
              <a:ext cx="2028514" cy="3361002"/>
              <a:chOff x="7872086" y="4399140"/>
              <a:chExt cx="962178" cy="216402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8686800" y="4886932"/>
                <a:ext cx="76200" cy="1676237"/>
              </a:xfrm>
              <a:prstGeom prst="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  <a:ln w="381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 flipH="1">
                <a:off x="7872086" y="4399140"/>
                <a:ext cx="962178" cy="488119"/>
              </a:xfrm>
              <a:custGeom>
                <a:avLst/>
                <a:gdLst>
                  <a:gd name="connsiteX0" fmla="*/ 0 w 1733550"/>
                  <a:gd name="connsiteY0" fmla="*/ 9525 h 1724025"/>
                  <a:gd name="connsiteX1" fmla="*/ 142875 w 1733550"/>
                  <a:gd name="connsiteY1" fmla="*/ 1724025 h 1724025"/>
                  <a:gd name="connsiteX2" fmla="*/ 142875 w 1733550"/>
                  <a:gd name="connsiteY2" fmla="*/ 1724025 h 1724025"/>
                  <a:gd name="connsiteX3" fmla="*/ 1733550 w 1733550"/>
                  <a:gd name="connsiteY3" fmla="*/ 0 h 1724025"/>
                  <a:gd name="connsiteX4" fmla="*/ 0 w 1733550"/>
                  <a:gd name="connsiteY4" fmla="*/ 9525 h 1724025"/>
                  <a:gd name="connsiteX0" fmla="*/ 77798 w 1811348"/>
                  <a:gd name="connsiteY0" fmla="*/ 9525 h 1724025"/>
                  <a:gd name="connsiteX1" fmla="*/ 1598 w 1811348"/>
                  <a:gd name="connsiteY1" fmla="*/ 485775 h 1724025"/>
                  <a:gd name="connsiteX2" fmla="*/ 220673 w 1811348"/>
                  <a:gd name="connsiteY2" fmla="*/ 1724025 h 1724025"/>
                  <a:gd name="connsiteX3" fmla="*/ 220673 w 1811348"/>
                  <a:gd name="connsiteY3" fmla="*/ 1724025 h 1724025"/>
                  <a:gd name="connsiteX4" fmla="*/ 1811348 w 1811348"/>
                  <a:gd name="connsiteY4" fmla="*/ 0 h 1724025"/>
                  <a:gd name="connsiteX5" fmla="*/ 77798 w 1811348"/>
                  <a:gd name="connsiteY5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1811755 w 1811755"/>
                  <a:gd name="connsiteY4" fmla="*/ 0 h 1724025"/>
                  <a:gd name="connsiteX5" fmla="*/ 78205 w 1811755"/>
                  <a:gd name="connsiteY5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647382 w 1811755"/>
                  <a:gd name="connsiteY4" fmla="*/ 205605 h 1724025"/>
                  <a:gd name="connsiteX5" fmla="*/ 1811755 w 1811755"/>
                  <a:gd name="connsiteY5" fmla="*/ 0 h 1724025"/>
                  <a:gd name="connsiteX6" fmla="*/ 78205 w 1811755"/>
                  <a:gd name="connsiteY6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215582 w 1811755"/>
                  <a:gd name="connsiteY4" fmla="*/ 650105 h 1724025"/>
                  <a:gd name="connsiteX5" fmla="*/ 647382 w 1811755"/>
                  <a:gd name="connsiteY5" fmla="*/ 205605 h 1724025"/>
                  <a:gd name="connsiteX6" fmla="*/ 1811755 w 1811755"/>
                  <a:gd name="connsiteY6" fmla="*/ 0 h 1724025"/>
                  <a:gd name="connsiteX7" fmla="*/ 78205 w 1811755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97408 w 1893581"/>
                  <a:gd name="connsiteY4" fmla="*/ 650105 h 1724025"/>
                  <a:gd name="connsiteX5" fmla="*/ 729208 w 1893581"/>
                  <a:gd name="connsiteY5" fmla="*/ 20560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97408 w 1893581"/>
                  <a:gd name="connsiteY4" fmla="*/ 650105 h 1724025"/>
                  <a:gd name="connsiteX5" fmla="*/ 678408 w 1893581"/>
                  <a:gd name="connsiteY5" fmla="*/ 1611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611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176758 w 1893581"/>
                  <a:gd name="connsiteY4" fmla="*/ 6310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5873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176758 w 1893581"/>
                  <a:gd name="connsiteY4" fmla="*/ 6310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894546 w 1894546"/>
                  <a:gd name="connsiteY6" fmla="*/ 0 h 1724025"/>
                  <a:gd name="connsiteX7" fmla="*/ 160996 w 1894546"/>
                  <a:gd name="connsiteY7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558723 w 1894546"/>
                  <a:gd name="connsiteY5" fmla="*/ 2119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231223 w 1925696"/>
                  <a:gd name="connsiteY6" fmla="*/ 4685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231223 w 1925696"/>
                  <a:gd name="connsiteY6" fmla="*/ 4685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155023 w 1925696"/>
                  <a:gd name="connsiteY6" fmla="*/ 6590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35221"/>
                  <a:gd name="connsiteY0" fmla="*/ 4762 h 1719262"/>
                  <a:gd name="connsiteX1" fmla="*/ 1646 w 1935221"/>
                  <a:gd name="connsiteY1" fmla="*/ 627062 h 1719262"/>
                  <a:gd name="connsiteX2" fmla="*/ 335021 w 1935221"/>
                  <a:gd name="connsiteY2" fmla="*/ 1719262 h 1719262"/>
                  <a:gd name="connsiteX3" fmla="*/ 335021 w 1935221"/>
                  <a:gd name="connsiteY3" fmla="*/ 1719262 h 1719262"/>
                  <a:gd name="connsiteX4" fmla="*/ 208873 w 1935221"/>
                  <a:gd name="connsiteY4" fmla="*/ 626292 h 1719262"/>
                  <a:gd name="connsiteX5" fmla="*/ 589873 w 1935221"/>
                  <a:gd name="connsiteY5" fmla="*/ 207192 h 1719262"/>
                  <a:gd name="connsiteX6" fmla="*/ 1155023 w 1935221"/>
                  <a:gd name="connsiteY6" fmla="*/ 61142 h 1719262"/>
                  <a:gd name="connsiteX7" fmla="*/ 1935221 w 1935221"/>
                  <a:gd name="connsiteY7" fmla="*/ 0 h 1719262"/>
                  <a:gd name="connsiteX8" fmla="*/ 192146 w 1935221"/>
                  <a:gd name="connsiteY8" fmla="*/ 4762 h 1719262"/>
                  <a:gd name="connsiteX0" fmla="*/ 192146 w 1935221"/>
                  <a:gd name="connsiteY0" fmla="*/ 9524 h 1724024"/>
                  <a:gd name="connsiteX1" fmla="*/ 1646 w 1935221"/>
                  <a:gd name="connsiteY1" fmla="*/ 631824 h 1724024"/>
                  <a:gd name="connsiteX2" fmla="*/ 335021 w 1935221"/>
                  <a:gd name="connsiteY2" fmla="*/ 1724024 h 1724024"/>
                  <a:gd name="connsiteX3" fmla="*/ 335021 w 1935221"/>
                  <a:gd name="connsiteY3" fmla="*/ 1724024 h 1724024"/>
                  <a:gd name="connsiteX4" fmla="*/ 208873 w 1935221"/>
                  <a:gd name="connsiteY4" fmla="*/ 631054 h 1724024"/>
                  <a:gd name="connsiteX5" fmla="*/ 589873 w 1935221"/>
                  <a:gd name="connsiteY5" fmla="*/ 211954 h 1724024"/>
                  <a:gd name="connsiteX6" fmla="*/ 1155023 w 1935221"/>
                  <a:gd name="connsiteY6" fmla="*/ 65904 h 1724024"/>
                  <a:gd name="connsiteX7" fmla="*/ 1935221 w 1935221"/>
                  <a:gd name="connsiteY7" fmla="*/ 0 h 1724024"/>
                  <a:gd name="connsiteX8" fmla="*/ 192146 w 1935221"/>
                  <a:gd name="connsiteY8" fmla="*/ 9524 h 1724024"/>
                  <a:gd name="connsiteX0" fmla="*/ 192146 w 1944746"/>
                  <a:gd name="connsiteY0" fmla="*/ 9524 h 1724024"/>
                  <a:gd name="connsiteX1" fmla="*/ 1646 w 1944746"/>
                  <a:gd name="connsiteY1" fmla="*/ 631824 h 1724024"/>
                  <a:gd name="connsiteX2" fmla="*/ 335021 w 1944746"/>
                  <a:gd name="connsiteY2" fmla="*/ 1724024 h 1724024"/>
                  <a:gd name="connsiteX3" fmla="*/ 335021 w 1944746"/>
                  <a:gd name="connsiteY3" fmla="*/ 1724024 h 1724024"/>
                  <a:gd name="connsiteX4" fmla="*/ 208873 w 1944746"/>
                  <a:gd name="connsiteY4" fmla="*/ 631054 h 1724024"/>
                  <a:gd name="connsiteX5" fmla="*/ 589873 w 1944746"/>
                  <a:gd name="connsiteY5" fmla="*/ 211954 h 1724024"/>
                  <a:gd name="connsiteX6" fmla="*/ 1155023 w 1944746"/>
                  <a:gd name="connsiteY6" fmla="*/ 65904 h 1724024"/>
                  <a:gd name="connsiteX7" fmla="*/ 1944746 w 1944746"/>
                  <a:gd name="connsiteY7" fmla="*/ 0 h 1724024"/>
                  <a:gd name="connsiteX8" fmla="*/ 192146 w 1944746"/>
                  <a:gd name="connsiteY8" fmla="*/ 9524 h 1724024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16810 w 1949508"/>
                  <a:gd name="connsiteY4" fmla="*/ 1146992 h 1714500"/>
                  <a:gd name="connsiteX5" fmla="*/ 208873 w 1949508"/>
                  <a:gd name="connsiteY5" fmla="*/ 621530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08873 w 1949508"/>
                  <a:gd name="connsiteY5" fmla="*/ 621530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27923 w 1949508"/>
                  <a:gd name="connsiteY5" fmla="*/ 478654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27923 w 1949508"/>
                  <a:gd name="connsiteY5" fmla="*/ 478654 h 1714500"/>
                  <a:gd name="connsiteX6" fmla="*/ 570823 w 1949508"/>
                  <a:gd name="connsiteY6" fmla="*/ 1643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64094 w 1921456"/>
                  <a:gd name="connsiteY0" fmla="*/ 0 h 1714500"/>
                  <a:gd name="connsiteX1" fmla="*/ 2169 w 1921456"/>
                  <a:gd name="connsiteY1" fmla="*/ 608012 h 1714500"/>
                  <a:gd name="connsiteX2" fmla="*/ 306969 w 1921456"/>
                  <a:gd name="connsiteY2" fmla="*/ 1714500 h 1714500"/>
                  <a:gd name="connsiteX3" fmla="*/ 306969 w 1921456"/>
                  <a:gd name="connsiteY3" fmla="*/ 1714500 h 1714500"/>
                  <a:gd name="connsiteX4" fmla="*/ 126846 w 1921456"/>
                  <a:gd name="connsiteY4" fmla="*/ 956492 h 1714500"/>
                  <a:gd name="connsiteX5" fmla="*/ 199871 w 1921456"/>
                  <a:gd name="connsiteY5" fmla="*/ 478654 h 1714500"/>
                  <a:gd name="connsiteX6" fmla="*/ 542771 w 1921456"/>
                  <a:gd name="connsiteY6" fmla="*/ 164330 h 1714500"/>
                  <a:gd name="connsiteX7" fmla="*/ 1126971 w 1921456"/>
                  <a:gd name="connsiteY7" fmla="*/ 56380 h 1714500"/>
                  <a:gd name="connsiteX8" fmla="*/ 1921456 w 1921456"/>
                  <a:gd name="connsiteY8" fmla="*/ 1 h 1714500"/>
                  <a:gd name="connsiteX9" fmla="*/ 164094 w 1921456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113083 w 1907568"/>
                  <a:gd name="connsiteY7" fmla="*/ 56380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250825 w 1907568"/>
                  <a:gd name="connsiteY4" fmla="*/ 1553693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01625 w 1907568"/>
                  <a:gd name="connsiteY4" fmla="*/ 1623543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39900"/>
                  <a:gd name="connsiteX1" fmla="*/ 2569 w 1907568"/>
                  <a:gd name="connsiteY1" fmla="*/ 603250 h 1739900"/>
                  <a:gd name="connsiteX2" fmla="*/ 293081 w 1907568"/>
                  <a:gd name="connsiteY2" fmla="*/ 1714500 h 1739900"/>
                  <a:gd name="connsiteX3" fmla="*/ 293081 w 1907568"/>
                  <a:gd name="connsiteY3" fmla="*/ 1714500 h 1739900"/>
                  <a:gd name="connsiteX4" fmla="*/ 317500 w 1907568"/>
                  <a:gd name="connsiteY4" fmla="*/ 1680693 h 1739900"/>
                  <a:gd name="connsiteX5" fmla="*/ 112958 w 1907568"/>
                  <a:gd name="connsiteY5" fmla="*/ 956492 h 1739900"/>
                  <a:gd name="connsiteX6" fmla="*/ 185983 w 1907568"/>
                  <a:gd name="connsiteY6" fmla="*/ 478654 h 1739900"/>
                  <a:gd name="connsiteX7" fmla="*/ 528883 w 1907568"/>
                  <a:gd name="connsiteY7" fmla="*/ 164330 h 1739900"/>
                  <a:gd name="connsiteX8" fmla="*/ 1098796 w 1907568"/>
                  <a:gd name="connsiteY8" fmla="*/ 51618 h 1739900"/>
                  <a:gd name="connsiteX9" fmla="*/ 1907568 w 1907568"/>
                  <a:gd name="connsiteY9" fmla="*/ 1 h 1739900"/>
                  <a:gd name="connsiteX10" fmla="*/ 150206 w 1907568"/>
                  <a:gd name="connsiteY10" fmla="*/ 0 h 1739900"/>
                  <a:gd name="connsiteX0" fmla="*/ 150206 w 1907568"/>
                  <a:gd name="connsiteY0" fmla="*/ 0 h 1766026"/>
                  <a:gd name="connsiteX1" fmla="*/ 2569 w 1907568"/>
                  <a:gd name="connsiteY1" fmla="*/ 603250 h 1766026"/>
                  <a:gd name="connsiteX2" fmla="*/ 293081 w 1907568"/>
                  <a:gd name="connsiteY2" fmla="*/ 1714500 h 1766026"/>
                  <a:gd name="connsiteX3" fmla="*/ 293081 w 1907568"/>
                  <a:gd name="connsiteY3" fmla="*/ 1714500 h 1766026"/>
                  <a:gd name="connsiteX4" fmla="*/ 330200 w 1907568"/>
                  <a:gd name="connsiteY4" fmla="*/ 1715618 h 1766026"/>
                  <a:gd name="connsiteX5" fmla="*/ 112958 w 1907568"/>
                  <a:gd name="connsiteY5" fmla="*/ 956492 h 1766026"/>
                  <a:gd name="connsiteX6" fmla="*/ 185983 w 1907568"/>
                  <a:gd name="connsiteY6" fmla="*/ 478654 h 1766026"/>
                  <a:gd name="connsiteX7" fmla="*/ 528883 w 1907568"/>
                  <a:gd name="connsiteY7" fmla="*/ 164330 h 1766026"/>
                  <a:gd name="connsiteX8" fmla="*/ 1098796 w 1907568"/>
                  <a:gd name="connsiteY8" fmla="*/ 51618 h 1766026"/>
                  <a:gd name="connsiteX9" fmla="*/ 1907568 w 1907568"/>
                  <a:gd name="connsiteY9" fmla="*/ 1 h 1766026"/>
                  <a:gd name="connsiteX10" fmla="*/ 150206 w 1907568"/>
                  <a:gd name="connsiteY10" fmla="*/ 0 h 1766026"/>
                  <a:gd name="connsiteX0" fmla="*/ 150206 w 1907568"/>
                  <a:gd name="connsiteY0" fmla="*/ 0 h 1756200"/>
                  <a:gd name="connsiteX1" fmla="*/ 2569 w 1907568"/>
                  <a:gd name="connsiteY1" fmla="*/ 603250 h 1756200"/>
                  <a:gd name="connsiteX2" fmla="*/ 293081 w 1907568"/>
                  <a:gd name="connsiteY2" fmla="*/ 1714500 h 1756200"/>
                  <a:gd name="connsiteX3" fmla="*/ 293081 w 1907568"/>
                  <a:gd name="connsiteY3" fmla="*/ 1714500 h 1756200"/>
                  <a:gd name="connsiteX4" fmla="*/ 330200 w 1907568"/>
                  <a:gd name="connsiteY4" fmla="*/ 1702918 h 1756200"/>
                  <a:gd name="connsiteX5" fmla="*/ 112958 w 1907568"/>
                  <a:gd name="connsiteY5" fmla="*/ 956492 h 1756200"/>
                  <a:gd name="connsiteX6" fmla="*/ 185983 w 1907568"/>
                  <a:gd name="connsiteY6" fmla="*/ 478654 h 1756200"/>
                  <a:gd name="connsiteX7" fmla="*/ 528883 w 1907568"/>
                  <a:gd name="connsiteY7" fmla="*/ 164330 h 1756200"/>
                  <a:gd name="connsiteX8" fmla="*/ 1098796 w 1907568"/>
                  <a:gd name="connsiteY8" fmla="*/ 51618 h 1756200"/>
                  <a:gd name="connsiteX9" fmla="*/ 1907568 w 1907568"/>
                  <a:gd name="connsiteY9" fmla="*/ 1 h 1756200"/>
                  <a:gd name="connsiteX10" fmla="*/ 150206 w 1907568"/>
                  <a:gd name="connsiteY10" fmla="*/ 0 h 17562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25956"/>
                  <a:gd name="connsiteX1" fmla="*/ 2569 w 1907568"/>
                  <a:gd name="connsiteY1" fmla="*/ 603250 h 1725956"/>
                  <a:gd name="connsiteX2" fmla="*/ 293081 w 1907568"/>
                  <a:gd name="connsiteY2" fmla="*/ 1714500 h 1725956"/>
                  <a:gd name="connsiteX3" fmla="*/ 293081 w 1907568"/>
                  <a:gd name="connsiteY3" fmla="*/ 1714500 h 1725956"/>
                  <a:gd name="connsiteX4" fmla="*/ 506413 w 1907568"/>
                  <a:gd name="connsiteY4" fmla="*/ 1650530 h 1725956"/>
                  <a:gd name="connsiteX5" fmla="*/ 112958 w 1907568"/>
                  <a:gd name="connsiteY5" fmla="*/ 956492 h 1725956"/>
                  <a:gd name="connsiteX6" fmla="*/ 185983 w 1907568"/>
                  <a:gd name="connsiteY6" fmla="*/ 478654 h 1725956"/>
                  <a:gd name="connsiteX7" fmla="*/ 528883 w 1907568"/>
                  <a:gd name="connsiteY7" fmla="*/ 164330 h 1725956"/>
                  <a:gd name="connsiteX8" fmla="*/ 1098796 w 1907568"/>
                  <a:gd name="connsiteY8" fmla="*/ 51618 h 1725956"/>
                  <a:gd name="connsiteX9" fmla="*/ 1907568 w 1907568"/>
                  <a:gd name="connsiteY9" fmla="*/ 1 h 1725956"/>
                  <a:gd name="connsiteX10" fmla="*/ 150206 w 1907568"/>
                  <a:gd name="connsiteY10" fmla="*/ 0 h 1725956"/>
                  <a:gd name="connsiteX0" fmla="*/ 150206 w 1907568"/>
                  <a:gd name="connsiteY0" fmla="*/ 0 h 1725956"/>
                  <a:gd name="connsiteX1" fmla="*/ 2569 w 1907568"/>
                  <a:gd name="connsiteY1" fmla="*/ 603250 h 1725956"/>
                  <a:gd name="connsiteX2" fmla="*/ 293081 w 1907568"/>
                  <a:gd name="connsiteY2" fmla="*/ 1714500 h 1725956"/>
                  <a:gd name="connsiteX3" fmla="*/ 293081 w 1907568"/>
                  <a:gd name="connsiteY3" fmla="*/ 1714500 h 1725956"/>
                  <a:gd name="connsiteX4" fmla="*/ 506413 w 1907568"/>
                  <a:gd name="connsiteY4" fmla="*/ 1650530 h 1725956"/>
                  <a:gd name="connsiteX5" fmla="*/ 112958 w 1907568"/>
                  <a:gd name="connsiteY5" fmla="*/ 956492 h 1725956"/>
                  <a:gd name="connsiteX6" fmla="*/ 185983 w 1907568"/>
                  <a:gd name="connsiteY6" fmla="*/ 478654 h 1725956"/>
                  <a:gd name="connsiteX7" fmla="*/ 528883 w 1907568"/>
                  <a:gd name="connsiteY7" fmla="*/ 164330 h 1725956"/>
                  <a:gd name="connsiteX8" fmla="*/ 1098796 w 1907568"/>
                  <a:gd name="connsiteY8" fmla="*/ 51618 h 1725956"/>
                  <a:gd name="connsiteX9" fmla="*/ 1907568 w 1907568"/>
                  <a:gd name="connsiteY9" fmla="*/ 1 h 1725956"/>
                  <a:gd name="connsiteX10" fmla="*/ 150206 w 1907568"/>
                  <a:gd name="connsiteY10" fmla="*/ 0 h 1725956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4963 w 1907568"/>
                  <a:gd name="connsiteY4" fmla="*/ 1705299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4963 w 1907568"/>
                  <a:gd name="connsiteY4" fmla="*/ 1705299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279335 w 1851940"/>
                  <a:gd name="connsiteY3" fmla="*/ 1705299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57662 w 1851940"/>
                  <a:gd name="connsiteY3" fmla="*/ 92020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108462 w 1851940"/>
                  <a:gd name="connsiteY3" fmla="*/ 8249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108462 w 1851940"/>
                  <a:gd name="connsiteY3" fmla="*/ 8249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559312 w 1851940"/>
                  <a:gd name="connsiteY3" fmla="*/ 8630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89430 w 1846792"/>
                  <a:gd name="connsiteY0" fmla="*/ 0 h 1755125"/>
                  <a:gd name="connsiteX1" fmla="*/ 232305 w 1846792"/>
                  <a:gd name="connsiteY1" fmla="*/ 1714500 h 1755125"/>
                  <a:gd name="connsiteX2" fmla="*/ 10055 w 1846792"/>
                  <a:gd name="connsiteY2" fmla="*/ 1168400 h 1755125"/>
                  <a:gd name="connsiteX3" fmla="*/ 554164 w 1846792"/>
                  <a:gd name="connsiteY3" fmla="*/ 863058 h 1755125"/>
                  <a:gd name="connsiteX4" fmla="*/ 125207 w 1846792"/>
                  <a:gd name="connsiteY4" fmla="*/ 478654 h 1755125"/>
                  <a:gd name="connsiteX5" fmla="*/ 468107 w 1846792"/>
                  <a:gd name="connsiteY5" fmla="*/ 164330 h 1755125"/>
                  <a:gd name="connsiteX6" fmla="*/ 1038020 w 1846792"/>
                  <a:gd name="connsiteY6" fmla="*/ 51618 h 1755125"/>
                  <a:gd name="connsiteX7" fmla="*/ 1846792 w 1846792"/>
                  <a:gd name="connsiteY7" fmla="*/ 1 h 1755125"/>
                  <a:gd name="connsiteX8" fmla="*/ 89430 w 1846792"/>
                  <a:gd name="connsiteY8" fmla="*/ 0 h 1755125"/>
                  <a:gd name="connsiteX0" fmla="*/ 97911 w 1855273"/>
                  <a:gd name="connsiteY0" fmla="*/ 0 h 1758009"/>
                  <a:gd name="connsiteX1" fmla="*/ 240786 w 1855273"/>
                  <a:gd name="connsiteY1" fmla="*/ 1714500 h 1758009"/>
                  <a:gd name="connsiteX2" fmla="*/ 374136 w 1855273"/>
                  <a:gd name="connsiteY2" fmla="*/ 1193800 h 1758009"/>
                  <a:gd name="connsiteX3" fmla="*/ 562645 w 1855273"/>
                  <a:gd name="connsiteY3" fmla="*/ 863058 h 1758009"/>
                  <a:gd name="connsiteX4" fmla="*/ 133688 w 1855273"/>
                  <a:gd name="connsiteY4" fmla="*/ 478654 h 1758009"/>
                  <a:gd name="connsiteX5" fmla="*/ 476588 w 1855273"/>
                  <a:gd name="connsiteY5" fmla="*/ 164330 h 1758009"/>
                  <a:gd name="connsiteX6" fmla="*/ 1046501 w 1855273"/>
                  <a:gd name="connsiteY6" fmla="*/ 51618 h 1758009"/>
                  <a:gd name="connsiteX7" fmla="*/ 1855273 w 1855273"/>
                  <a:gd name="connsiteY7" fmla="*/ 1 h 1758009"/>
                  <a:gd name="connsiteX8" fmla="*/ 97911 w 1855273"/>
                  <a:gd name="connsiteY8" fmla="*/ 0 h 1758009"/>
                  <a:gd name="connsiteX0" fmla="*/ 156341 w 1913703"/>
                  <a:gd name="connsiteY0" fmla="*/ 0 h 1241549"/>
                  <a:gd name="connsiteX1" fmla="*/ 83316 w 1913703"/>
                  <a:gd name="connsiteY1" fmla="*/ 793750 h 1241549"/>
                  <a:gd name="connsiteX2" fmla="*/ 432566 w 1913703"/>
                  <a:gd name="connsiteY2" fmla="*/ 1193800 h 1241549"/>
                  <a:gd name="connsiteX3" fmla="*/ 621075 w 1913703"/>
                  <a:gd name="connsiteY3" fmla="*/ 863058 h 1241549"/>
                  <a:gd name="connsiteX4" fmla="*/ 192118 w 1913703"/>
                  <a:gd name="connsiteY4" fmla="*/ 478654 h 1241549"/>
                  <a:gd name="connsiteX5" fmla="*/ 535018 w 1913703"/>
                  <a:gd name="connsiteY5" fmla="*/ 164330 h 1241549"/>
                  <a:gd name="connsiteX6" fmla="*/ 1104931 w 1913703"/>
                  <a:gd name="connsiteY6" fmla="*/ 51618 h 1241549"/>
                  <a:gd name="connsiteX7" fmla="*/ 1913703 w 1913703"/>
                  <a:gd name="connsiteY7" fmla="*/ 1 h 1241549"/>
                  <a:gd name="connsiteX8" fmla="*/ 156341 w 1913703"/>
                  <a:gd name="connsiteY8" fmla="*/ 0 h 1241549"/>
                  <a:gd name="connsiteX0" fmla="*/ 73740 w 1831102"/>
                  <a:gd name="connsiteY0" fmla="*/ 0 h 1193800"/>
                  <a:gd name="connsiteX1" fmla="*/ 349965 w 1831102"/>
                  <a:gd name="connsiteY1" fmla="*/ 1193800 h 1193800"/>
                  <a:gd name="connsiteX2" fmla="*/ 538474 w 1831102"/>
                  <a:gd name="connsiteY2" fmla="*/ 863058 h 1193800"/>
                  <a:gd name="connsiteX3" fmla="*/ 109517 w 1831102"/>
                  <a:gd name="connsiteY3" fmla="*/ 478654 h 1193800"/>
                  <a:gd name="connsiteX4" fmla="*/ 452417 w 1831102"/>
                  <a:gd name="connsiteY4" fmla="*/ 164330 h 1193800"/>
                  <a:gd name="connsiteX5" fmla="*/ 1022330 w 1831102"/>
                  <a:gd name="connsiteY5" fmla="*/ 51618 h 1193800"/>
                  <a:gd name="connsiteX6" fmla="*/ 1831102 w 1831102"/>
                  <a:gd name="connsiteY6" fmla="*/ 1 h 1193800"/>
                  <a:gd name="connsiteX7" fmla="*/ 73740 w 1831102"/>
                  <a:gd name="connsiteY7" fmla="*/ 0 h 1193800"/>
                  <a:gd name="connsiteX0" fmla="*/ 181634 w 1938996"/>
                  <a:gd name="connsiteY0" fmla="*/ 0 h 895350"/>
                  <a:gd name="connsiteX1" fmla="*/ 64159 w 1938996"/>
                  <a:gd name="connsiteY1" fmla="*/ 895350 h 895350"/>
                  <a:gd name="connsiteX2" fmla="*/ 646368 w 1938996"/>
                  <a:gd name="connsiteY2" fmla="*/ 863058 h 895350"/>
                  <a:gd name="connsiteX3" fmla="*/ 217411 w 1938996"/>
                  <a:gd name="connsiteY3" fmla="*/ 478654 h 895350"/>
                  <a:gd name="connsiteX4" fmla="*/ 560311 w 1938996"/>
                  <a:gd name="connsiteY4" fmla="*/ 164330 h 895350"/>
                  <a:gd name="connsiteX5" fmla="*/ 1130224 w 1938996"/>
                  <a:gd name="connsiteY5" fmla="*/ 51618 h 895350"/>
                  <a:gd name="connsiteX6" fmla="*/ 1938996 w 1938996"/>
                  <a:gd name="connsiteY6" fmla="*/ 1 h 895350"/>
                  <a:gd name="connsiteX7" fmla="*/ 181634 w 1938996"/>
                  <a:gd name="connsiteY7" fmla="*/ 0 h 895350"/>
                  <a:gd name="connsiteX0" fmla="*/ 181634 w 1938996"/>
                  <a:gd name="connsiteY0" fmla="*/ 0 h 913858"/>
                  <a:gd name="connsiteX1" fmla="*/ 64159 w 1938996"/>
                  <a:gd name="connsiteY1" fmla="*/ 895350 h 913858"/>
                  <a:gd name="connsiteX2" fmla="*/ 112968 w 1938996"/>
                  <a:gd name="connsiteY2" fmla="*/ 913858 h 913858"/>
                  <a:gd name="connsiteX3" fmla="*/ 217411 w 1938996"/>
                  <a:gd name="connsiteY3" fmla="*/ 478654 h 913858"/>
                  <a:gd name="connsiteX4" fmla="*/ 560311 w 1938996"/>
                  <a:gd name="connsiteY4" fmla="*/ 164330 h 913858"/>
                  <a:gd name="connsiteX5" fmla="*/ 1130224 w 1938996"/>
                  <a:gd name="connsiteY5" fmla="*/ 51618 h 913858"/>
                  <a:gd name="connsiteX6" fmla="*/ 1938996 w 1938996"/>
                  <a:gd name="connsiteY6" fmla="*/ 1 h 913858"/>
                  <a:gd name="connsiteX7" fmla="*/ 181634 w 1938996"/>
                  <a:gd name="connsiteY7" fmla="*/ 0 h 913858"/>
                  <a:gd name="connsiteX0" fmla="*/ 197145 w 1954507"/>
                  <a:gd name="connsiteY0" fmla="*/ 0 h 920750"/>
                  <a:gd name="connsiteX1" fmla="*/ 54270 w 1954507"/>
                  <a:gd name="connsiteY1" fmla="*/ 920750 h 920750"/>
                  <a:gd name="connsiteX2" fmla="*/ 128479 w 1954507"/>
                  <a:gd name="connsiteY2" fmla="*/ 913858 h 920750"/>
                  <a:gd name="connsiteX3" fmla="*/ 232922 w 1954507"/>
                  <a:gd name="connsiteY3" fmla="*/ 478654 h 920750"/>
                  <a:gd name="connsiteX4" fmla="*/ 575822 w 1954507"/>
                  <a:gd name="connsiteY4" fmla="*/ 164330 h 920750"/>
                  <a:gd name="connsiteX5" fmla="*/ 1145735 w 1954507"/>
                  <a:gd name="connsiteY5" fmla="*/ 51618 h 920750"/>
                  <a:gd name="connsiteX6" fmla="*/ 1954507 w 1954507"/>
                  <a:gd name="connsiteY6" fmla="*/ 1 h 920750"/>
                  <a:gd name="connsiteX7" fmla="*/ 197145 w 1954507"/>
                  <a:gd name="connsiteY7" fmla="*/ 0 h 920750"/>
                  <a:gd name="connsiteX0" fmla="*/ 205499 w 1962861"/>
                  <a:gd name="connsiteY0" fmla="*/ 0 h 913858"/>
                  <a:gd name="connsiteX1" fmla="*/ 49924 w 1962861"/>
                  <a:gd name="connsiteY1" fmla="*/ 908050 h 913858"/>
                  <a:gd name="connsiteX2" fmla="*/ 136833 w 1962861"/>
                  <a:gd name="connsiteY2" fmla="*/ 913858 h 913858"/>
                  <a:gd name="connsiteX3" fmla="*/ 241276 w 1962861"/>
                  <a:gd name="connsiteY3" fmla="*/ 478654 h 913858"/>
                  <a:gd name="connsiteX4" fmla="*/ 584176 w 1962861"/>
                  <a:gd name="connsiteY4" fmla="*/ 164330 h 913858"/>
                  <a:gd name="connsiteX5" fmla="*/ 1154089 w 1962861"/>
                  <a:gd name="connsiteY5" fmla="*/ 51618 h 913858"/>
                  <a:gd name="connsiteX6" fmla="*/ 1962861 w 1962861"/>
                  <a:gd name="connsiteY6" fmla="*/ 1 h 913858"/>
                  <a:gd name="connsiteX7" fmla="*/ 205499 w 1962861"/>
                  <a:gd name="connsiteY7" fmla="*/ 0 h 913858"/>
                  <a:gd name="connsiteX0" fmla="*/ 209823 w 1967185"/>
                  <a:gd name="connsiteY0" fmla="*/ 0 h 917575"/>
                  <a:gd name="connsiteX1" fmla="*/ 47898 w 1967185"/>
                  <a:gd name="connsiteY1" fmla="*/ 917575 h 917575"/>
                  <a:gd name="connsiteX2" fmla="*/ 141157 w 1967185"/>
                  <a:gd name="connsiteY2" fmla="*/ 913858 h 917575"/>
                  <a:gd name="connsiteX3" fmla="*/ 245600 w 1967185"/>
                  <a:gd name="connsiteY3" fmla="*/ 478654 h 917575"/>
                  <a:gd name="connsiteX4" fmla="*/ 588500 w 1967185"/>
                  <a:gd name="connsiteY4" fmla="*/ 164330 h 917575"/>
                  <a:gd name="connsiteX5" fmla="*/ 1158413 w 1967185"/>
                  <a:gd name="connsiteY5" fmla="*/ 51618 h 917575"/>
                  <a:gd name="connsiteX6" fmla="*/ 1967185 w 1967185"/>
                  <a:gd name="connsiteY6" fmla="*/ 1 h 917575"/>
                  <a:gd name="connsiteX7" fmla="*/ 209823 w 1967185"/>
                  <a:gd name="connsiteY7" fmla="*/ 0 h 917575"/>
                  <a:gd name="connsiteX0" fmla="*/ 209823 w 1967185"/>
                  <a:gd name="connsiteY0" fmla="*/ 0 h 1134838"/>
                  <a:gd name="connsiteX1" fmla="*/ 47898 w 1967185"/>
                  <a:gd name="connsiteY1" fmla="*/ 917575 h 1134838"/>
                  <a:gd name="connsiteX2" fmla="*/ 278317 w 1967185"/>
                  <a:gd name="connsiteY2" fmla="*/ 1134838 h 1134838"/>
                  <a:gd name="connsiteX3" fmla="*/ 245600 w 1967185"/>
                  <a:gd name="connsiteY3" fmla="*/ 478654 h 1134838"/>
                  <a:gd name="connsiteX4" fmla="*/ 588500 w 1967185"/>
                  <a:gd name="connsiteY4" fmla="*/ 164330 h 1134838"/>
                  <a:gd name="connsiteX5" fmla="*/ 1158413 w 1967185"/>
                  <a:gd name="connsiteY5" fmla="*/ 51618 h 1134838"/>
                  <a:gd name="connsiteX6" fmla="*/ 1967185 w 1967185"/>
                  <a:gd name="connsiteY6" fmla="*/ 1 h 1134838"/>
                  <a:gd name="connsiteX7" fmla="*/ 209823 w 1967185"/>
                  <a:gd name="connsiteY7" fmla="*/ 0 h 1134838"/>
                  <a:gd name="connsiteX0" fmla="*/ 127136 w 1884498"/>
                  <a:gd name="connsiteY0" fmla="*/ 0 h 1237615"/>
                  <a:gd name="connsiteX1" fmla="*/ 132851 w 1884498"/>
                  <a:gd name="connsiteY1" fmla="*/ 1237615 h 1237615"/>
                  <a:gd name="connsiteX2" fmla="*/ 195630 w 1884498"/>
                  <a:gd name="connsiteY2" fmla="*/ 1134838 h 1237615"/>
                  <a:gd name="connsiteX3" fmla="*/ 162913 w 1884498"/>
                  <a:gd name="connsiteY3" fmla="*/ 478654 h 1237615"/>
                  <a:gd name="connsiteX4" fmla="*/ 505813 w 1884498"/>
                  <a:gd name="connsiteY4" fmla="*/ 164330 h 1237615"/>
                  <a:gd name="connsiteX5" fmla="*/ 1075726 w 1884498"/>
                  <a:gd name="connsiteY5" fmla="*/ 51618 h 1237615"/>
                  <a:gd name="connsiteX6" fmla="*/ 1884498 w 1884498"/>
                  <a:gd name="connsiteY6" fmla="*/ 1 h 1237615"/>
                  <a:gd name="connsiteX7" fmla="*/ 127136 w 1884498"/>
                  <a:gd name="connsiteY7" fmla="*/ 0 h 1237615"/>
                  <a:gd name="connsiteX0" fmla="*/ 127136 w 1884498"/>
                  <a:gd name="connsiteY0" fmla="*/ 0 h 1237615"/>
                  <a:gd name="connsiteX1" fmla="*/ 132851 w 1884498"/>
                  <a:gd name="connsiteY1" fmla="*/ 1237615 h 1237615"/>
                  <a:gd name="connsiteX2" fmla="*/ 210870 w 1884498"/>
                  <a:gd name="connsiteY2" fmla="*/ 1218658 h 1237615"/>
                  <a:gd name="connsiteX3" fmla="*/ 162913 w 1884498"/>
                  <a:gd name="connsiteY3" fmla="*/ 478654 h 1237615"/>
                  <a:gd name="connsiteX4" fmla="*/ 505813 w 1884498"/>
                  <a:gd name="connsiteY4" fmla="*/ 164330 h 1237615"/>
                  <a:gd name="connsiteX5" fmla="*/ 1075726 w 1884498"/>
                  <a:gd name="connsiteY5" fmla="*/ 51618 h 1237615"/>
                  <a:gd name="connsiteX6" fmla="*/ 1884498 w 1884498"/>
                  <a:gd name="connsiteY6" fmla="*/ 1 h 1237615"/>
                  <a:gd name="connsiteX7" fmla="*/ 127136 w 1884498"/>
                  <a:gd name="connsiteY7" fmla="*/ 0 h 1237615"/>
                  <a:gd name="connsiteX0" fmla="*/ 128182 w 1885544"/>
                  <a:gd name="connsiteY0" fmla="*/ 0 h 1218658"/>
                  <a:gd name="connsiteX1" fmla="*/ 130722 w 1885544"/>
                  <a:gd name="connsiteY1" fmla="*/ 1209040 h 1218658"/>
                  <a:gd name="connsiteX2" fmla="*/ 211916 w 1885544"/>
                  <a:gd name="connsiteY2" fmla="*/ 1218658 h 1218658"/>
                  <a:gd name="connsiteX3" fmla="*/ 163959 w 1885544"/>
                  <a:gd name="connsiteY3" fmla="*/ 478654 h 1218658"/>
                  <a:gd name="connsiteX4" fmla="*/ 506859 w 1885544"/>
                  <a:gd name="connsiteY4" fmla="*/ 164330 h 1218658"/>
                  <a:gd name="connsiteX5" fmla="*/ 1076772 w 1885544"/>
                  <a:gd name="connsiteY5" fmla="*/ 51618 h 1218658"/>
                  <a:gd name="connsiteX6" fmla="*/ 1885544 w 1885544"/>
                  <a:gd name="connsiteY6" fmla="*/ 1 h 1218658"/>
                  <a:gd name="connsiteX7" fmla="*/ 128182 w 1885544"/>
                  <a:gd name="connsiteY7" fmla="*/ 0 h 1218658"/>
                  <a:gd name="connsiteX0" fmla="*/ 132525 w 1889887"/>
                  <a:gd name="connsiteY0" fmla="*/ 0 h 1218658"/>
                  <a:gd name="connsiteX1" fmla="*/ 122365 w 1889887"/>
                  <a:gd name="connsiteY1" fmla="*/ 1145540 h 1218658"/>
                  <a:gd name="connsiteX2" fmla="*/ 216259 w 1889887"/>
                  <a:gd name="connsiteY2" fmla="*/ 1218658 h 1218658"/>
                  <a:gd name="connsiteX3" fmla="*/ 168302 w 1889887"/>
                  <a:gd name="connsiteY3" fmla="*/ 478654 h 1218658"/>
                  <a:gd name="connsiteX4" fmla="*/ 511202 w 1889887"/>
                  <a:gd name="connsiteY4" fmla="*/ 164330 h 1218658"/>
                  <a:gd name="connsiteX5" fmla="*/ 1081115 w 1889887"/>
                  <a:gd name="connsiteY5" fmla="*/ 51618 h 1218658"/>
                  <a:gd name="connsiteX6" fmla="*/ 1889887 w 1889887"/>
                  <a:gd name="connsiteY6" fmla="*/ 1 h 1218658"/>
                  <a:gd name="connsiteX7" fmla="*/ 132525 w 1889887"/>
                  <a:gd name="connsiteY7" fmla="*/ 0 h 1218658"/>
                  <a:gd name="connsiteX0" fmla="*/ 132525 w 1889887"/>
                  <a:gd name="connsiteY0" fmla="*/ 0 h 1145540"/>
                  <a:gd name="connsiteX1" fmla="*/ 122365 w 1889887"/>
                  <a:gd name="connsiteY1" fmla="*/ 1145540 h 1145540"/>
                  <a:gd name="connsiteX2" fmla="*/ 209909 w 1889887"/>
                  <a:gd name="connsiteY2" fmla="*/ 1142458 h 1145540"/>
                  <a:gd name="connsiteX3" fmla="*/ 168302 w 1889887"/>
                  <a:gd name="connsiteY3" fmla="*/ 478654 h 1145540"/>
                  <a:gd name="connsiteX4" fmla="*/ 511202 w 1889887"/>
                  <a:gd name="connsiteY4" fmla="*/ 164330 h 1145540"/>
                  <a:gd name="connsiteX5" fmla="*/ 1081115 w 1889887"/>
                  <a:gd name="connsiteY5" fmla="*/ 51618 h 1145540"/>
                  <a:gd name="connsiteX6" fmla="*/ 1889887 w 1889887"/>
                  <a:gd name="connsiteY6" fmla="*/ 1 h 1145540"/>
                  <a:gd name="connsiteX7" fmla="*/ 132525 w 1889887"/>
                  <a:gd name="connsiteY7" fmla="*/ 0 h 1145540"/>
                  <a:gd name="connsiteX0" fmla="*/ 128183 w 1885545"/>
                  <a:gd name="connsiteY0" fmla="*/ 0 h 1145540"/>
                  <a:gd name="connsiteX1" fmla="*/ 130723 w 1885545"/>
                  <a:gd name="connsiteY1" fmla="*/ 1145540 h 1145540"/>
                  <a:gd name="connsiteX2" fmla="*/ 205567 w 1885545"/>
                  <a:gd name="connsiteY2" fmla="*/ 1142458 h 1145540"/>
                  <a:gd name="connsiteX3" fmla="*/ 163960 w 1885545"/>
                  <a:gd name="connsiteY3" fmla="*/ 478654 h 1145540"/>
                  <a:gd name="connsiteX4" fmla="*/ 506860 w 1885545"/>
                  <a:gd name="connsiteY4" fmla="*/ 164330 h 1145540"/>
                  <a:gd name="connsiteX5" fmla="*/ 1076773 w 1885545"/>
                  <a:gd name="connsiteY5" fmla="*/ 51618 h 1145540"/>
                  <a:gd name="connsiteX6" fmla="*/ 1885545 w 1885545"/>
                  <a:gd name="connsiteY6" fmla="*/ 1 h 1145540"/>
                  <a:gd name="connsiteX7" fmla="*/ 128183 w 1885545"/>
                  <a:gd name="connsiteY7" fmla="*/ 0 h 1145540"/>
                  <a:gd name="connsiteX0" fmla="*/ 125088 w 1882450"/>
                  <a:gd name="connsiteY0" fmla="*/ 0 h 1145540"/>
                  <a:gd name="connsiteX1" fmla="*/ 137153 w 1882450"/>
                  <a:gd name="connsiteY1" fmla="*/ 1145540 h 1145540"/>
                  <a:gd name="connsiteX2" fmla="*/ 202472 w 1882450"/>
                  <a:gd name="connsiteY2" fmla="*/ 1142458 h 1145540"/>
                  <a:gd name="connsiteX3" fmla="*/ 160865 w 1882450"/>
                  <a:gd name="connsiteY3" fmla="*/ 478654 h 1145540"/>
                  <a:gd name="connsiteX4" fmla="*/ 503765 w 1882450"/>
                  <a:gd name="connsiteY4" fmla="*/ 164330 h 1145540"/>
                  <a:gd name="connsiteX5" fmla="*/ 1073678 w 1882450"/>
                  <a:gd name="connsiteY5" fmla="*/ 51618 h 1145540"/>
                  <a:gd name="connsiteX6" fmla="*/ 1882450 w 1882450"/>
                  <a:gd name="connsiteY6" fmla="*/ 1 h 1145540"/>
                  <a:gd name="connsiteX7" fmla="*/ 125088 w 1882450"/>
                  <a:gd name="connsiteY7" fmla="*/ 0 h 1145540"/>
                  <a:gd name="connsiteX0" fmla="*/ 125088 w 1882450"/>
                  <a:gd name="connsiteY0" fmla="*/ 0 h 1149775"/>
                  <a:gd name="connsiteX1" fmla="*/ 137153 w 1882450"/>
                  <a:gd name="connsiteY1" fmla="*/ 1145540 h 1149775"/>
                  <a:gd name="connsiteX2" fmla="*/ 284234 w 1882450"/>
                  <a:gd name="connsiteY2" fmla="*/ 1149660 h 1149775"/>
                  <a:gd name="connsiteX3" fmla="*/ 160865 w 1882450"/>
                  <a:gd name="connsiteY3" fmla="*/ 478654 h 1149775"/>
                  <a:gd name="connsiteX4" fmla="*/ 503765 w 1882450"/>
                  <a:gd name="connsiteY4" fmla="*/ 164330 h 1149775"/>
                  <a:gd name="connsiteX5" fmla="*/ 1073678 w 1882450"/>
                  <a:gd name="connsiteY5" fmla="*/ 51618 h 1149775"/>
                  <a:gd name="connsiteX6" fmla="*/ 1882450 w 1882450"/>
                  <a:gd name="connsiteY6" fmla="*/ 1 h 1149775"/>
                  <a:gd name="connsiteX7" fmla="*/ 125088 w 1882450"/>
                  <a:gd name="connsiteY7" fmla="*/ 0 h 1149775"/>
                  <a:gd name="connsiteX0" fmla="*/ 125088 w 1882450"/>
                  <a:gd name="connsiteY0" fmla="*/ 0 h 1145540"/>
                  <a:gd name="connsiteX1" fmla="*/ 137153 w 1882450"/>
                  <a:gd name="connsiteY1" fmla="*/ 1145540 h 1145540"/>
                  <a:gd name="connsiteX2" fmla="*/ 290862 w 1882450"/>
                  <a:gd name="connsiteY2" fmla="*/ 1142460 h 1145540"/>
                  <a:gd name="connsiteX3" fmla="*/ 160865 w 1882450"/>
                  <a:gd name="connsiteY3" fmla="*/ 478654 h 1145540"/>
                  <a:gd name="connsiteX4" fmla="*/ 503765 w 1882450"/>
                  <a:gd name="connsiteY4" fmla="*/ 164330 h 1145540"/>
                  <a:gd name="connsiteX5" fmla="*/ 1073678 w 1882450"/>
                  <a:gd name="connsiteY5" fmla="*/ 51618 h 1145540"/>
                  <a:gd name="connsiteX6" fmla="*/ 1882450 w 1882450"/>
                  <a:gd name="connsiteY6" fmla="*/ 1 h 1145540"/>
                  <a:gd name="connsiteX7" fmla="*/ 125088 w 1882450"/>
                  <a:gd name="connsiteY7" fmla="*/ 0 h 1145540"/>
                  <a:gd name="connsiteX0" fmla="*/ 125088 w 1882450"/>
                  <a:gd name="connsiteY0" fmla="*/ 0 h 1146308"/>
                  <a:gd name="connsiteX1" fmla="*/ 137153 w 1882450"/>
                  <a:gd name="connsiteY1" fmla="*/ 1145540 h 1146308"/>
                  <a:gd name="connsiteX2" fmla="*/ 288653 w 1882450"/>
                  <a:gd name="connsiteY2" fmla="*/ 1146062 h 1146308"/>
                  <a:gd name="connsiteX3" fmla="*/ 160865 w 1882450"/>
                  <a:gd name="connsiteY3" fmla="*/ 478654 h 1146308"/>
                  <a:gd name="connsiteX4" fmla="*/ 503765 w 1882450"/>
                  <a:gd name="connsiteY4" fmla="*/ 164330 h 1146308"/>
                  <a:gd name="connsiteX5" fmla="*/ 1073678 w 1882450"/>
                  <a:gd name="connsiteY5" fmla="*/ 51618 h 1146308"/>
                  <a:gd name="connsiteX6" fmla="*/ 1882450 w 1882450"/>
                  <a:gd name="connsiteY6" fmla="*/ 1 h 1146308"/>
                  <a:gd name="connsiteX7" fmla="*/ 125088 w 1882450"/>
                  <a:gd name="connsiteY7" fmla="*/ 0 h 114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82450" h="1146308">
                    <a:moveTo>
                      <a:pt x="125088" y="0"/>
                    </a:moveTo>
                    <a:cubicBezTo>
                      <a:pt x="-121768" y="198966"/>
                      <a:pt x="59697" y="1001697"/>
                      <a:pt x="137153" y="1145540"/>
                    </a:cubicBezTo>
                    <a:cubicBezTo>
                      <a:pt x="158926" y="1144513"/>
                      <a:pt x="266880" y="1147089"/>
                      <a:pt x="288653" y="1146062"/>
                    </a:cubicBezTo>
                    <a:cubicBezTo>
                      <a:pt x="270803" y="940088"/>
                      <a:pt x="125013" y="642276"/>
                      <a:pt x="160865" y="478654"/>
                    </a:cubicBezTo>
                    <a:cubicBezTo>
                      <a:pt x="196717" y="315032"/>
                      <a:pt x="351630" y="235503"/>
                      <a:pt x="503765" y="164330"/>
                    </a:cubicBezTo>
                    <a:cubicBezTo>
                      <a:pt x="655900" y="93157"/>
                      <a:pt x="824847" y="74244"/>
                      <a:pt x="1073678" y="51618"/>
                    </a:cubicBezTo>
                    <a:cubicBezTo>
                      <a:pt x="1322509" y="28992"/>
                      <a:pt x="1617622" y="18794"/>
                      <a:pt x="1882450" y="1"/>
                    </a:cubicBezTo>
                    <a:lnTo>
                      <a:pt x="1250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95000"/>
                    </a:schemeClr>
                  </a:gs>
                  <a:gs pos="43000">
                    <a:schemeClr val="bg2">
                      <a:lumMod val="75000"/>
                    </a:schemeClr>
                  </a:gs>
                  <a:gs pos="100000">
                    <a:schemeClr val="bg1">
                      <a:lumMod val="65000"/>
                      <a:alpha val="50000"/>
                    </a:schemeClr>
                  </a:gs>
                  <a:gs pos="71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n w="381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2467286" y="1524000"/>
            <a:ext cx="2028514" cy="4427802"/>
            <a:chOff x="6658285" y="1828800"/>
            <a:chExt cx="2028514" cy="4427802"/>
          </a:xfrm>
        </p:grpSpPr>
        <p:grpSp>
          <p:nvGrpSpPr>
            <p:cNvPr id="56" name="Group 55"/>
            <p:cNvGrpSpPr/>
            <p:nvPr/>
          </p:nvGrpSpPr>
          <p:grpSpPr>
            <a:xfrm>
              <a:off x="6737527" y="1828800"/>
              <a:ext cx="1799030" cy="1066800"/>
              <a:chOff x="7207550" y="2564116"/>
              <a:chExt cx="1202536" cy="1066800"/>
            </a:xfrm>
          </p:grpSpPr>
          <p:pic>
            <p:nvPicPr>
              <p:cNvPr id="60" name="Picture 59" descr="1.png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4" t="-1" r="16783" b="61329"/>
              <a:stretch/>
            </p:blipFill>
            <p:spPr>
              <a:xfrm>
                <a:off x="7207550" y="2628901"/>
                <a:ext cx="1202536" cy="1002015"/>
              </a:xfrm>
              <a:prstGeom prst="rect">
                <a:avLst/>
              </a:prstGeom>
            </p:spPr>
          </p:pic>
          <p:grpSp>
            <p:nvGrpSpPr>
              <p:cNvPr id="61" name="Group 60"/>
              <p:cNvGrpSpPr/>
              <p:nvPr/>
            </p:nvGrpSpPr>
            <p:grpSpPr>
              <a:xfrm>
                <a:off x="7308209" y="2564116"/>
                <a:ext cx="1016641" cy="1062483"/>
                <a:chOff x="3490217" y="3995601"/>
                <a:chExt cx="2051430" cy="1755648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349021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3783281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4076343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4369405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466246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4955530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248591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5541647" y="3995601"/>
                  <a:ext cx="0" cy="175564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 56"/>
            <p:cNvGrpSpPr/>
            <p:nvPr/>
          </p:nvGrpSpPr>
          <p:grpSpPr>
            <a:xfrm>
              <a:off x="6658285" y="2895600"/>
              <a:ext cx="2028514" cy="3361002"/>
              <a:chOff x="7872086" y="4399140"/>
              <a:chExt cx="962178" cy="216402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8686800" y="4886932"/>
                <a:ext cx="76200" cy="1676237"/>
              </a:xfrm>
              <a:prstGeom prst="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  <a:ln w="381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/>
              <p:cNvSpPr/>
              <p:nvPr/>
            </p:nvSpPr>
            <p:spPr>
              <a:xfrm flipH="1">
                <a:off x="7872086" y="4399140"/>
                <a:ext cx="962178" cy="488119"/>
              </a:xfrm>
              <a:custGeom>
                <a:avLst/>
                <a:gdLst>
                  <a:gd name="connsiteX0" fmla="*/ 0 w 1733550"/>
                  <a:gd name="connsiteY0" fmla="*/ 9525 h 1724025"/>
                  <a:gd name="connsiteX1" fmla="*/ 142875 w 1733550"/>
                  <a:gd name="connsiteY1" fmla="*/ 1724025 h 1724025"/>
                  <a:gd name="connsiteX2" fmla="*/ 142875 w 1733550"/>
                  <a:gd name="connsiteY2" fmla="*/ 1724025 h 1724025"/>
                  <a:gd name="connsiteX3" fmla="*/ 1733550 w 1733550"/>
                  <a:gd name="connsiteY3" fmla="*/ 0 h 1724025"/>
                  <a:gd name="connsiteX4" fmla="*/ 0 w 1733550"/>
                  <a:gd name="connsiteY4" fmla="*/ 9525 h 1724025"/>
                  <a:gd name="connsiteX0" fmla="*/ 77798 w 1811348"/>
                  <a:gd name="connsiteY0" fmla="*/ 9525 h 1724025"/>
                  <a:gd name="connsiteX1" fmla="*/ 1598 w 1811348"/>
                  <a:gd name="connsiteY1" fmla="*/ 485775 h 1724025"/>
                  <a:gd name="connsiteX2" fmla="*/ 220673 w 1811348"/>
                  <a:gd name="connsiteY2" fmla="*/ 1724025 h 1724025"/>
                  <a:gd name="connsiteX3" fmla="*/ 220673 w 1811348"/>
                  <a:gd name="connsiteY3" fmla="*/ 1724025 h 1724025"/>
                  <a:gd name="connsiteX4" fmla="*/ 1811348 w 1811348"/>
                  <a:gd name="connsiteY4" fmla="*/ 0 h 1724025"/>
                  <a:gd name="connsiteX5" fmla="*/ 77798 w 1811348"/>
                  <a:gd name="connsiteY5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1811755 w 1811755"/>
                  <a:gd name="connsiteY4" fmla="*/ 0 h 1724025"/>
                  <a:gd name="connsiteX5" fmla="*/ 78205 w 1811755"/>
                  <a:gd name="connsiteY5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647382 w 1811755"/>
                  <a:gd name="connsiteY4" fmla="*/ 205605 h 1724025"/>
                  <a:gd name="connsiteX5" fmla="*/ 1811755 w 1811755"/>
                  <a:gd name="connsiteY5" fmla="*/ 0 h 1724025"/>
                  <a:gd name="connsiteX6" fmla="*/ 78205 w 1811755"/>
                  <a:gd name="connsiteY6" fmla="*/ 9525 h 1724025"/>
                  <a:gd name="connsiteX0" fmla="*/ 78205 w 1811755"/>
                  <a:gd name="connsiteY0" fmla="*/ 9525 h 1724025"/>
                  <a:gd name="connsiteX1" fmla="*/ 2005 w 1811755"/>
                  <a:gd name="connsiteY1" fmla="*/ 485775 h 1724025"/>
                  <a:gd name="connsiteX2" fmla="*/ 221080 w 1811755"/>
                  <a:gd name="connsiteY2" fmla="*/ 1724025 h 1724025"/>
                  <a:gd name="connsiteX3" fmla="*/ 221080 w 1811755"/>
                  <a:gd name="connsiteY3" fmla="*/ 1724025 h 1724025"/>
                  <a:gd name="connsiteX4" fmla="*/ 215582 w 1811755"/>
                  <a:gd name="connsiteY4" fmla="*/ 650105 h 1724025"/>
                  <a:gd name="connsiteX5" fmla="*/ 647382 w 1811755"/>
                  <a:gd name="connsiteY5" fmla="*/ 205605 h 1724025"/>
                  <a:gd name="connsiteX6" fmla="*/ 1811755 w 1811755"/>
                  <a:gd name="connsiteY6" fmla="*/ 0 h 1724025"/>
                  <a:gd name="connsiteX7" fmla="*/ 78205 w 1811755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97408 w 1893581"/>
                  <a:gd name="connsiteY4" fmla="*/ 650105 h 1724025"/>
                  <a:gd name="connsiteX5" fmla="*/ 729208 w 1893581"/>
                  <a:gd name="connsiteY5" fmla="*/ 20560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97408 w 1893581"/>
                  <a:gd name="connsiteY4" fmla="*/ 650105 h 1724025"/>
                  <a:gd name="connsiteX5" fmla="*/ 678408 w 1893581"/>
                  <a:gd name="connsiteY5" fmla="*/ 1611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611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252958 w 1893581"/>
                  <a:gd name="connsiteY4" fmla="*/ 4913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4857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176758 w 1893581"/>
                  <a:gd name="connsiteY4" fmla="*/ 6310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031 w 1893581"/>
                  <a:gd name="connsiteY0" fmla="*/ 9525 h 1724025"/>
                  <a:gd name="connsiteX1" fmla="*/ 1281 w 1893581"/>
                  <a:gd name="connsiteY1" fmla="*/ 587375 h 1724025"/>
                  <a:gd name="connsiteX2" fmla="*/ 302906 w 1893581"/>
                  <a:gd name="connsiteY2" fmla="*/ 1724025 h 1724025"/>
                  <a:gd name="connsiteX3" fmla="*/ 302906 w 1893581"/>
                  <a:gd name="connsiteY3" fmla="*/ 1724025 h 1724025"/>
                  <a:gd name="connsiteX4" fmla="*/ 176758 w 1893581"/>
                  <a:gd name="connsiteY4" fmla="*/ 631055 h 1724025"/>
                  <a:gd name="connsiteX5" fmla="*/ 678408 w 1893581"/>
                  <a:gd name="connsiteY5" fmla="*/ 110355 h 1724025"/>
                  <a:gd name="connsiteX6" fmla="*/ 1893581 w 1893581"/>
                  <a:gd name="connsiteY6" fmla="*/ 0 h 1724025"/>
                  <a:gd name="connsiteX7" fmla="*/ 160031 w 1893581"/>
                  <a:gd name="connsiteY7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894546 w 1894546"/>
                  <a:gd name="connsiteY6" fmla="*/ 0 h 1724025"/>
                  <a:gd name="connsiteX7" fmla="*/ 160996 w 1894546"/>
                  <a:gd name="connsiteY7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679373 w 1894546"/>
                  <a:gd name="connsiteY5" fmla="*/ 1103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60996 w 1894546"/>
                  <a:gd name="connsiteY0" fmla="*/ 9525 h 1724025"/>
                  <a:gd name="connsiteX1" fmla="*/ 2246 w 1894546"/>
                  <a:gd name="connsiteY1" fmla="*/ 587375 h 1724025"/>
                  <a:gd name="connsiteX2" fmla="*/ 303871 w 1894546"/>
                  <a:gd name="connsiteY2" fmla="*/ 1724025 h 1724025"/>
                  <a:gd name="connsiteX3" fmla="*/ 303871 w 1894546"/>
                  <a:gd name="connsiteY3" fmla="*/ 1724025 h 1724025"/>
                  <a:gd name="connsiteX4" fmla="*/ 177723 w 1894546"/>
                  <a:gd name="connsiteY4" fmla="*/ 631055 h 1724025"/>
                  <a:gd name="connsiteX5" fmla="*/ 558723 w 1894546"/>
                  <a:gd name="connsiteY5" fmla="*/ 211955 h 1724025"/>
                  <a:gd name="connsiteX6" fmla="*/ 1200073 w 1894546"/>
                  <a:gd name="connsiteY6" fmla="*/ 46855 h 1724025"/>
                  <a:gd name="connsiteX7" fmla="*/ 1894546 w 1894546"/>
                  <a:gd name="connsiteY7" fmla="*/ 0 h 1724025"/>
                  <a:gd name="connsiteX8" fmla="*/ 160996 w 189454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231223 w 1925696"/>
                  <a:gd name="connsiteY6" fmla="*/ 4685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231223 w 1925696"/>
                  <a:gd name="connsiteY6" fmla="*/ 4685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25696"/>
                  <a:gd name="connsiteY0" fmla="*/ 9525 h 1724025"/>
                  <a:gd name="connsiteX1" fmla="*/ 1646 w 1925696"/>
                  <a:gd name="connsiteY1" fmla="*/ 631825 h 1724025"/>
                  <a:gd name="connsiteX2" fmla="*/ 335021 w 1925696"/>
                  <a:gd name="connsiteY2" fmla="*/ 1724025 h 1724025"/>
                  <a:gd name="connsiteX3" fmla="*/ 335021 w 1925696"/>
                  <a:gd name="connsiteY3" fmla="*/ 1724025 h 1724025"/>
                  <a:gd name="connsiteX4" fmla="*/ 208873 w 1925696"/>
                  <a:gd name="connsiteY4" fmla="*/ 631055 h 1724025"/>
                  <a:gd name="connsiteX5" fmla="*/ 589873 w 1925696"/>
                  <a:gd name="connsiteY5" fmla="*/ 211955 h 1724025"/>
                  <a:gd name="connsiteX6" fmla="*/ 1155023 w 1925696"/>
                  <a:gd name="connsiteY6" fmla="*/ 65905 h 1724025"/>
                  <a:gd name="connsiteX7" fmla="*/ 1925696 w 1925696"/>
                  <a:gd name="connsiteY7" fmla="*/ 0 h 1724025"/>
                  <a:gd name="connsiteX8" fmla="*/ 192146 w 1925696"/>
                  <a:gd name="connsiteY8" fmla="*/ 9525 h 1724025"/>
                  <a:gd name="connsiteX0" fmla="*/ 192146 w 1935221"/>
                  <a:gd name="connsiteY0" fmla="*/ 4762 h 1719262"/>
                  <a:gd name="connsiteX1" fmla="*/ 1646 w 1935221"/>
                  <a:gd name="connsiteY1" fmla="*/ 627062 h 1719262"/>
                  <a:gd name="connsiteX2" fmla="*/ 335021 w 1935221"/>
                  <a:gd name="connsiteY2" fmla="*/ 1719262 h 1719262"/>
                  <a:gd name="connsiteX3" fmla="*/ 335021 w 1935221"/>
                  <a:gd name="connsiteY3" fmla="*/ 1719262 h 1719262"/>
                  <a:gd name="connsiteX4" fmla="*/ 208873 w 1935221"/>
                  <a:gd name="connsiteY4" fmla="*/ 626292 h 1719262"/>
                  <a:gd name="connsiteX5" fmla="*/ 589873 w 1935221"/>
                  <a:gd name="connsiteY5" fmla="*/ 207192 h 1719262"/>
                  <a:gd name="connsiteX6" fmla="*/ 1155023 w 1935221"/>
                  <a:gd name="connsiteY6" fmla="*/ 61142 h 1719262"/>
                  <a:gd name="connsiteX7" fmla="*/ 1935221 w 1935221"/>
                  <a:gd name="connsiteY7" fmla="*/ 0 h 1719262"/>
                  <a:gd name="connsiteX8" fmla="*/ 192146 w 1935221"/>
                  <a:gd name="connsiteY8" fmla="*/ 4762 h 1719262"/>
                  <a:gd name="connsiteX0" fmla="*/ 192146 w 1935221"/>
                  <a:gd name="connsiteY0" fmla="*/ 9524 h 1724024"/>
                  <a:gd name="connsiteX1" fmla="*/ 1646 w 1935221"/>
                  <a:gd name="connsiteY1" fmla="*/ 631824 h 1724024"/>
                  <a:gd name="connsiteX2" fmla="*/ 335021 w 1935221"/>
                  <a:gd name="connsiteY2" fmla="*/ 1724024 h 1724024"/>
                  <a:gd name="connsiteX3" fmla="*/ 335021 w 1935221"/>
                  <a:gd name="connsiteY3" fmla="*/ 1724024 h 1724024"/>
                  <a:gd name="connsiteX4" fmla="*/ 208873 w 1935221"/>
                  <a:gd name="connsiteY4" fmla="*/ 631054 h 1724024"/>
                  <a:gd name="connsiteX5" fmla="*/ 589873 w 1935221"/>
                  <a:gd name="connsiteY5" fmla="*/ 211954 h 1724024"/>
                  <a:gd name="connsiteX6" fmla="*/ 1155023 w 1935221"/>
                  <a:gd name="connsiteY6" fmla="*/ 65904 h 1724024"/>
                  <a:gd name="connsiteX7" fmla="*/ 1935221 w 1935221"/>
                  <a:gd name="connsiteY7" fmla="*/ 0 h 1724024"/>
                  <a:gd name="connsiteX8" fmla="*/ 192146 w 1935221"/>
                  <a:gd name="connsiteY8" fmla="*/ 9524 h 1724024"/>
                  <a:gd name="connsiteX0" fmla="*/ 192146 w 1944746"/>
                  <a:gd name="connsiteY0" fmla="*/ 9524 h 1724024"/>
                  <a:gd name="connsiteX1" fmla="*/ 1646 w 1944746"/>
                  <a:gd name="connsiteY1" fmla="*/ 631824 h 1724024"/>
                  <a:gd name="connsiteX2" fmla="*/ 335021 w 1944746"/>
                  <a:gd name="connsiteY2" fmla="*/ 1724024 h 1724024"/>
                  <a:gd name="connsiteX3" fmla="*/ 335021 w 1944746"/>
                  <a:gd name="connsiteY3" fmla="*/ 1724024 h 1724024"/>
                  <a:gd name="connsiteX4" fmla="*/ 208873 w 1944746"/>
                  <a:gd name="connsiteY4" fmla="*/ 631054 h 1724024"/>
                  <a:gd name="connsiteX5" fmla="*/ 589873 w 1944746"/>
                  <a:gd name="connsiteY5" fmla="*/ 211954 h 1724024"/>
                  <a:gd name="connsiteX6" fmla="*/ 1155023 w 1944746"/>
                  <a:gd name="connsiteY6" fmla="*/ 65904 h 1724024"/>
                  <a:gd name="connsiteX7" fmla="*/ 1944746 w 1944746"/>
                  <a:gd name="connsiteY7" fmla="*/ 0 h 1724024"/>
                  <a:gd name="connsiteX8" fmla="*/ 192146 w 1944746"/>
                  <a:gd name="connsiteY8" fmla="*/ 9524 h 1724024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08873 w 1949508"/>
                  <a:gd name="connsiteY4" fmla="*/ 621530 h 1714500"/>
                  <a:gd name="connsiteX5" fmla="*/ 589873 w 1949508"/>
                  <a:gd name="connsiteY5" fmla="*/ 202430 h 1714500"/>
                  <a:gd name="connsiteX6" fmla="*/ 1155023 w 1949508"/>
                  <a:gd name="connsiteY6" fmla="*/ 56380 h 1714500"/>
                  <a:gd name="connsiteX7" fmla="*/ 1949508 w 1949508"/>
                  <a:gd name="connsiteY7" fmla="*/ 1 h 1714500"/>
                  <a:gd name="connsiteX8" fmla="*/ 192146 w 1949508"/>
                  <a:gd name="connsiteY8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216810 w 1949508"/>
                  <a:gd name="connsiteY4" fmla="*/ 1146992 h 1714500"/>
                  <a:gd name="connsiteX5" fmla="*/ 208873 w 1949508"/>
                  <a:gd name="connsiteY5" fmla="*/ 621530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08873 w 1949508"/>
                  <a:gd name="connsiteY5" fmla="*/ 621530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199348 w 1949508"/>
                  <a:gd name="connsiteY5" fmla="*/ 492942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27923 w 1949508"/>
                  <a:gd name="connsiteY5" fmla="*/ 478654 h 1714500"/>
                  <a:gd name="connsiteX6" fmla="*/ 589873 w 1949508"/>
                  <a:gd name="connsiteY6" fmla="*/ 2024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92146 w 1949508"/>
                  <a:gd name="connsiteY0" fmla="*/ 0 h 1714500"/>
                  <a:gd name="connsiteX1" fmla="*/ 1646 w 1949508"/>
                  <a:gd name="connsiteY1" fmla="*/ 622300 h 1714500"/>
                  <a:gd name="connsiteX2" fmla="*/ 335021 w 1949508"/>
                  <a:gd name="connsiteY2" fmla="*/ 1714500 h 1714500"/>
                  <a:gd name="connsiteX3" fmla="*/ 335021 w 1949508"/>
                  <a:gd name="connsiteY3" fmla="*/ 1714500 h 1714500"/>
                  <a:gd name="connsiteX4" fmla="*/ 154898 w 1949508"/>
                  <a:gd name="connsiteY4" fmla="*/ 956492 h 1714500"/>
                  <a:gd name="connsiteX5" fmla="*/ 227923 w 1949508"/>
                  <a:gd name="connsiteY5" fmla="*/ 478654 h 1714500"/>
                  <a:gd name="connsiteX6" fmla="*/ 570823 w 1949508"/>
                  <a:gd name="connsiteY6" fmla="*/ 164330 h 1714500"/>
                  <a:gd name="connsiteX7" fmla="*/ 1155023 w 1949508"/>
                  <a:gd name="connsiteY7" fmla="*/ 56380 h 1714500"/>
                  <a:gd name="connsiteX8" fmla="*/ 1949508 w 1949508"/>
                  <a:gd name="connsiteY8" fmla="*/ 1 h 1714500"/>
                  <a:gd name="connsiteX9" fmla="*/ 192146 w 1949508"/>
                  <a:gd name="connsiteY9" fmla="*/ 0 h 1714500"/>
                  <a:gd name="connsiteX0" fmla="*/ 164094 w 1921456"/>
                  <a:gd name="connsiteY0" fmla="*/ 0 h 1714500"/>
                  <a:gd name="connsiteX1" fmla="*/ 2169 w 1921456"/>
                  <a:gd name="connsiteY1" fmla="*/ 608012 h 1714500"/>
                  <a:gd name="connsiteX2" fmla="*/ 306969 w 1921456"/>
                  <a:gd name="connsiteY2" fmla="*/ 1714500 h 1714500"/>
                  <a:gd name="connsiteX3" fmla="*/ 306969 w 1921456"/>
                  <a:gd name="connsiteY3" fmla="*/ 1714500 h 1714500"/>
                  <a:gd name="connsiteX4" fmla="*/ 126846 w 1921456"/>
                  <a:gd name="connsiteY4" fmla="*/ 956492 h 1714500"/>
                  <a:gd name="connsiteX5" fmla="*/ 199871 w 1921456"/>
                  <a:gd name="connsiteY5" fmla="*/ 478654 h 1714500"/>
                  <a:gd name="connsiteX6" fmla="*/ 542771 w 1921456"/>
                  <a:gd name="connsiteY6" fmla="*/ 164330 h 1714500"/>
                  <a:gd name="connsiteX7" fmla="*/ 1126971 w 1921456"/>
                  <a:gd name="connsiteY7" fmla="*/ 56380 h 1714500"/>
                  <a:gd name="connsiteX8" fmla="*/ 1921456 w 1921456"/>
                  <a:gd name="connsiteY8" fmla="*/ 1 h 1714500"/>
                  <a:gd name="connsiteX9" fmla="*/ 164094 w 1921456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113083 w 1907568"/>
                  <a:gd name="connsiteY7" fmla="*/ 56380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112958 w 1907568"/>
                  <a:gd name="connsiteY4" fmla="*/ 956492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250825 w 1907568"/>
                  <a:gd name="connsiteY4" fmla="*/ 1553693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01625 w 1907568"/>
                  <a:gd name="connsiteY4" fmla="*/ 1623543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39900"/>
                  <a:gd name="connsiteX1" fmla="*/ 2569 w 1907568"/>
                  <a:gd name="connsiteY1" fmla="*/ 603250 h 1739900"/>
                  <a:gd name="connsiteX2" fmla="*/ 293081 w 1907568"/>
                  <a:gd name="connsiteY2" fmla="*/ 1714500 h 1739900"/>
                  <a:gd name="connsiteX3" fmla="*/ 293081 w 1907568"/>
                  <a:gd name="connsiteY3" fmla="*/ 1714500 h 1739900"/>
                  <a:gd name="connsiteX4" fmla="*/ 317500 w 1907568"/>
                  <a:gd name="connsiteY4" fmla="*/ 1680693 h 1739900"/>
                  <a:gd name="connsiteX5" fmla="*/ 112958 w 1907568"/>
                  <a:gd name="connsiteY5" fmla="*/ 956492 h 1739900"/>
                  <a:gd name="connsiteX6" fmla="*/ 185983 w 1907568"/>
                  <a:gd name="connsiteY6" fmla="*/ 478654 h 1739900"/>
                  <a:gd name="connsiteX7" fmla="*/ 528883 w 1907568"/>
                  <a:gd name="connsiteY7" fmla="*/ 164330 h 1739900"/>
                  <a:gd name="connsiteX8" fmla="*/ 1098796 w 1907568"/>
                  <a:gd name="connsiteY8" fmla="*/ 51618 h 1739900"/>
                  <a:gd name="connsiteX9" fmla="*/ 1907568 w 1907568"/>
                  <a:gd name="connsiteY9" fmla="*/ 1 h 1739900"/>
                  <a:gd name="connsiteX10" fmla="*/ 150206 w 1907568"/>
                  <a:gd name="connsiteY10" fmla="*/ 0 h 1739900"/>
                  <a:gd name="connsiteX0" fmla="*/ 150206 w 1907568"/>
                  <a:gd name="connsiteY0" fmla="*/ 0 h 1766026"/>
                  <a:gd name="connsiteX1" fmla="*/ 2569 w 1907568"/>
                  <a:gd name="connsiteY1" fmla="*/ 603250 h 1766026"/>
                  <a:gd name="connsiteX2" fmla="*/ 293081 w 1907568"/>
                  <a:gd name="connsiteY2" fmla="*/ 1714500 h 1766026"/>
                  <a:gd name="connsiteX3" fmla="*/ 293081 w 1907568"/>
                  <a:gd name="connsiteY3" fmla="*/ 1714500 h 1766026"/>
                  <a:gd name="connsiteX4" fmla="*/ 330200 w 1907568"/>
                  <a:gd name="connsiteY4" fmla="*/ 1715618 h 1766026"/>
                  <a:gd name="connsiteX5" fmla="*/ 112958 w 1907568"/>
                  <a:gd name="connsiteY5" fmla="*/ 956492 h 1766026"/>
                  <a:gd name="connsiteX6" fmla="*/ 185983 w 1907568"/>
                  <a:gd name="connsiteY6" fmla="*/ 478654 h 1766026"/>
                  <a:gd name="connsiteX7" fmla="*/ 528883 w 1907568"/>
                  <a:gd name="connsiteY7" fmla="*/ 164330 h 1766026"/>
                  <a:gd name="connsiteX8" fmla="*/ 1098796 w 1907568"/>
                  <a:gd name="connsiteY8" fmla="*/ 51618 h 1766026"/>
                  <a:gd name="connsiteX9" fmla="*/ 1907568 w 1907568"/>
                  <a:gd name="connsiteY9" fmla="*/ 1 h 1766026"/>
                  <a:gd name="connsiteX10" fmla="*/ 150206 w 1907568"/>
                  <a:gd name="connsiteY10" fmla="*/ 0 h 1766026"/>
                  <a:gd name="connsiteX0" fmla="*/ 150206 w 1907568"/>
                  <a:gd name="connsiteY0" fmla="*/ 0 h 1756200"/>
                  <a:gd name="connsiteX1" fmla="*/ 2569 w 1907568"/>
                  <a:gd name="connsiteY1" fmla="*/ 603250 h 1756200"/>
                  <a:gd name="connsiteX2" fmla="*/ 293081 w 1907568"/>
                  <a:gd name="connsiteY2" fmla="*/ 1714500 h 1756200"/>
                  <a:gd name="connsiteX3" fmla="*/ 293081 w 1907568"/>
                  <a:gd name="connsiteY3" fmla="*/ 1714500 h 1756200"/>
                  <a:gd name="connsiteX4" fmla="*/ 330200 w 1907568"/>
                  <a:gd name="connsiteY4" fmla="*/ 1702918 h 1756200"/>
                  <a:gd name="connsiteX5" fmla="*/ 112958 w 1907568"/>
                  <a:gd name="connsiteY5" fmla="*/ 956492 h 1756200"/>
                  <a:gd name="connsiteX6" fmla="*/ 185983 w 1907568"/>
                  <a:gd name="connsiteY6" fmla="*/ 478654 h 1756200"/>
                  <a:gd name="connsiteX7" fmla="*/ 528883 w 1907568"/>
                  <a:gd name="connsiteY7" fmla="*/ 164330 h 1756200"/>
                  <a:gd name="connsiteX8" fmla="*/ 1098796 w 1907568"/>
                  <a:gd name="connsiteY8" fmla="*/ 51618 h 1756200"/>
                  <a:gd name="connsiteX9" fmla="*/ 1907568 w 1907568"/>
                  <a:gd name="connsiteY9" fmla="*/ 1 h 1756200"/>
                  <a:gd name="connsiteX10" fmla="*/ 150206 w 1907568"/>
                  <a:gd name="connsiteY10" fmla="*/ 0 h 17562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0200 w 1907568"/>
                  <a:gd name="connsiteY4" fmla="*/ 1702918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25956"/>
                  <a:gd name="connsiteX1" fmla="*/ 2569 w 1907568"/>
                  <a:gd name="connsiteY1" fmla="*/ 603250 h 1725956"/>
                  <a:gd name="connsiteX2" fmla="*/ 293081 w 1907568"/>
                  <a:gd name="connsiteY2" fmla="*/ 1714500 h 1725956"/>
                  <a:gd name="connsiteX3" fmla="*/ 293081 w 1907568"/>
                  <a:gd name="connsiteY3" fmla="*/ 1714500 h 1725956"/>
                  <a:gd name="connsiteX4" fmla="*/ 506413 w 1907568"/>
                  <a:gd name="connsiteY4" fmla="*/ 1650530 h 1725956"/>
                  <a:gd name="connsiteX5" fmla="*/ 112958 w 1907568"/>
                  <a:gd name="connsiteY5" fmla="*/ 956492 h 1725956"/>
                  <a:gd name="connsiteX6" fmla="*/ 185983 w 1907568"/>
                  <a:gd name="connsiteY6" fmla="*/ 478654 h 1725956"/>
                  <a:gd name="connsiteX7" fmla="*/ 528883 w 1907568"/>
                  <a:gd name="connsiteY7" fmla="*/ 164330 h 1725956"/>
                  <a:gd name="connsiteX8" fmla="*/ 1098796 w 1907568"/>
                  <a:gd name="connsiteY8" fmla="*/ 51618 h 1725956"/>
                  <a:gd name="connsiteX9" fmla="*/ 1907568 w 1907568"/>
                  <a:gd name="connsiteY9" fmla="*/ 1 h 1725956"/>
                  <a:gd name="connsiteX10" fmla="*/ 150206 w 1907568"/>
                  <a:gd name="connsiteY10" fmla="*/ 0 h 1725956"/>
                  <a:gd name="connsiteX0" fmla="*/ 150206 w 1907568"/>
                  <a:gd name="connsiteY0" fmla="*/ 0 h 1725956"/>
                  <a:gd name="connsiteX1" fmla="*/ 2569 w 1907568"/>
                  <a:gd name="connsiteY1" fmla="*/ 603250 h 1725956"/>
                  <a:gd name="connsiteX2" fmla="*/ 293081 w 1907568"/>
                  <a:gd name="connsiteY2" fmla="*/ 1714500 h 1725956"/>
                  <a:gd name="connsiteX3" fmla="*/ 293081 w 1907568"/>
                  <a:gd name="connsiteY3" fmla="*/ 1714500 h 1725956"/>
                  <a:gd name="connsiteX4" fmla="*/ 506413 w 1907568"/>
                  <a:gd name="connsiteY4" fmla="*/ 1650530 h 1725956"/>
                  <a:gd name="connsiteX5" fmla="*/ 112958 w 1907568"/>
                  <a:gd name="connsiteY5" fmla="*/ 956492 h 1725956"/>
                  <a:gd name="connsiteX6" fmla="*/ 185983 w 1907568"/>
                  <a:gd name="connsiteY6" fmla="*/ 478654 h 1725956"/>
                  <a:gd name="connsiteX7" fmla="*/ 528883 w 1907568"/>
                  <a:gd name="connsiteY7" fmla="*/ 164330 h 1725956"/>
                  <a:gd name="connsiteX8" fmla="*/ 1098796 w 1907568"/>
                  <a:gd name="connsiteY8" fmla="*/ 51618 h 1725956"/>
                  <a:gd name="connsiteX9" fmla="*/ 1907568 w 1907568"/>
                  <a:gd name="connsiteY9" fmla="*/ 1 h 1725956"/>
                  <a:gd name="connsiteX10" fmla="*/ 150206 w 1907568"/>
                  <a:gd name="connsiteY10" fmla="*/ 0 h 1725956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506413 w 1907568"/>
                  <a:gd name="connsiteY4" fmla="*/ 1650530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4963 w 1907568"/>
                  <a:gd name="connsiteY4" fmla="*/ 1705299 h 1714500"/>
                  <a:gd name="connsiteX5" fmla="*/ 112958 w 1907568"/>
                  <a:gd name="connsiteY5" fmla="*/ 956492 h 1714500"/>
                  <a:gd name="connsiteX6" fmla="*/ 185983 w 1907568"/>
                  <a:gd name="connsiteY6" fmla="*/ 478654 h 1714500"/>
                  <a:gd name="connsiteX7" fmla="*/ 528883 w 1907568"/>
                  <a:gd name="connsiteY7" fmla="*/ 164330 h 1714500"/>
                  <a:gd name="connsiteX8" fmla="*/ 1098796 w 1907568"/>
                  <a:gd name="connsiteY8" fmla="*/ 51618 h 1714500"/>
                  <a:gd name="connsiteX9" fmla="*/ 1907568 w 1907568"/>
                  <a:gd name="connsiteY9" fmla="*/ 1 h 1714500"/>
                  <a:gd name="connsiteX10" fmla="*/ 150206 w 1907568"/>
                  <a:gd name="connsiteY10" fmla="*/ 0 h 1714500"/>
                  <a:gd name="connsiteX0" fmla="*/ 150206 w 1907568"/>
                  <a:gd name="connsiteY0" fmla="*/ 0 h 1714500"/>
                  <a:gd name="connsiteX1" fmla="*/ 2569 w 1907568"/>
                  <a:gd name="connsiteY1" fmla="*/ 603250 h 1714500"/>
                  <a:gd name="connsiteX2" fmla="*/ 293081 w 1907568"/>
                  <a:gd name="connsiteY2" fmla="*/ 1714500 h 1714500"/>
                  <a:gd name="connsiteX3" fmla="*/ 293081 w 1907568"/>
                  <a:gd name="connsiteY3" fmla="*/ 1714500 h 1714500"/>
                  <a:gd name="connsiteX4" fmla="*/ 334963 w 1907568"/>
                  <a:gd name="connsiteY4" fmla="*/ 1705299 h 1714500"/>
                  <a:gd name="connsiteX5" fmla="*/ 185983 w 1907568"/>
                  <a:gd name="connsiteY5" fmla="*/ 478654 h 1714500"/>
                  <a:gd name="connsiteX6" fmla="*/ 528883 w 1907568"/>
                  <a:gd name="connsiteY6" fmla="*/ 164330 h 1714500"/>
                  <a:gd name="connsiteX7" fmla="*/ 1098796 w 1907568"/>
                  <a:gd name="connsiteY7" fmla="*/ 51618 h 1714500"/>
                  <a:gd name="connsiteX8" fmla="*/ 1907568 w 1907568"/>
                  <a:gd name="connsiteY8" fmla="*/ 1 h 1714500"/>
                  <a:gd name="connsiteX9" fmla="*/ 150206 w 1907568"/>
                  <a:gd name="connsiteY9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279335 w 1851940"/>
                  <a:gd name="connsiteY3" fmla="*/ 1705299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57662 w 1851940"/>
                  <a:gd name="connsiteY3" fmla="*/ 92020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108462 w 1851940"/>
                  <a:gd name="connsiteY3" fmla="*/ 8249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108462 w 1851940"/>
                  <a:gd name="connsiteY3" fmla="*/ 8249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94578 w 1851940"/>
                  <a:gd name="connsiteY0" fmla="*/ 0 h 1714500"/>
                  <a:gd name="connsiteX1" fmla="*/ 237453 w 1851940"/>
                  <a:gd name="connsiteY1" fmla="*/ 1714500 h 1714500"/>
                  <a:gd name="connsiteX2" fmla="*/ 237453 w 1851940"/>
                  <a:gd name="connsiteY2" fmla="*/ 1714500 h 1714500"/>
                  <a:gd name="connsiteX3" fmla="*/ 559312 w 1851940"/>
                  <a:gd name="connsiteY3" fmla="*/ 863058 h 1714500"/>
                  <a:gd name="connsiteX4" fmla="*/ 130355 w 1851940"/>
                  <a:gd name="connsiteY4" fmla="*/ 478654 h 1714500"/>
                  <a:gd name="connsiteX5" fmla="*/ 473255 w 1851940"/>
                  <a:gd name="connsiteY5" fmla="*/ 164330 h 1714500"/>
                  <a:gd name="connsiteX6" fmla="*/ 1043168 w 1851940"/>
                  <a:gd name="connsiteY6" fmla="*/ 51618 h 1714500"/>
                  <a:gd name="connsiteX7" fmla="*/ 1851940 w 1851940"/>
                  <a:gd name="connsiteY7" fmla="*/ 1 h 1714500"/>
                  <a:gd name="connsiteX8" fmla="*/ 94578 w 1851940"/>
                  <a:gd name="connsiteY8" fmla="*/ 0 h 1714500"/>
                  <a:gd name="connsiteX0" fmla="*/ 89430 w 1846792"/>
                  <a:gd name="connsiteY0" fmla="*/ 0 h 1755125"/>
                  <a:gd name="connsiteX1" fmla="*/ 232305 w 1846792"/>
                  <a:gd name="connsiteY1" fmla="*/ 1714500 h 1755125"/>
                  <a:gd name="connsiteX2" fmla="*/ 10055 w 1846792"/>
                  <a:gd name="connsiteY2" fmla="*/ 1168400 h 1755125"/>
                  <a:gd name="connsiteX3" fmla="*/ 554164 w 1846792"/>
                  <a:gd name="connsiteY3" fmla="*/ 863058 h 1755125"/>
                  <a:gd name="connsiteX4" fmla="*/ 125207 w 1846792"/>
                  <a:gd name="connsiteY4" fmla="*/ 478654 h 1755125"/>
                  <a:gd name="connsiteX5" fmla="*/ 468107 w 1846792"/>
                  <a:gd name="connsiteY5" fmla="*/ 164330 h 1755125"/>
                  <a:gd name="connsiteX6" fmla="*/ 1038020 w 1846792"/>
                  <a:gd name="connsiteY6" fmla="*/ 51618 h 1755125"/>
                  <a:gd name="connsiteX7" fmla="*/ 1846792 w 1846792"/>
                  <a:gd name="connsiteY7" fmla="*/ 1 h 1755125"/>
                  <a:gd name="connsiteX8" fmla="*/ 89430 w 1846792"/>
                  <a:gd name="connsiteY8" fmla="*/ 0 h 1755125"/>
                  <a:gd name="connsiteX0" fmla="*/ 97911 w 1855273"/>
                  <a:gd name="connsiteY0" fmla="*/ 0 h 1758009"/>
                  <a:gd name="connsiteX1" fmla="*/ 240786 w 1855273"/>
                  <a:gd name="connsiteY1" fmla="*/ 1714500 h 1758009"/>
                  <a:gd name="connsiteX2" fmla="*/ 374136 w 1855273"/>
                  <a:gd name="connsiteY2" fmla="*/ 1193800 h 1758009"/>
                  <a:gd name="connsiteX3" fmla="*/ 562645 w 1855273"/>
                  <a:gd name="connsiteY3" fmla="*/ 863058 h 1758009"/>
                  <a:gd name="connsiteX4" fmla="*/ 133688 w 1855273"/>
                  <a:gd name="connsiteY4" fmla="*/ 478654 h 1758009"/>
                  <a:gd name="connsiteX5" fmla="*/ 476588 w 1855273"/>
                  <a:gd name="connsiteY5" fmla="*/ 164330 h 1758009"/>
                  <a:gd name="connsiteX6" fmla="*/ 1046501 w 1855273"/>
                  <a:gd name="connsiteY6" fmla="*/ 51618 h 1758009"/>
                  <a:gd name="connsiteX7" fmla="*/ 1855273 w 1855273"/>
                  <a:gd name="connsiteY7" fmla="*/ 1 h 1758009"/>
                  <a:gd name="connsiteX8" fmla="*/ 97911 w 1855273"/>
                  <a:gd name="connsiteY8" fmla="*/ 0 h 1758009"/>
                  <a:gd name="connsiteX0" fmla="*/ 156341 w 1913703"/>
                  <a:gd name="connsiteY0" fmla="*/ 0 h 1241549"/>
                  <a:gd name="connsiteX1" fmla="*/ 83316 w 1913703"/>
                  <a:gd name="connsiteY1" fmla="*/ 793750 h 1241549"/>
                  <a:gd name="connsiteX2" fmla="*/ 432566 w 1913703"/>
                  <a:gd name="connsiteY2" fmla="*/ 1193800 h 1241549"/>
                  <a:gd name="connsiteX3" fmla="*/ 621075 w 1913703"/>
                  <a:gd name="connsiteY3" fmla="*/ 863058 h 1241549"/>
                  <a:gd name="connsiteX4" fmla="*/ 192118 w 1913703"/>
                  <a:gd name="connsiteY4" fmla="*/ 478654 h 1241549"/>
                  <a:gd name="connsiteX5" fmla="*/ 535018 w 1913703"/>
                  <a:gd name="connsiteY5" fmla="*/ 164330 h 1241549"/>
                  <a:gd name="connsiteX6" fmla="*/ 1104931 w 1913703"/>
                  <a:gd name="connsiteY6" fmla="*/ 51618 h 1241549"/>
                  <a:gd name="connsiteX7" fmla="*/ 1913703 w 1913703"/>
                  <a:gd name="connsiteY7" fmla="*/ 1 h 1241549"/>
                  <a:gd name="connsiteX8" fmla="*/ 156341 w 1913703"/>
                  <a:gd name="connsiteY8" fmla="*/ 0 h 1241549"/>
                  <a:gd name="connsiteX0" fmla="*/ 73740 w 1831102"/>
                  <a:gd name="connsiteY0" fmla="*/ 0 h 1193800"/>
                  <a:gd name="connsiteX1" fmla="*/ 349965 w 1831102"/>
                  <a:gd name="connsiteY1" fmla="*/ 1193800 h 1193800"/>
                  <a:gd name="connsiteX2" fmla="*/ 538474 w 1831102"/>
                  <a:gd name="connsiteY2" fmla="*/ 863058 h 1193800"/>
                  <a:gd name="connsiteX3" fmla="*/ 109517 w 1831102"/>
                  <a:gd name="connsiteY3" fmla="*/ 478654 h 1193800"/>
                  <a:gd name="connsiteX4" fmla="*/ 452417 w 1831102"/>
                  <a:gd name="connsiteY4" fmla="*/ 164330 h 1193800"/>
                  <a:gd name="connsiteX5" fmla="*/ 1022330 w 1831102"/>
                  <a:gd name="connsiteY5" fmla="*/ 51618 h 1193800"/>
                  <a:gd name="connsiteX6" fmla="*/ 1831102 w 1831102"/>
                  <a:gd name="connsiteY6" fmla="*/ 1 h 1193800"/>
                  <a:gd name="connsiteX7" fmla="*/ 73740 w 1831102"/>
                  <a:gd name="connsiteY7" fmla="*/ 0 h 1193800"/>
                  <a:gd name="connsiteX0" fmla="*/ 181634 w 1938996"/>
                  <a:gd name="connsiteY0" fmla="*/ 0 h 895350"/>
                  <a:gd name="connsiteX1" fmla="*/ 64159 w 1938996"/>
                  <a:gd name="connsiteY1" fmla="*/ 895350 h 895350"/>
                  <a:gd name="connsiteX2" fmla="*/ 646368 w 1938996"/>
                  <a:gd name="connsiteY2" fmla="*/ 863058 h 895350"/>
                  <a:gd name="connsiteX3" fmla="*/ 217411 w 1938996"/>
                  <a:gd name="connsiteY3" fmla="*/ 478654 h 895350"/>
                  <a:gd name="connsiteX4" fmla="*/ 560311 w 1938996"/>
                  <a:gd name="connsiteY4" fmla="*/ 164330 h 895350"/>
                  <a:gd name="connsiteX5" fmla="*/ 1130224 w 1938996"/>
                  <a:gd name="connsiteY5" fmla="*/ 51618 h 895350"/>
                  <a:gd name="connsiteX6" fmla="*/ 1938996 w 1938996"/>
                  <a:gd name="connsiteY6" fmla="*/ 1 h 895350"/>
                  <a:gd name="connsiteX7" fmla="*/ 181634 w 1938996"/>
                  <a:gd name="connsiteY7" fmla="*/ 0 h 895350"/>
                  <a:gd name="connsiteX0" fmla="*/ 181634 w 1938996"/>
                  <a:gd name="connsiteY0" fmla="*/ 0 h 913858"/>
                  <a:gd name="connsiteX1" fmla="*/ 64159 w 1938996"/>
                  <a:gd name="connsiteY1" fmla="*/ 895350 h 913858"/>
                  <a:gd name="connsiteX2" fmla="*/ 112968 w 1938996"/>
                  <a:gd name="connsiteY2" fmla="*/ 913858 h 913858"/>
                  <a:gd name="connsiteX3" fmla="*/ 217411 w 1938996"/>
                  <a:gd name="connsiteY3" fmla="*/ 478654 h 913858"/>
                  <a:gd name="connsiteX4" fmla="*/ 560311 w 1938996"/>
                  <a:gd name="connsiteY4" fmla="*/ 164330 h 913858"/>
                  <a:gd name="connsiteX5" fmla="*/ 1130224 w 1938996"/>
                  <a:gd name="connsiteY5" fmla="*/ 51618 h 913858"/>
                  <a:gd name="connsiteX6" fmla="*/ 1938996 w 1938996"/>
                  <a:gd name="connsiteY6" fmla="*/ 1 h 913858"/>
                  <a:gd name="connsiteX7" fmla="*/ 181634 w 1938996"/>
                  <a:gd name="connsiteY7" fmla="*/ 0 h 913858"/>
                  <a:gd name="connsiteX0" fmla="*/ 197145 w 1954507"/>
                  <a:gd name="connsiteY0" fmla="*/ 0 h 920750"/>
                  <a:gd name="connsiteX1" fmla="*/ 54270 w 1954507"/>
                  <a:gd name="connsiteY1" fmla="*/ 920750 h 920750"/>
                  <a:gd name="connsiteX2" fmla="*/ 128479 w 1954507"/>
                  <a:gd name="connsiteY2" fmla="*/ 913858 h 920750"/>
                  <a:gd name="connsiteX3" fmla="*/ 232922 w 1954507"/>
                  <a:gd name="connsiteY3" fmla="*/ 478654 h 920750"/>
                  <a:gd name="connsiteX4" fmla="*/ 575822 w 1954507"/>
                  <a:gd name="connsiteY4" fmla="*/ 164330 h 920750"/>
                  <a:gd name="connsiteX5" fmla="*/ 1145735 w 1954507"/>
                  <a:gd name="connsiteY5" fmla="*/ 51618 h 920750"/>
                  <a:gd name="connsiteX6" fmla="*/ 1954507 w 1954507"/>
                  <a:gd name="connsiteY6" fmla="*/ 1 h 920750"/>
                  <a:gd name="connsiteX7" fmla="*/ 197145 w 1954507"/>
                  <a:gd name="connsiteY7" fmla="*/ 0 h 920750"/>
                  <a:gd name="connsiteX0" fmla="*/ 205499 w 1962861"/>
                  <a:gd name="connsiteY0" fmla="*/ 0 h 913858"/>
                  <a:gd name="connsiteX1" fmla="*/ 49924 w 1962861"/>
                  <a:gd name="connsiteY1" fmla="*/ 908050 h 913858"/>
                  <a:gd name="connsiteX2" fmla="*/ 136833 w 1962861"/>
                  <a:gd name="connsiteY2" fmla="*/ 913858 h 913858"/>
                  <a:gd name="connsiteX3" fmla="*/ 241276 w 1962861"/>
                  <a:gd name="connsiteY3" fmla="*/ 478654 h 913858"/>
                  <a:gd name="connsiteX4" fmla="*/ 584176 w 1962861"/>
                  <a:gd name="connsiteY4" fmla="*/ 164330 h 913858"/>
                  <a:gd name="connsiteX5" fmla="*/ 1154089 w 1962861"/>
                  <a:gd name="connsiteY5" fmla="*/ 51618 h 913858"/>
                  <a:gd name="connsiteX6" fmla="*/ 1962861 w 1962861"/>
                  <a:gd name="connsiteY6" fmla="*/ 1 h 913858"/>
                  <a:gd name="connsiteX7" fmla="*/ 205499 w 1962861"/>
                  <a:gd name="connsiteY7" fmla="*/ 0 h 913858"/>
                  <a:gd name="connsiteX0" fmla="*/ 209823 w 1967185"/>
                  <a:gd name="connsiteY0" fmla="*/ 0 h 917575"/>
                  <a:gd name="connsiteX1" fmla="*/ 47898 w 1967185"/>
                  <a:gd name="connsiteY1" fmla="*/ 917575 h 917575"/>
                  <a:gd name="connsiteX2" fmla="*/ 141157 w 1967185"/>
                  <a:gd name="connsiteY2" fmla="*/ 913858 h 917575"/>
                  <a:gd name="connsiteX3" fmla="*/ 245600 w 1967185"/>
                  <a:gd name="connsiteY3" fmla="*/ 478654 h 917575"/>
                  <a:gd name="connsiteX4" fmla="*/ 588500 w 1967185"/>
                  <a:gd name="connsiteY4" fmla="*/ 164330 h 917575"/>
                  <a:gd name="connsiteX5" fmla="*/ 1158413 w 1967185"/>
                  <a:gd name="connsiteY5" fmla="*/ 51618 h 917575"/>
                  <a:gd name="connsiteX6" fmla="*/ 1967185 w 1967185"/>
                  <a:gd name="connsiteY6" fmla="*/ 1 h 917575"/>
                  <a:gd name="connsiteX7" fmla="*/ 209823 w 1967185"/>
                  <a:gd name="connsiteY7" fmla="*/ 0 h 917575"/>
                  <a:gd name="connsiteX0" fmla="*/ 209823 w 1967185"/>
                  <a:gd name="connsiteY0" fmla="*/ 0 h 1134838"/>
                  <a:gd name="connsiteX1" fmla="*/ 47898 w 1967185"/>
                  <a:gd name="connsiteY1" fmla="*/ 917575 h 1134838"/>
                  <a:gd name="connsiteX2" fmla="*/ 278317 w 1967185"/>
                  <a:gd name="connsiteY2" fmla="*/ 1134838 h 1134838"/>
                  <a:gd name="connsiteX3" fmla="*/ 245600 w 1967185"/>
                  <a:gd name="connsiteY3" fmla="*/ 478654 h 1134838"/>
                  <a:gd name="connsiteX4" fmla="*/ 588500 w 1967185"/>
                  <a:gd name="connsiteY4" fmla="*/ 164330 h 1134838"/>
                  <a:gd name="connsiteX5" fmla="*/ 1158413 w 1967185"/>
                  <a:gd name="connsiteY5" fmla="*/ 51618 h 1134838"/>
                  <a:gd name="connsiteX6" fmla="*/ 1967185 w 1967185"/>
                  <a:gd name="connsiteY6" fmla="*/ 1 h 1134838"/>
                  <a:gd name="connsiteX7" fmla="*/ 209823 w 1967185"/>
                  <a:gd name="connsiteY7" fmla="*/ 0 h 1134838"/>
                  <a:gd name="connsiteX0" fmla="*/ 127136 w 1884498"/>
                  <a:gd name="connsiteY0" fmla="*/ 0 h 1237615"/>
                  <a:gd name="connsiteX1" fmla="*/ 132851 w 1884498"/>
                  <a:gd name="connsiteY1" fmla="*/ 1237615 h 1237615"/>
                  <a:gd name="connsiteX2" fmla="*/ 195630 w 1884498"/>
                  <a:gd name="connsiteY2" fmla="*/ 1134838 h 1237615"/>
                  <a:gd name="connsiteX3" fmla="*/ 162913 w 1884498"/>
                  <a:gd name="connsiteY3" fmla="*/ 478654 h 1237615"/>
                  <a:gd name="connsiteX4" fmla="*/ 505813 w 1884498"/>
                  <a:gd name="connsiteY4" fmla="*/ 164330 h 1237615"/>
                  <a:gd name="connsiteX5" fmla="*/ 1075726 w 1884498"/>
                  <a:gd name="connsiteY5" fmla="*/ 51618 h 1237615"/>
                  <a:gd name="connsiteX6" fmla="*/ 1884498 w 1884498"/>
                  <a:gd name="connsiteY6" fmla="*/ 1 h 1237615"/>
                  <a:gd name="connsiteX7" fmla="*/ 127136 w 1884498"/>
                  <a:gd name="connsiteY7" fmla="*/ 0 h 1237615"/>
                  <a:gd name="connsiteX0" fmla="*/ 127136 w 1884498"/>
                  <a:gd name="connsiteY0" fmla="*/ 0 h 1237615"/>
                  <a:gd name="connsiteX1" fmla="*/ 132851 w 1884498"/>
                  <a:gd name="connsiteY1" fmla="*/ 1237615 h 1237615"/>
                  <a:gd name="connsiteX2" fmla="*/ 210870 w 1884498"/>
                  <a:gd name="connsiteY2" fmla="*/ 1218658 h 1237615"/>
                  <a:gd name="connsiteX3" fmla="*/ 162913 w 1884498"/>
                  <a:gd name="connsiteY3" fmla="*/ 478654 h 1237615"/>
                  <a:gd name="connsiteX4" fmla="*/ 505813 w 1884498"/>
                  <a:gd name="connsiteY4" fmla="*/ 164330 h 1237615"/>
                  <a:gd name="connsiteX5" fmla="*/ 1075726 w 1884498"/>
                  <a:gd name="connsiteY5" fmla="*/ 51618 h 1237615"/>
                  <a:gd name="connsiteX6" fmla="*/ 1884498 w 1884498"/>
                  <a:gd name="connsiteY6" fmla="*/ 1 h 1237615"/>
                  <a:gd name="connsiteX7" fmla="*/ 127136 w 1884498"/>
                  <a:gd name="connsiteY7" fmla="*/ 0 h 1237615"/>
                  <a:gd name="connsiteX0" fmla="*/ 128182 w 1885544"/>
                  <a:gd name="connsiteY0" fmla="*/ 0 h 1218658"/>
                  <a:gd name="connsiteX1" fmla="*/ 130722 w 1885544"/>
                  <a:gd name="connsiteY1" fmla="*/ 1209040 h 1218658"/>
                  <a:gd name="connsiteX2" fmla="*/ 211916 w 1885544"/>
                  <a:gd name="connsiteY2" fmla="*/ 1218658 h 1218658"/>
                  <a:gd name="connsiteX3" fmla="*/ 163959 w 1885544"/>
                  <a:gd name="connsiteY3" fmla="*/ 478654 h 1218658"/>
                  <a:gd name="connsiteX4" fmla="*/ 506859 w 1885544"/>
                  <a:gd name="connsiteY4" fmla="*/ 164330 h 1218658"/>
                  <a:gd name="connsiteX5" fmla="*/ 1076772 w 1885544"/>
                  <a:gd name="connsiteY5" fmla="*/ 51618 h 1218658"/>
                  <a:gd name="connsiteX6" fmla="*/ 1885544 w 1885544"/>
                  <a:gd name="connsiteY6" fmla="*/ 1 h 1218658"/>
                  <a:gd name="connsiteX7" fmla="*/ 128182 w 1885544"/>
                  <a:gd name="connsiteY7" fmla="*/ 0 h 1218658"/>
                  <a:gd name="connsiteX0" fmla="*/ 132525 w 1889887"/>
                  <a:gd name="connsiteY0" fmla="*/ 0 h 1218658"/>
                  <a:gd name="connsiteX1" fmla="*/ 122365 w 1889887"/>
                  <a:gd name="connsiteY1" fmla="*/ 1145540 h 1218658"/>
                  <a:gd name="connsiteX2" fmla="*/ 216259 w 1889887"/>
                  <a:gd name="connsiteY2" fmla="*/ 1218658 h 1218658"/>
                  <a:gd name="connsiteX3" fmla="*/ 168302 w 1889887"/>
                  <a:gd name="connsiteY3" fmla="*/ 478654 h 1218658"/>
                  <a:gd name="connsiteX4" fmla="*/ 511202 w 1889887"/>
                  <a:gd name="connsiteY4" fmla="*/ 164330 h 1218658"/>
                  <a:gd name="connsiteX5" fmla="*/ 1081115 w 1889887"/>
                  <a:gd name="connsiteY5" fmla="*/ 51618 h 1218658"/>
                  <a:gd name="connsiteX6" fmla="*/ 1889887 w 1889887"/>
                  <a:gd name="connsiteY6" fmla="*/ 1 h 1218658"/>
                  <a:gd name="connsiteX7" fmla="*/ 132525 w 1889887"/>
                  <a:gd name="connsiteY7" fmla="*/ 0 h 1218658"/>
                  <a:gd name="connsiteX0" fmla="*/ 132525 w 1889887"/>
                  <a:gd name="connsiteY0" fmla="*/ 0 h 1145540"/>
                  <a:gd name="connsiteX1" fmla="*/ 122365 w 1889887"/>
                  <a:gd name="connsiteY1" fmla="*/ 1145540 h 1145540"/>
                  <a:gd name="connsiteX2" fmla="*/ 209909 w 1889887"/>
                  <a:gd name="connsiteY2" fmla="*/ 1142458 h 1145540"/>
                  <a:gd name="connsiteX3" fmla="*/ 168302 w 1889887"/>
                  <a:gd name="connsiteY3" fmla="*/ 478654 h 1145540"/>
                  <a:gd name="connsiteX4" fmla="*/ 511202 w 1889887"/>
                  <a:gd name="connsiteY4" fmla="*/ 164330 h 1145540"/>
                  <a:gd name="connsiteX5" fmla="*/ 1081115 w 1889887"/>
                  <a:gd name="connsiteY5" fmla="*/ 51618 h 1145540"/>
                  <a:gd name="connsiteX6" fmla="*/ 1889887 w 1889887"/>
                  <a:gd name="connsiteY6" fmla="*/ 1 h 1145540"/>
                  <a:gd name="connsiteX7" fmla="*/ 132525 w 1889887"/>
                  <a:gd name="connsiteY7" fmla="*/ 0 h 1145540"/>
                  <a:gd name="connsiteX0" fmla="*/ 128183 w 1885545"/>
                  <a:gd name="connsiteY0" fmla="*/ 0 h 1145540"/>
                  <a:gd name="connsiteX1" fmla="*/ 130723 w 1885545"/>
                  <a:gd name="connsiteY1" fmla="*/ 1145540 h 1145540"/>
                  <a:gd name="connsiteX2" fmla="*/ 205567 w 1885545"/>
                  <a:gd name="connsiteY2" fmla="*/ 1142458 h 1145540"/>
                  <a:gd name="connsiteX3" fmla="*/ 163960 w 1885545"/>
                  <a:gd name="connsiteY3" fmla="*/ 478654 h 1145540"/>
                  <a:gd name="connsiteX4" fmla="*/ 506860 w 1885545"/>
                  <a:gd name="connsiteY4" fmla="*/ 164330 h 1145540"/>
                  <a:gd name="connsiteX5" fmla="*/ 1076773 w 1885545"/>
                  <a:gd name="connsiteY5" fmla="*/ 51618 h 1145540"/>
                  <a:gd name="connsiteX6" fmla="*/ 1885545 w 1885545"/>
                  <a:gd name="connsiteY6" fmla="*/ 1 h 1145540"/>
                  <a:gd name="connsiteX7" fmla="*/ 128183 w 1885545"/>
                  <a:gd name="connsiteY7" fmla="*/ 0 h 1145540"/>
                  <a:gd name="connsiteX0" fmla="*/ 125088 w 1882450"/>
                  <a:gd name="connsiteY0" fmla="*/ 0 h 1145540"/>
                  <a:gd name="connsiteX1" fmla="*/ 137153 w 1882450"/>
                  <a:gd name="connsiteY1" fmla="*/ 1145540 h 1145540"/>
                  <a:gd name="connsiteX2" fmla="*/ 202472 w 1882450"/>
                  <a:gd name="connsiteY2" fmla="*/ 1142458 h 1145540"/>
                  <a:gd name="connsiteX3" fmla="*/ 160865 w 1882450"/>
                  <a:gd name="connsiteY3" fmla="*/ 478654 h 1145540"/>
                  <a:gd name="connsiteX4" fmla="*/ 503765 w 1882450"/>
                  <a:gd name="connsiteY4" fmla="*/ 164330 h 1145540"/>
                  <a:gd name="connsiteX5" fmla="*/ 1073678 w 1882450"/>
                  <a:gd name="connsiteY5" fmla="*/ 51618 h 1145540"/>
                  <a:gd name="connsiteX6" fmla="*/ 1882450 w 1882450"/>
                  <a:gd name="connsiteY6" fmla="*/ 1 h 1145540"/>
                  <a:gd name="connsiteX7" fmla="*/ 125088 w 1882450"/>
                  <a:gd name="connsiteY7" fmla="*/ 0 h 1145540"/>
                  <a:gd name="connsiteX0" fmla="*/ 125088 w 1882450"/>
                  <a:gd name="connsiteY0" fmla="*/ 0 h 1149775"/>
                  <a:gd name="connsiteX1" fmla="*/ 137153 w 1882450"/>
                  <a:gd name="connsiteY1" fmla="*/ 1145540 h 1149775"/>
                  <a:gd name="connsiteX2" fmla="*/ 284234 w 1882450"/>
                  <a:gd name="connsiteY2" fmla="*/ 1149660 h 1149775"/>
                  <a:gd name="connsiteX3" fmla="*/ 160865 w 1882450"/>
                  <a:gd name="connsiteY3" fmla="*/ 478654 h 1149775"/>
                  <a:gd name="connsiteX4" fmla="*/ 503765 w 1882450"/>
                  <a:gd name="connsiteY4" fmla="*/ 164330 h 1149775"/>
                  <a:gd name="connsiteX5" fmla="*/ 1073678 w 1882450"/>
                  <a:gd name="connsiteY5" fmla="*/ 51618 h 1149775"/>
                  <a:gd name="connsiteX6" fmla="*/ 1882450 w 1882450"/>
                  <a:gd name="connsiteY6" fmla="*/ 1 h 1149775"/>
                  <a:gd name="connsiteX7" fmla="*/ 125088 w 1882450"/>
                  <a:gd name="connsiteY7" fmla="*/ 0 h 1149775"/>
                  <a:gd name="connsiteX0" fmla="*/ 125088 w 1882450"/>
                  <a:gd name="connsiteY0" fmla="*/ 0 h 1145540"/>
                  <a:gd name="connsiteX1" fmla="*/ 137153 w 1882450"/>
                  <a:gd name="connsiteY1" fmla="*/ 1145540 h 1145540"/>
                  <a:gd name="connsiteX2" fmla="*/ 290862 w 1882450"/>
                  <a:gd name="connsiteY2" fmla="*/ 1142460 h 1145540"/>
                  <a:gd name="connsiteX3" fmla="*/ 160865 w 1882450"/>
                  <a:gd name="connsiteY3" fmla="*/ 478654 h 1145540"/>
                  <a:gd name="connsiteX4" fmla="*/ 503765 w 1882450"/>
                  <a:gd name="connsiteY4" fmla="*/ 164330 h 1145540"/>
                  <a:gd name="connsiteX5" fmla="*/ 1073678 w 1882450"/>
                  <a:gd name="connsiteY5" fmla="*/ 51618 h 1145540"/>
                  <a:gd name="connsiteX6" fmla="*/ 1882450 w 1882450"/>
                  <a:gd name="connsiteY6" fmla="*/ 1 h 1145540"/>
                  <a:gd name="connsiteX7" fmla="*/ 125088 w 1882450"/>
                  <a:gd name="connsiteY7" fmla="*/ 0 h 1145540"/>
                  <a:gd name="connsiteX0" fmla="*/ 125088 w 1882450"/>
                  <a:gd name="connsiteY0" fmla="*/ 0 h 1146308"/>
                  <a:gd name="connsiteX1" fmla="*/ 137153 w 1882450"/>
                  <a:gd name="connsiteY1" fmla="*/ 1145540 h 1146308"/>
                  <a:gd name="connsiteX2" fmla="*/ 288653 w 1882450"/>
                  <a:gd name="connsiteY2" fmla="*/ 1146062 h 1146308"/>
                  <a:gd name="connsiteX3" fmla="*/ 160865 w 1882450"/>
                  <a:gd name="connsiteY3" fmla="*/ 478654 h 1146308"/>
                  <a:gd name="connsiteX4" fmla="*/ 503765 w 1882450"/>
                  <a:gd name="connsiteY4" fmla="*/ 164330 h 1146308"/>
                  <a:gd name="connsiteX5" fmla="*/ 1073678 w 1882450"/>
                  <a:gd name="connsiteY5" fmla="*/ 51618 h 1146308"/>
                  <a:gd name="connsiteX6" fmla="*/ 1882450 w 1882450"/>
                  <a:gd name="connsiteY6" fmla="*/ 1 h 1146308"/>
                  <a:gd name="connsiteX7" fmla="*/ 125088 w 1882450"/>
                  <a:gd name="connsiteY7" fmla="*/ 0 h 114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82450" h="1146308">
                    <a:moveTo>
                      <a:pt x="125088" y="0"/>
                    </a:moveTo>
                    <a:cubicBezTo>
                      <a:pt x="-121768" y="198966"/>
                      <a:pt x="59697" y="1001697"/>
                      <a:pt x="137153" y="1145540"/>
                    </a:cubicBezTo>
                    <a:cubicBezTo>
                      <a:pt x="158926" y="1144513"/>
                      <a:pt x="266880" y="1147089"/>
                      <a:pt x="288653" y="1146062"/>
                    </a:cubicBezTo>
                    <a:cubicBezTo>
                      <a:pt x="270803" y="940088"/>
                      <a:pt x="125013" y="642276"/>
                      <a:pt x="160865" y="478654"/>
                    </a:cubicBezTo>
                    <a:cubicBezTo>
                      <a:pt x="196717" y="315032"/>
                      <a:pt x="351630" y="235503"/>
                      <a:pt x="503765" y="164330"/>
                    </a:cubicBezTo>
                    <a:cubicBezTo>
                      <a:pt x="655900" y="93157"/>
                      <a:pt x="824847" y="74244"/>
                      <a:pt x="1073678" y="51618"/>
                    </a:cubicBezTo>
                    <a:cubicBezTo>
                      <a:pt x="1322509" y="28992"/>
                      <a:pt x="1617622" y="18794"/>
                      <a:pt x="1882450" y="1"/>
                    </a:cubicBezTo>
                    <a:lnTo>
                      <a:pt x="12508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95000"/>
                    </a:schemeClr>
                  </a:gs>
                  <a:gs pos="43000">
                    <a:schemeClr val="bg2">
                      <a:lumMod val="75000"/>
                    </a:schemeClr>
                  </a:gs>
                  <a:gs pos="100000">
                    <a:schemeClr val="bg1">
                      <a:lumMod val="65000"/>
                      <a:alpha val="50000"/>
                    </a:schemeClr>
                  </a:gs>
                  <a:gs pos="71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n w="38100" cmpd="sng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4769206" y="6178887"/>
            <a:ext cx="4222393" cy="523220"/>
          </a:xfrm>
          <a:prstGeom prst="rect">
            <a:avLst/>
          </a:prstGeom>
          <a:solidFill>
            <a:srgbClr val="BDBE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PRM/SRM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2400" y="6176658"/>
            <a:ext cx="4256642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DIA</a:t>
            </a:r>
          </a:p>
        </p:txBody>
      </p:sp>
    </p:spTree>
    <p:extLst>
      <p:ext uri="{BB962C8B-B14F-4D97-AF65-F5344CB8AC3E}">
        <p14:creationId xmlns:p14="http://schemas.microsoft.com/office/powerpoint/2010/main" val="105801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-0.40573 2.59259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0" r="35337"/>
          <a:stretch/>
        </p:blipFill>
        <p:spPr>
          <a:xfrm>
            <a:off x="211078" y="2372770"/>
            <a:ext cx="4310850" cy="288503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 – A “complete” dataset</a:t>
            </a:r>
          </a:p>
        </p:txBody>
      </p:sp>
      <p:pic>
        <p:nvPicPr>
          <p:cNvPr id="1026" name="Picture 2" descr="https://upload.wikimedia.org/wikipedia/commons/thumb/6/65/Blood_drop.svg/2000px-Blood_drop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87" y="1886817"/>
            <a:ext cx="2319948" cy="379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99383" y="2674218"/>
            <a:ext cx="34190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Query for any peptide/protein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SNPs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PTMS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Protein isoforms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17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Really SRM/PRM on All?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drawbacks?</a:t>
            </a:r>
          </a:p>
        </p:txBody>
      </p:sp>
    </p:spTree>
    <p:extLst>
      <p:ext uri="{BB962C8B-B14F-4D97-AF65-F5344CB8AC3E}">
        <p14:creationId xmlns:p14="http://schemas.microsoft.com/office/powerpoint/2010/main" val="257517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Straight Arrow Connector 131"/>
          <p:cNvCxnSpPr/>
          <p:nvPr/>
        </p:nvCxnSpPr>
        <p:spPr>
          <a:xfrm>
            <a:off x="3834586" y="5353272"/>
            <a:ext cx="1549807" cy="0"/>
          </a:xfrm>
          <a:prstGeom prst="straightConnector1">
            <a:avLst/>
          </a:prstGeom>
          <a:ln w="25400">
            <a:solidFill>
              <a:srgbClr val="D6651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834586" y="5505672"/>
            <a:ext cx="1549807" cy="0"/>
          </a:xfrm>
          <a:prstGeom prst="straightConnector1">
            <a:avLst/>
          </a:prstGeom>
          <a:ln w="25400">
            <a:solidFill>
              <a:srgbClr val="9C101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3834586" y="5658072"/>
            <a:ext cx="1549807" cy="0"/>
          </a:xfrm>
          <a:prstGeom prst="straightConnector1">
            <a:avLst/>
          </a:prstGeom>
          <a:ln w="25400">
            <a:solidFill>
              <a:srgbClr val="8C24E7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3834586" y="5810472"/>
            <a:ext cx="1549807" cy="0"/>
          </a:xfrm>
          <a:prstGeom prst="straightConnector1">
            <a:avLst/>
          </a:prstGeom>
          <a:ln w="25400">
            <a:solidFill>
              <a:srgbClr val="0000FF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09600" y="765234"/>
            <a:ext cx="1836424" cy="3801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9600" y="1905808"/>
            <a:ext cx="1836424" cy="3801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09600" y="1753732"/>
            <a:ext cx="18364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9600" y="1373541"/>
            <a:ext cx="18364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09600" y="1221463"/>
            <a:ext cx="18364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9600" y="1435048"/>
            <a:ext cx="19894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09600" y="1525617"/>
            <a:ext cx="1989460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2599060" y="765234"/>
            <a:ext cx="1032733" cy="1520766"/>
            <a:chOff x="2320067" y="1116824"/>
            <a:chExt cx="2040063" cy="1520766"/>
          </a:xfrm>
        </p:grpSpPr>
        <p:sp>
          <p:nvSpPr>
            <p:cNvPr id="41" name="Rectangle 40"/>
            <p:cNvSpPr/>
            <p:nvPr/>
          </p:nvSpPr>
          <p:spPr>
            <a:xfrm>
              <a:off x="2473102" y="1116824"/>
              <a:ext cx="1836424" cy="38019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73102" y="2257398"/>
              <a:ext cx="1836424" cy="38019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2523706" y="2087516"/>
              <a:ext cx="1836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2518114" y="1678481"/>
              <a:ext cx="1836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518114" y="1786638"/>
              <a:ext cx="1836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518114" y="1955498"/>
              <a:ext cx="1836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2518114" y="1570324"/>
              <a:ext cx="18364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2320067" y="1570324"/>
              <a:ext cx="198046" cy="216313"/>
            </a:xfrm>
            <a:prstGeom prst="line">
              <a:avLst/>
            </a:prstGeom>
            <a:ln w="2540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320067" y="1678481"/>
              <a:ext cx="198046" cy="1081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320067" y="1786637"/>
              <a:ext cx="198046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2320067" y="1786637"/>
              <a:ext cx="198046" cy="1688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320067" y="1786636"/>
              <a:ext cx="198046" cy="3008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523706" y="2181357"/>
              <a:ext cx="1836424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2518114" y="1725130"/>
              <a:ext cx="1836424" cy="0"/>
            </a:xfrm>
            <a:prstGeom prst="straightConnector1">
              <a:avLst/>
            </a:prstGeom>
            <a:ln w="25400">
              <a:solidFill>
                <a:srgbClr val="D665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518114" y="1877207"/>
              <a:ext cx="1836424" cy="0"/>
            </a:xfrm>
            <a:prstGeom prst="straightConnector1">
              <a:avLst/>
            </a:prstGeom>
            <a:ln w="25400">
              <a:solidFill>
                <a:srgbClr val="9C10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2518114" y="2029283"/>
              <a:ext cx="1836424" cy="0"/>
            </a:xfrm>
            <a:prstGeom prst="straightConnector1">
              <a:avLst/>
            </a:prstGeom>
            <a:ln w="25400">
              <a:solidFill>
                <a:srgbClr val="8C24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518114" y="1573053"/>
              <a:ext cx="1836424" cy="0"/>
            </a:xfrm>
            <a:prstGeom prst="straightConnector1">
              <a:avLst/>
            </a:prstGeom>
            <a:ln w="25400">
              <a:solidFill>
                <a:srgbClr val="00868C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320067" y="1573053"/>
              <a:ext cx="198046" cy="304153"/>
            </a:xfrm>
            <a:prstGeom prst="line">
              <a:avLst/>
            </a:prstGeom>
            <a:ln w="25400">
              <a:solidFill>
                <a:srgbClr val="0086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320067" y="1725130"/>
              <a:ext cx="198046" cy="152076"/>
            </a:xfrm>
            <a:prstGeom prst="line">
              <a:avLst/>
            </a:prstGeom>
            <a:ln w="25400">
              <a:solidFill>
                <a:srgbClr val="D665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320067" y="1877206"/>
              <a:ext cx="198046" cy="1"/>
            </a:xfrm>
            <a:prstGeom prst="line">
              <a:avLst/>
            </a:prstGeom>
            <a:ln w="25400">
              <a:solidFill>
                <a:srgbClr val="9C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2320067" y="1877204"/>
              <a:ext cx="198046" cy="152076"/>
            </a:xfrm>
            <a:prstGeom prst="line">
              <a:avLst/>
            </a:prstGeom>
            <a:ln w="25400">
              <a:solidFill>
                <a:srgbClr val="8C24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2320067" y="1877202"/>
              <a:ext cx="198046" cy="304155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193" y="770488"/>
            <a:ext cx="2092284" cy="1325416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09600" y="4740731"/>
            <a:ext cx="1828800" cy="381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09600" y="5883731"/>
            <a:ext cx="1828800" cy="381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936593" y="4743672"/>
            <a:ext cx="1219200" cy="381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936593" y="5886672"/>
            <a:ext cx="1219200" cy="381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09600" y="5502731"/>
            <a:ext cx="1981200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609600" y="5731331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09600" y="5350331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09600" y="5197931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2590800" y="4740731"/>
            <a:ext cx="1038163" cy="1524000"/>
            <a:chOff x="2490014" y="4788074"/>
            <a:chExt cx="2031593" cy="1524000"/>
          </a:xfrm>
        </p:grpSpPr>
        <p:sp>
          <p:nvSpPr>
            <p:cNvPr id="75" name="Rectangle 74"/>
            <p:cNvSpPr/>
            <p:nvPr/>
          </p:nvSpPr>
          <p:spPr>
            <a:xfrm>
              <a:off x="2642414" y="4788074"/>
              <a:ext cx="1828800" cy="381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642414" y="5931074"/>
              <a:ext cx="1828800" cy="381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2692807" y="5854871"/>
              <a:ext cx="182880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2687238" y="5397674"/>
              <a:ext cx="1828800" cy="0"/>
            </a:xfrm>
            <a:prstGeom prst="straightConnector1">
              <a:avLst/>
            </a:prstGeom>
            <a:ln w="25400">
              <a:solidFill>
                <a:srgbClr val="D665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687238" y="5550074"/>
              <a:ext cx="1828800" cy="0"/>
            </a:xfrm>
            <a:prstGeom prst="straightConnector1">
              <a:avLst/>
            </a:prstGeom>
            <a:ln w="25400">
              <a:solidFill>
                <a:srgbClr val="9C10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687238" y="5702474"/>
              <a:ext cx="1828800" cy="0"/>
            </a:xfrm>
            <a:prstGeom prst="straightConnector1">
              <a:avLst/>
            </a:prstGeom>
            <a:ln w="25400">
              <a:solidFill>
                <a:srgbClr val="8C24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2687238" y="5245274"/>
              <a:ext cx="1828800" cy="0"/>
            </a:xfrm>
            <a:prstGeom prst="straightConnector1">
              <a:avLst/>
            </a:prstGeom>
            <a:ln w="25400">
              <a:solidFill>
                <a:srgbClr val="00868C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2490014" y="5245274"/>
              <a:ext cx="197224" cy="304800"/>
            </a:xfrm>
            <a:prstGeom prst="line">
              <a:avLst/>
            </a:prstGeom>
            <a:ln w="25400">
              <a:solidFill>
                <a:srgbClr val="00868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2490014" y="5397674"/>
              <a:ext cx="197224" cy="152400"/>
            </a:xfrm>
            <a:prstGeom prst="line">
              <a:avLst/>
            </a:prstGeom>
            <a:ln w="25400">
              <a:solidFill>
                <a:srgbClr val="D665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2490014" y="5550073"/>
              <a:ext cx="197224" cy="1"/>
            </a:xfrm>
            <a:prstGeom prst="line">
              <a:avLst/>
            </a:prstGeom>
            <a:ln w="25400">
              <a:solidFill>
                <a:srgbClr val="9C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2490014" y="5550072"/>
              <a:ext cx="197224" cy="152400"/>
            </a:xfrm>
            <a:prstGeom prst="line">
              <a:avLst/>
            </a:prstGeom>
            <a:ln w="25400">
              <a:solidFill>
                <a:srgbClr val="8C24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2490014" y="5550070"/>
              <a:ext cx="197224" cy="30480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Arrow Connector 93"/>
          <p:cNvCxnSpPr/>
          <p:nvPr/>
        </p:nvCxnSpPr>
        <p:spPr>
          <a:xfrm>
            <a:off x="3834586" y="5200872"/>
            <a:ext cx="1549807" cy="0"/>
          </a:xfrm>
          <a:prstGeom prst="straightConnector1">
            <a:avLst/>
          </a:prstGeom>
          <a:ln w="25400">
            <a:solidFill>
              <a:srgbClr val="00868C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 rot="16200000">
            <a:off x="-271649" y="1227088"/>
            <a:ext cx="1022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DIA</a:t>
            </a:r>
          </a:p>
        </p:txBody>
      </p:sp>
      <p:sp>
        <p:nvSpPr>
          <p:cNvPr id="188" name="TextBox 187"/>
          <p:cNvSpPr txBox="1"/>
          <p:nvPr/>
        </p:nvSpPr>
        <p:spPr>
          <a:xfrm rot="16200000">
            <a:off x="-218877" y="5204500"/>
            <a:ext cx="106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SRM</a:t>
            </a:r>
          </a:p>
        </p:txBody>
      </p:sp>
      <p:sp>
        <p:nvSpPr>
          <p:cNvPr id="189" name="Rounded Rectangle 188"/>
          <p:cNvSpPr/>
          <p:nvPr/>
        </p:nvSpPr>
        <p:spPr>
          <a:xfrm>
            <a:off x="680198" y="3322865"/>
            <a:ext cx="1605802" cy="381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Isolation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03998" y="3806799"/>
            <a:ext cx="2520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Targeted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Narrow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61292" y="2388934"/>
            <a:ext cx="213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Un-Targeted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Wide</a:t>
            </a:r>
          </a:p>
        </p:txBody>
      </p:sp>
      <p:sp>
        <p:nvSpPr>
          <p:cNvPr id="192" name="Rounded Rectangle 191"/>
          <p:cNvSpPr/>
          <p:nvPr/>
        </p:nvSpPr>
        <p:spPr>
          <a:xfrm>
            <a:off x="3984212" y="3323500"/>
            <a:ext cx="2340387" cy="381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Mass Analysis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3908012" y="3807434"/>
            <a:ext cx="2340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Mass Filter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Low Resolution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865307" y="2389569"/>
            <a:ext cx="245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Full Scan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HR/AM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2667000" y="2434139"/>
            <a:ext cx="3633849" cy="2158453"/>
            <a:chOff x="6585894" y="955330"/>
            <a:chExt cx="3633849" cy="3083270"/>
          </a:xfrm>
        </p:grpSpPr>
        <p:sp>
          <p:nvSpPr>
            <p:cNvPr id="243" name="Rectangle 242"/>
            <p:cNvSpPr/>
            <p:nvPr/>
          </p:nvSpPr>
          <p:spPr>
            <a:xfrm>
              <a:off x="6585894" y="955330"/>
              <a:ext cx="3633849" cy="3083270"/>
            </a:xfrm>
            <a:prstGeom prst="rect">
              <a:avLst/>
            </a:prstGeom>
            <a:solidFill>
              <a:schemeClr val="bg1"/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LittleIso"/>
            <p:cNvSpPr>
              <a:spLocks noChangeAspect="1"/>
            </p:cNvSpPr>
            <p:nvPr/>
          </p:nvSpPr>
          <p:spPr bwMode="auto">
            <a:xfrm>
              <a:off x="7184430" y="1218733"/>
              <a:ext cx="399511" cy="861751"/>
            </a:xfrm>
            <a:custGeom>
              <a:avLst/>
              <a:gdLst>
                <a:gd name="T0" fmla="*/ 13 w 1678"/>
                <a:gd name="T1" fmla="*/ 782 h 782"/>
                <a:gd name="T2" fmla="*/ 41 w 1678"/>
                <a:gd name="T3" fmla="*/ 782 h 782"/>
                <a:gd name="T4" fmla="*/ 68 w 1678"/>
                <a:gd name="T5" fmla="*/ 782 h 782"/>
                <a:gd name="T6" fmla="*/ 96 w 1678"/>
                <a:gd name="T7" fmla="*/ 782 h 782"/>
                <a:gd name="T8" fmla="*/ 130 w 1678"/>
                <a:gd name="T9" fmla="*/ 782 h 782"/>
                <a:gd name="T10" fmla="*/ 144 w 1678"/>
                <a:gd name="T11" fmla="*/ 782 h 782"/>
                <a:gd name="T12" fmla="*/ 171 w 1678"/>
                <a:gd name="T13" fmla="*/ 779 h 782"/>
                <a:gd name="T14" fmla="*/ 199 w 1678"/>
                <a:gd name="T15" fmla="*/ 725 h 782"/>
                <a:gd name="T16" fmla="*/ 226 w 1678"/>
                <a:gd name="T17" fmla="*/ 0 h 782"/>
                <a:gd name="T18" fmla="*/ 254 w 1678"/>
                <a:gd name="T19" fmla="*/ 758 h 782"/>
                <a:gd name="T20" fmla="*/ 282 w 1678"/>
                <a:gd name="T21" fmla="*/ 782 h 782"/>
                <a:gd name="T22" fmla="*/ 309 w 1678"/>
                <a:gd name="T23" fmla="*/ 782 h 782"/>
                <a:gd name="T24" fmla="*/ 332 w 1678"/>
                <a:gd name="T25" fmla="*/ 782 h 782"/>
                <a:gd name="T26" fmla="*/ 361 w 1678"/>
                <a:gd name="T27" fmla="*/ 782 h 782"/>
                <a:gd name="T28" fmla="*/ 389 w 1678"/>
                <a:gd name="T29" fmla="*/ 782 h 782"/>
                <a:gd name="T30" fmla="*/ 419 w 1678"/>
                <a:gd name="T31" fmla="*/ 782 h 782"/>
                <a:gd name="T32" fmla="*/ 447 w 1678"/>
                <a:gd name="T33" fmla="*/ 782 h 782"/>
                <a:gd name="T34" fmla="*/ 474 w 1678"/>
                <a:gd name="T35" fmla="*/ 782 h 782"/>
                <a:gd name="T36" fmla="*/ 502 w 1678"/>
                <a:gd name="T37" fmla="*/ 782 h 782"/>
                <a:gd name="T38" fmla="*/ 529 w 1678"/>
                <a:gd name="T39" fmla="*/ 782 h 782"/>
                <a:gd name="T40" fmla="*/ 557 w 1678"/>
                <a:gd name="T41" fmla="*/ 782 h 782"/>
                <a:gd name="T42" fmla="*/ 585 w 1678"/>
                <a:gd name="T43" fmla="*/ 782 h 782"/>
                <a:gd name="T44" fmla="*/ 612 w 1678"/>
                <a:gd name="T45" fmla="*/ 776 h 782"/>
                <a:gd name="T46" fmla="*/ 640 w 1678"/>
                <a:gd name="T47" fmla="*/ 637 h 782"/>
                <a:gd name="T48" fmla="*/ 667 w 1678"/>
                <a:gd name="T49" fmla="*/ 567 h 782"/>
                <a:gd name="T50" fmla="*/ 695 w 1678"/>
                <a:gd name="T51" fmla="*/ 778 h 782"/>
                <a:gd name="T52" fmla="*/ 722 w 1678"/>
                <a:gd name="T53" fmla="*/ 782 h 782"/>
                <a:gd name="T54" fmla="*/ 770 w 1678"/>
                <a:gd name="T55" fmla="*/ 782 h 782"/>
                <a:gd name="T56" fmla="*/ 798 w 1678"/>
                <a:gd name="T57" fmla="*/ 782 h 782"/>
                <a:gd name="T58" fmla="*/ 825 w 1678"/>
                <a:gd name="T59" fmla="*/ 782 h 782"/>
                <a:gd name="T60" fmla="*/ 853 w 1678"/>
                <a:gd name="T61" fmla="*/ 782 h 782"/>
                <a:gd name="T62" fmla="*/ 880 w 1678"/>
                <a:gd name="T63" fmla="*/ 782 h 782"/>
                <a:gd name="T64" fmla="*/ 908 w 1678"/>
                <a:gd name="T65" fmla="*/ 782 h 782"/>
                <a:gd name="T66" fmla="*/ 936 w 1678"/>
                <a:gd name="T67" fmla="*/ 782 h 782"/>
                <a:gd name="T68" fmla="*/ 1018 w 1678"/>
                <a:gd name="T69" fmla="*/ 782 h 782"/>
                <a:gd name="T70" fmla="*/ 1046 w 1678"/>
                <a:gd name="T71" fmla="*/ 782 h 782"/>
                <a:gd name="T72" fmla="*/ 1073 w 1678"/>
                <a:gd name="T73" fmla="*/ 723 h 782"/>
                <a:gd name="T74" fmla="*/ 1101 w 1678"/>
                <a:gd name="T75" fmla="*/ 720 h 782"/>
                <a:gd name="T76" fmla="*/ 1129 w 1678"/>
                <a:gd name="T77" fmla="*/ 782 h 782"/>
                <a:gd name="T78" fmla="*/ 1156 w 1678"/>
                <a:gd name="T79" fmla="*/ 782 h 782"/>
                <a:gd name="T80" fmla="*/ 1218 w 1678"/>
                <a:gd name="T81" fmla="*/ 782 h 782"/>
                <a:gd name="T82" fmla="*/ 1246 w 1678"/>
                <a:gd name="T83" fmla="*/ 782 h 782"/>
                <a:gd name="T84" fmla="*/ 1273 w 1678"/>
                <a:gd name="T85" fmla="*/ 782 h 782"/>
                <a:gd name="T86" fmla="*/ 1466 w 1678"/>
                <a:gd name="T87" fmla="*/ 782 h 782"/>
                <a:gd name="T88" fmla="*/ 1493 w 1678"/>
                <a:gd name="T89" fmla="*/ 781 h 782"/>
                <a:gd name="T90" fmla="*/ 1521 w 1678"/>
                <a:gd name="T91" fmla="*/ 740 h 782"/>
                <a:gd name="T92" fmla="*/ 1548 w 1678"/>
                <a:gd name="T93" fmla="*/ 780 h 782"/>
                <a:gd name="T94" fmla="*/ 1577 w 1678"/>
                <a:gd name="T95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8" h="782">
                  <a:moveTo>
                    <a:pt x="0" y="782"/>
                  </a:moveTo>
                  <a:lnTo>
                    <a:pt x="0" y="782"/>
                  </a:lnTo>
                  <a:lnTo>
                    <a:pt x="7" y="782"/>
                  </a:lnTo>
                  <a:lnTo>
                    <a:pt x="13" y="782"/>
                  </a:lnTo>
                  <a:lnTo>
                    <a:pt x="20" y="782"/>
                  </a:lnTo>
                  <a:lnTo>
                    <a:pt x="27" y="782"/>
                  </a:lnTo>
                  <a:lnTo>
                    <a:pt x="34" y="782"/>
                  </a:lnTo>
                  <a:lnTo>
                    <a:pt x="41" y="782"/>
                  </a:lnTo>
                  <a:lnTo>
                    <a:pt x="48" y="782"/>
                  </a:lnTo>
                  <a:lnTo>
                    <a:pt x="55" y="782"/>
                  </a:lnTo>
                  <a:lnTo>
                    <a:pt x="62" y="782"/>
                  </a:lnTo>
                  <a:lnTo>
                    <a:pt x="68" y="782"/>
                  </a:lnTo>
                  <a:lnTo>
                    <a:pt x="75" y="782"/>
                  </a:lnTo>
                  <a:lnTo>
                    <a:pt x="82" y="782"/>
                  </a:lnTo>
                  <a:lnTo>
                    <a:pt x="89" y="782"/>
                  </a:lnTo>
                  <a:lnTo>
                    <a:pt x="96" y="782"/>
                  </a:lnTo>
                  <a:lnTo>
                    <a:pt x="103" y="782"/>
                  </a:lnTo>
                  <a:lnTo>
                    <a:pt x="110" y="782"/>
                  </a:lnTo>
                  <a:lnTo>
                    <a:pt x="123" y="782"/>
                  </a:lnTo>
                  <a:lnTo>
                    <a:pt x="130" y="782"/>
                  </a:lnTo>
                  <a:lnTo>
                    <a:pt x="137" y="782"/>
                  </a:lnTo>
                  <a:lnTo>
                    <a:pt x="144" y="782"/>
                  </a:lnTo>
                  <a:lnTo>
                    <a:pt x="144" y="782"/>
                  </a:lnTo>
                  <a:lnTo>
                    <a:pt x="144" y="782"/>
                  </a:lnTo>
                  <a:lnTo>
                    <a:pt x="151" y="782"/>
                  </a:lnTo>
                  <a:lnTo>
                    <a:pt x="158" y="782"/>
                  </a:lnTo>
                  <a:lnTo>
                    <a:pt x="164" y="782"/>
                  </a:lnTo>
                  <a:lnTo>
                    <a:pt x="171" y="779"/>
                  </a:lnTo>
                  <a:lnTo>
                    <a:pt x="178" y="774"/>
                  </a:lnTo>
                  <a:lnTo>
                    <a:pt x="185" y="768"/>
                  </a:lnTo>
                  <a:lnTo>
                    <a:pt x="192" y="764"/>
                  </a:lnTo>
                  <a:lnTo>
                    <a:pt x="199" y="725"/>
                  </a:lnTo>
                  <a:lnTo>
                    <a:pt x="206" y="582"/>
                  </a:lnTo>
                  <a:lnTo>
                    <a:pt x="213" y="335"/>
                  </a:lnTo>
                  <a:lnTo>
                    <a:pt x="219" y="68"/>
                  </a:lnTo>
                  <a:lnTo>
                    <a:pt x="226" y="0"/>
                  </a:lnTo>
                  <a:lnTo>
                    <a:pt x="233" y="245"/>
                  </a:lnTo>
                  <a:lnTo>
                    <a:pt x="240" y="497"/>
                  </a:lnTo>
                  <a:lnTo>
                    <a:pt x="247" y="694"/>
                  </a:lnTo>
                  <a:lnTo>
                    <a:pt x="254" y="758"/>
                  </a:lnTo>
                  <a:lnTo>
                    <a:pt x="261" y="773"/>
                  </a:lnTo>
                  <a:lnTo>
                    <a:pt x="268" y="779"/>
                  </a:lnTo>
                  <a:lnTo>
                    <a:pt x="274" y="782"/>
                  </a:lnTo>
                  <a:lnTo>
                    <a:pt x="282" y="782"/>
                  </a:lnTo>
                  <a:lnTo>
                    <a:pt x="288" y="782"/>
                  </a:lnTo>
                  <a:lnTo>
                    <a:pt x="295" y="782"/>
                  </a:lnTo>
                  <a:lnTo>
                    <a:pt x="302" y="782"/>
                  </a:lnTo>
                  <a:lnTo>
                    <a:pt x="309" y="782"/>
                  </a:lnTo>
                  <a:lnTo>
                    <a:pt x="311" y="782"/>
                  </a:lnTo>
                  <a:lnTo>
                    <a:pt x="318" y="782"/>
                  </a:lnTo>
                  <a:lnTo>
                    <a:pt x="325" y="782"/>
                  </a:lnTo>
                  <a:lnTo>
                    <a:pt x="332" y="782"/>
                  </a:lnTo>
                  <a:lnTo>
                    <a:pt x="340" y="782"/>
                  </a:lnTo>
                  <a:lnTo>
                    <a:pt x="347" y="782"/>
                  </a:lnTo>
                  <a:lnTo>
                    <a:pt x="354" y="782"/>
                  </a:lnTo>
                  <a:lnTo>
                    <a:pt x="361" y="782"/>
                  </a:lnTo>
                  <a:lnTo>
                    <a:pt x="368" y="782"/>
                  </a:lnTo>
                  <a:lnTo>
                    <a:pt x="375" y="782"/>
                  </a:lnTo>
                  <a:lnTo>
                    <a:pt x="382" y="782"/>
                  </a:lnTo>
                  <a:lnTo>
                    <a:pt x="389" y="782"/>
                  </a:lnTo>
                  <a:lnTo>
                    <a:pt x="395" y="782"/>
                  </a:lnTo>
                  <a:lnTo>
                    <a:pt x="405" y="782"/>
                  </a:lnTo>
                  <a:lnTo>
                    <a:pt x="412" y="782"/>
                  </a:lnTo>
                  <a:lnTo>
                    <a:pt x="419" y="782"/>
                  </a:lnTo>
                  <a:lnTo>
                    <a:pt x="426" y="782"/>
                  </a:lnTo>
                  <a:lnTo>
                    <a:pt x="433" y="782"/>
                  </a:lnTo>
                  <a:lnTo>
                    <a:pt x="440" y="782"/>
                  </a:lnTo>
                  <a:lnTo>
                    <a:pt x="447" y="782"/>
                  </a:lnTo>
                  <a:lnTo>
                    <a:pt x="454" y="782"/>
                  </a:lnTo>
                  <a:lnTo>
                    <a:pt x="460" y="782"/>
                  </a:lnTo>
                  <a:lnTo>
                    <a:pt x="467" y="782"/>
                  </a:lnTo>
                  <a:lnTo>
                    <a:pt x="474" y="782"/>
                  </a:lnTo>
                  <a:lnTo>
                    <a:pt x="481" y="782"/>
                  </a:lnTo>
                  <a:lnTo>
                    <a:pt x="488" y="782"/>
                  </a:lnTo>
                  <a:lnTo>
                    <a:pt x="495" y="782"/>
                  </a:lnTo>
                  <a:lnTo>
                    <a:pt x="502" y="782"/>
                  </a:lnTo>
                  <a:lnTo>
                    <a:pt x="509" y="782"/>
                  </a:lnTo>
                  <a:lnTo>
                    <a:pt x="516" y="782"/>
                  </a:lnTo>
                  <a:lnTo>
                    <a:pt x="522" y="782"/>
                  </a:lnTo>
                  <a:lnTo>
                    <a:pt x="529" y="782"/>
                  </a:lnTo>
                  <a:lnTo>
                    <a:pt x="536" y="782"/>
                  </a:lnTo>
                  <a:lnTo>
                    <a:pt x="543" y="782"/>
                  </a:lnTo>
                  <a:lnTo>
                    <a:pt x="550" y="782"/>
                  </a:lnTo>
                  <a:lnTo>
                    <a:pt x="557" y="782"/>
                  </a:lnTo>
                  <a:lnTo>
                    <a:pt x="564" y="782"/>
                  </a:lnTo>
                  <a:lnTo>
                    <a:pt x="571" y="782"/>
                  </a:lnTo>
                  <a:lnTo>
                    <a:pt x="578" y="782"/>
                  </a:lnTo>
                  <a:lnTo>
                    <a:pt x="585" y="782"/>
                  </a:lnTo>
                  <a:lnTo>
                    <a:pt x="591" y="782"/>
                  </a:lnTo>
                  <a:lnTo>
                    <a:pt x="598" y="782"/>
                  </a:lnTo>
                  <a:lnTo>
                    <a:pt x="605" y="780"/>
                  </a:lnTo>
                  <a:lnTo>
                    <a:pt x="612" y="776"/>
                  </a:lnTo>
                  <a:lnTo>
                    <a:pt x="619" y="775"/>
                  </a:lnTo>
                  <a:lnTo>
                    <a:pt x="626" y="769"/>
                  </a:lnTo>
                  <a:lnTo>
                    <a:pt x="633" y="737"/>
                  </a:lnTo>
                  <a:lnTo>
                    <a:pt x="640" y="637"/>
                  </a:lnTo>
                  <a:lnTo>
                    <a:pt x="647" y="513"/>
                  </a:lnTo>
                  <a:lnTo>
                    <a:pt x="653" y="394"/>
                  </a:lnTo>
                  <a:lnTo>
                    <a:pt x="660" y="435"/>
                  </a:lnTo>
                  <a:lnTo>
                    <a:pt x="667" y="567"/>
                  </a:lnTo>
                  <a:lnTo>
                    <a:pt x="674" y="689"/>
                  </a:lnTo>
                  <a:lnTo>
                    <a:pt x="681" y="756"/>
                  </a:lnTo>
                  <a:lnTo>
                    <a:pt x="688" y="775"/>
                  </a:lnTo>
                  <a:lnTo>
                    <a:pt x="695" y="778"/>
                  </a:lnTo>
                  <a:lnTo>
                    <a:pt x="702" y="781"/>
                  </a:lnTo>
                  <a:lnTo>
                    <a:pt x="708" y="782"/>
                  </a:lnTo>
                  <a:lnTo>
                    <a:pt x="715" y="782"/>
                  </a:lnTo>
                  <a:lnTo>
                    <a:pt x="722" y="782"/>
                  </a:lnTo>
                  <a:lnTo>
                    <a:pt x="729" y="782"/>
                  </a:lnTo>
                  <a:lnTo>
                    <a:pt x="736" y="782"/>
                  </a:lnTo>
                  <a:lnTo>
                    <a:pt x="763" y="782"/>
                  </a:lnTo>
                  <a:lnTo>
                    <a:pt x="770" y="782"/>
                  </a:lnTo>
                  <a:lnTo>
                    <a:pt x="777" y="782"/>
                  </a:lnTo>
                  <a:lnTo>
                    <a:pt x="784" y="782"/>
                  </a:lnTo>
                  <a:lnTo>
                    <a:pt x="791" y="782"/>
                  </a:lnTo>
                  <a:lnTo>
                    <a:pt x="798" y="782"/>
                  </a:lnTo>
                  <a:lnTo>
                    <a:pt x="805" y="782"/>
                  </a:lnTo>
                  <a:lnTo>
                    <a:pt x="812" y="782"/>
                  </a:lnTo>
                  <a:lnTo>
                    <a:pt x="818" y="782"/>
                  </a:lnTo>
                  <a:lnTo>
                    <a:pt x="825" y="782"/>
                  </a:lnTo>
                  <a:lnTo>
                    <a:pt x="832" y="782"/>
                  </a:lnTo>
                  <a:lnTo>
                    <a:pt x="839" y="782"/>
                  </a:lnTo>
                  <a:lnTo>
                    <a:pt x="846" y="782"/>
                  </a:lnTo>
                  <a:lnTo>
                    <a:pt x="853" y="782"/>
                  </a:lnTo>
                  <a:lnTo>
                    <a:pt x="860" y="782"/>
                  </a:lnTo>
                  <a:lnTo>
                    <a:pt x="867" y="782"/>
                  </a:lnTo>
                  <a:lnTo>
                    <a:pt x="873" y="782"/>
                  </a:lnTo>
                  <a:lnTo>
                    <a:pt x="880" y="782"/>
                  </a:lnTo>
                  <a:lnTo>
                    <a:pt x="887" y="782"/>
                  </a:lnTo>
                  <a:lnTo>
                    <a:pt x="894" y="782"/>
                  </a:lnTo>
                  <a:lnTo>
                    <a:pt x="901" y="782"/>
                  </a:lnTo>
                  <a:lnTo>
                    <a:pt x="908" y="782"/>
                  </a:lnTo>
                  <a:lnTo>
                    <a:pt x="915" y="782"/>
                  </a:lnTo>
                  <a:lnTo>
                    <a:pt x="922" y="782"/>
                  </a:lnTo>
                  <a:lnTo>
                    <a:pt x="929" y="782"/>
                  </a:lnTo>
                  <a:lnTo>
                    <a:pt x="936" y="782"/>
                  </a:lnTo>
                  <a:lnTo>
                    <a:pt x="942" y="782"/>
                  </a:lnTo>
                  <a:lnTo>
                    <a:pt x="949" y="782"/>
                  </a:lnTo>
                  <a:lnTo>
                    <a:pt x="956" y="782"/>
                  </a:lnTo>
                  <a:lnTo>
                    <a:pt x="1018" y="782"/>
                  </a:lnTo>
                  <a:lnTo>
                    <a:pt x="1025" y="782"/>
                  </a:lnTo>
                  <a:lnTo>
                    <a:pt x="1032" y="782"/>
                  </a:lnTo>
                  <a:lnTo>
                    <a:pt x="1039" y="782"/>
                  </a:lnTo>
                  <a:lnTo>
                    <a:pt x="1046" y="782"/>
                  </a:lnTo>
                  <a:lnTo>
                    <a:pt x="1053" y="782"/>
                  </a:lnTo>
                  <a:lnTo>
                    <a:pt x="1060" y="777"/>
                  </a:lnTo>
                  <a:lnTo>
                    <a:pt x="1067" y="762"/>
                  </a:lnTo>
                  <a:lnTo>
                    <a:pt x="1073" y="723"/>
                  </a:lnTo>
                  <a:lnTo>
                    <a:pt x="1080" y="683"/>
                  </a:lnTo>
                  <a:lnTo>
                    <a:pt x="1087" y="652"/>
                  </a:lnTo>
                  <a:lnTo>
                    <a:pt x="1094" y="678"/>
                  </a:lnTo>
                  <a:lnTo>
                    <a:pt x="1101" y="720"/>
                  </a:lnTo>
                  <a:lnTo>
                    <a:pt x="1108" y="760"/>
                  </a:lnTo>
                  <a:lnTo>
                    <a:pt x="1115" y="777"/>
                  </a:lnTo>
                  <a:lnTo>
                    <a:pt x="1122" y="782"/>
                  </a:lnTo>
                  <a:lnTo>
                    <a:pt x="1129" y="782"/>
                  </a:lnTo>
                  <a:lnTo>
                    <a:pt x="1135" y="782"/>
                  </a:lnTo>
                  <a:lnTo>
                    <a:pt x="1142" y="782"/>
                  </a:lnTo>
                  <a:lnTo>
                    <a:pt x="1149" y="782"/>
                  </a:lnTo>
                  <a:lnTo>
                    <a:pt x="1156" y="782"/>
                  </a:lnTo>
                  <a:lnTo>
                    <a:pt x="1197" y="782"/>
                  </a:lnTo>
                  <a:lnTo>
                    <a:pt x="1204" y="782"/>
                  </a:lnTo>
                  <a:lnTo>
                    <a:pt x="1211" y="782"/>
                  </a:lnTo>
                  <a:lnTo>
                    <a:pt x="1218" y="782"/>
                  </a:lnTo>
                  <a:lnTo>
                    <a:pt x="1225" y="782"/>
                  </a:lnTo>
                  <a:lnTo>
                    <a:pt x="1232" y="782"/>
                  </a:lnTo>
                  <a:lnTo>
                    <a:pt x="1239" y="782"/>
                  </a:lnTo>
                  <a:lnTo>
                    <a:pt x="1246" y="782"/>
                  </a:lnTo>
                  <a:lnTo>
                    <a:pt x="1252" y="782"/>
                  </a:lnTo>
                  <a:lnTo>
                    <a:pt x="1259" y="782"/>
                  </a:lnTo>
                  <a:lnTo>
                    <a:pt x="1266" y="782"/>
                  </a:lnTo>
                  <a:lnTo>
                    <a:pt x="1273" y="782"/>
                  </a:lnTo>
                  <a:lnTo>
                    <a:pt x="1280" y="782"/>
                  </a:lnTo>
                  <a:lnTo>
                    <a:pt x="1286" y="782"/>
                  </a:lnTo>
                  <a:lnTo>
                    <a:pt x="1459" y="782"/>
                  </a:lnTo>
                  <a:lnTo>
                    <a:pt x="1466" y="782"/>
                  </a:lnTo>
                  <a:lnTo>
                    <a:pt x="1473" y="782"/>
                  </a:lnTo>
                  <a:lnTo>
                    <a:pt x="1480" y="782"/>
                  </a:lnTo>
                  <a:lnTo>
                    <a:pt x="1486" y="782"/>
                  </a:lnTo>
                  <a:lnTo>
                    <a:pt x="1493" y="781"/>
                  </a:lnTo>
                  <a:lnTo>
                    <a:pt x="1500" y="775"/>
                  </a:lnTo>
                  <a:lnTo>
                    <a:pt x="1507" y="762"/>
                  </a:lnTo>
                  <a:lnTo>
                    <a:pt x="1514" y="749"/>
                  </a:lnTo>
                  <a:lnTo>
                    <a:pt x="1521" y="740"/>
                  </a:lnTo>
                  <a:lnTo>
                    <a:pt x="1528" y="749"/>
                  </a:lnTo>
                  <a:lnTo>
                    <a:pt x="1535" y="763"/>
                  </a:lnTo>
                  <a:lnTo>
                    <a:pt x="1542" y="775"/>
                  </a:lnTo>
                  <a:lnTo>
                    <a:pt x="1548" y="780"/>
                  </a:lnTo>
                  <a:lnTo>
                    <a:pt x="1555" y="782"/>
                  </a:lnTo>
                  <a:lnTo>
                    <a:pt x="1563" y="782"/>
                  </a:lnTo>
                  <a:lnTo>
                    <a:pt x="1570" y="782"/>
                  </a:lnTo>
                  <a:lnTo>
                    <a:pt x="1577" y="782"/>
                  </a:lnTo>
                  <a:lnTo>
                    <a:pt x="1583" y="782"/>
                  </a:lnTo>
                  <a:lnTo>
                    <a:pt x="1678" y="78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6796261" y="2062006"/>
              <a:ext cx="2954755" cy="415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20 </a:t>
              </a:r>
              <a:r>
                <a:rPr lang="en-US" b="1" i="1" dirty="0">
                  <a:solidFill>
                    <a:schemeClr val="tx1"/>
                  </a:solidFill>
                </a:rPr>
                <a:t>m/z</a:t>
              </a:r>
              <a:r>
                <a:rPr lang="en-US" b="1" dirty="0">
                  <a:solidFill>
                    <a:schemeClr val="tx1"/>
                  </a:solidFill>
                </a:rPr>
                <a:t> Isolation Window</a:t>
              </a:r>
            </a:p>
          </p:txBody>
        </p:sp>
        <p:grpSp>
          <p:nvGrpSpPr>
            <p:cNvPr id="242" name="Group 241"/>
            <p:cNvGrpSpPr/>
            <p:nvPr/>
          </p:nvGrpSpPr>
          <p:grpSpPr>
            <a:xfrm>
              <a:off x="7108229" y="2613512"/>
              <a:ext cx="475711" cy="1264116"/>
              <a:chOff x="7108229" y="1881449"/>
              <a:chExt cx="475711" cy="1264116"/>
            </a:xfrm>
          </p:grpSpPr>
          <p:sp>
            <p:nvSpPr>
              <p:cNvPr id="241" name="LittleIso"/>
              <p:cNvSpPr>
                <a:spLocks noChangeAspect="1"/>
              </p:cNvSpPr>
              <p:nvPr/>
            </p:nvSpPr>
            <p:spPr bwMode="auto">
              <a:xfrm>
                <a:off x="7184429" y="1881449"/>
                <a:ext cx="399511" cy="861751"/>
              </a:xfrm>
              <a:custGeom>
                <a:avLst/>
                <a:gdLst>
                  <a:gd name="T0" fmla="*/ 13 w 1678"/>
                  <a:gd name="T1" fmla="*/ 782 h 782"/>
                  <a:gd name="T2" fmla="*/ 41 w 1678"/>
                  <a:gd name="T3" fmla="*/ 782 h 782"/>
                  <a:gd name="T4" fmla="*/ 68 w 1678"/>
                  <a:gd name="T5" fmla="*/ 782 h 782"/>
                  <a:gd name="T6" fmla="*/ 96 w 1678"/>
                  <a:gd name="T7" fmla="*/ 782 h 782"/>
                  <a:gd name="T8" fmla="*/ 130 w 1678"/>
                  <a:gd name="T9" fmla="*/ 782 h 782"/>
                  <a:gd name="T10" fmla="*/ 144 w 1678"/>
                  <a:gd name="T11" fmla="*/ 782 h 782"/>
                  <a:gd name="T12" fmla="*/ 171 w 1678"/>
                  <a:gd name="T13" fmla="*/ 779 h 782"/>
                  <a:gd name="T14" fmla="*/ 199 w 1678"/>
                  <a:gd name="T15" fmla="*/ 725 h 782"/>
                  <a:gd name="T16" fmla="*/ 226 w 1678"/>
                  <a:gd name="T17" fmla="*/ 0 h 782"/>
                  <a:gd name="T18" fmla="*/ 254 w 1678"/>
                  <a:gd name="T19" fmla="*/ 758 h 782"/>
                  <a:gd name="T20" fmla="*/ 282 w 1678"/>
                  <a:gd name="T21" fmla="*/ 782 h 782"/>
                  <a:gd name="T22" fmla="*/ 309 w 1678"/>
                  <a:gd name="T23" fmla="*/ 782 h 782"/>
                  <a:gd name="T24" fmla="*/ 332 w 1678"/>
                  <a:gd name="T25" fmla="*/ 782 h 782"/>
                  <a:gd name="T26" fmla="*/ 361 w 1678"/>
                  <a:gd name="T27" fmla="*/ 782 h 782"/>
                  <a:gd name="T28" fmla="*/ 389 w 1678"/>
                  <a:gd name="T29" fmla="*/ 782 h 782"/>
                  <a:gd name="T30" fmla="*/ 419 w 1678"/>
                  <a:gd name="T31" fmla="*/ 782 h 782"/>
                  <a:gd name="T32" fmla="*/ 447 w 1678"/>
                  <a:gd name="T33" fmla="*/ 782 h 782"/>
                  <a:gd name="T34" fmla="*/ 474 w 1678"/>
                  <a:gd name="T35" fmla="*/ 782 h 782"/>
                  <a:gd name="T36" fmla="*/ 502 w 1678"/>
                  <a:gd name="T37" fmla="*/ 782 h 782"/>
                  <a:gd name="T38" fmla="*/ 529 w 1678"/>
                  <a:gd name="T39" fmla="*/ 782 h 782"/>
                  <a:gd name="T40" fmla="*/ 557 w 1678"/>
                  <a:gd name="T41" fmla="*/ 782 h 782"/>
                  <a:gd name="T42" fmla="*/ 585 w 1678"/>
                  <a:gd name="T43" fmla="*/ 782 h 782"/>
                  <a:gd name="T44" fmla="*/ 612 w 1678"/>
                  <a:gd name="T45" fmla="*/ 776 h 782"/>
                  <a:gd name="T46" fmla="*/ 640 w 1678"/>
                  <a:gd name="T47" fmla="*/ 637 h 782"/>
                  <a:gd name="T48" fmla="*/ 667 w 1678"/>
                  <a:gd name="T49" fmla="*/ 567 h 782"/>
                  <a:gd name="T50" fmla="*/ 695 w 1678"/>
                  <a:gd name="T51" fmla="*/ 778 h 782"/>
                  <a:gd name="T52" fmla="*/ 722 w 1678"/>
                  <a:gd name="T53" fmla="*/ 782 h 782"/>
                  <a:gd name="T54" fmla="*/ 770 w 1678"/>
                  <a:gd name="T55" fmla="*/ 782 h 782"/>
                  <a:gd name="T56" fmla="*/ 798 w 1678"/>
                  <a:gd name="T57" fmla="*/ 782 h 782"/>
                  <a:gd name="T58" fmla="*/ 825 w 1678"/>
                  <a:gd name="T59" fmla="*/ 782 h 782"/>
                  <a:gd name="T60" fmla="*/ 853 w 1678"/>
                  <a:gd name="T61" fmla="*/ 782 h 782"/>
                  <a:gd name="T62" fmla="*/ 880 w 1678"/>
                  <a:gd name="T63" fmla="*/ 782 h 782"/>
                  <a:gd name="T64" fmla="*/ 908 w 1678"/>
                  <a:gd name="T65" fmla="*/ 782 h 782"/>
                  <a:gd name="T66" fmla="*/ 936 w 1678"/>
                  <a:gd name="T67" fmla="*/ 782 h 782"/>
                  <a:gd name="T68" fmla="*/ 1018 w 1678"/>
                  <a:gd name="T69" fmla="*/ 782 h 782"/>
                  <a:gd name="T70" fmla="*/ 1046 w 1678"/>
                  <a:gd name="T71" fmla="*/ 782 h 782"/>
                  <a:gd name="T72" fmla="*/ 1073 w 1678"/>
                  <a:gd name="T73" fmla="*/ 723 h 782"/>
                  <a:gd name="T74" fmla="*/ 1101 w 1678"/>
                  <a:gd name="T75" fmla="*/ 720 h 782"/>
                  <a:gd name="T76" fmla="*/ 1129 w 1678"/>
                  <a:gd name="T77" fmla="*/ 782 h 782"/>
                  <a:gd name="T78" fmla="*/ 1156 w 1678"/>
                  <a:gd name="T79" fmla="*/ 782 h 782"/>
                  <a:gd name="T80" fmla="*/ 1218 w 1678"/>
                  <a:gd name="T81" fmla="*/ 782 h 782"/>
                  <a:gd name="T82" fmla="*/ 1246 w 1678"/>
                  <a:gd name="T83" fmla="*/ 782 h 782"/>
                  <a:gd name="T84" fmla="*/ 1273 w 1678"/>
                  <a:gd name="T85" fmla="*/ 782 h 782"/>
                  <a:gd name="T86" fmla="*/ 1466 w 1678"/>
                  <a:gd name="T87" fmla="*/ 782 h 782"/>
                  <a:gd name="T88" fmla="*/ 1493 w 1678"/>
                  <a:gd name="T89" fmla="*/ 781 h 782"/>
                  <a:gd name="T90" fmla="*/ 1521 w 1678"/>
                  <a:gd name="T91" fmla="*/ 740 h 782"/>
                  <a:gd name="T92" fmla="*/ 1548 w 1678"/>
                  <a:gd name="T93" fmla="*/ 780 h 782"/>
                  <a:gd name="T94" fmla="*/ 1577 w 1678"/>
                  <a:gd name="T95" fmla="*/ 782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78" h="782">
                    <a:moveTo>
                      <a:pt x="0" y="782"/>
                    </a:moveTo>
                    <a:lnTo>
                      <a:pt x="0" y="782"/>
                    </a:lnTo>
                    <a:lnTo>
                      <a:pt x="7" y="782"/>
                    </a:lnTo>
                    <a:lnTo>
                      <a:pt x="13" y="782"/>
                    </a:lnTo>
                    <a:lnTo>
                      <a:pt x="20" y="782"/>
                    </a:lnTo>
                    <a:lnTo>
                      <a:pt x="27" y="782"/>
                    </a:lnTo>
                    <a:lnTo>
                      <a:pt x="34" y="782"/>
                    </a:lnTo>
                    <a:lnTo>
                      <a:pt x="41" y="782"/>
                    </a:lnTo>
                    <a:lnTo>
                      <a:pt x="48" y="782"/>
                    </a:lnTo>
                    <a:lnTo>
                      <a:pt x="55" y="782"/>
                    </a:lnTo>
                    <a:lnTo>
                      <a:pt x="62" y="782"/>
                    </a:lnTo>
                    <a:lnTo>
                      <a:pt x="68" y="782"/>
                    </a:lnTo>
                    <a:lnTo>
                      <a:pt x="75" y="782"/>
                    </a:lnTo>
                    <a:lnTo>
                      <a:pt x="82" y="782"/>
                    </a:lnTo>
                    <a:lnTo>
                      <a:pt x="89" y="782"/>
                    </a:lnTo>
                    <a:lnTo>
                      <a:pt x="96" y="782"/>
                    </a:lnTo>
                    <a:lnTo>
                      <a:pt x="103" y="782"/>
                    </a:lnTo>
                    <a:lnTo>
                      <a:pt x="110" y="782"/>
                    </a:lnTo>
                    <a:lnTo>
                      <a:pt x="123" y="782"/>
                    </a:lnTo>
                    <a:lnTo>
                      <a:pt x="130" y="782"/>
                    </a:lnTo>
                    <a:lnTo>
                      <a:pt x="137" y="782"/>
                    </a:lnTo>
                    <a:lnTo>
                      <a:pt x="144" y="782"/>
                    </a:lnTo>
                    <a:lnTo>
                      <a:pt x="144" y="782"/>
                    </a:lnTo>
                    <a:lnTo>
                      <a:pt x="144" y="782"/>
                    </a:lnTo>
                    <a:lnTo>
                      <a:pt x="151" y="782"/>
                    </a:lnTo>
                    <a:lnTo>
                      <a:pt x="158" y="782"/>
                    </a:lnTo>
                    <a:lnTo>
                      <a:pt x="164" y="782"/>
                    </a:lnTo>
                    <a:lnTo>
                      <a:pt x="171" y="779"/>
                    </a:lnTo>
                    <a:lnTo>
                      <a:pt x="178" y="774"/>
                    </a:lnTo>
                    <a:lnTo>
                      <a:pt x="185" y="768"/>
                    </a:lnTo>
                    <a:lnTo>
                      <a:pt x="192" y="764"/>
                    </a:lnTo>
                    <a:lnTo>
                      <a:pt x="199" y="725"/>
                    </a:lnTo>
                    <a:lnTo>
                      <a:pt x="206" y="582"/>
                    </a:lnTo>
                    <a:lnTo>
                      <a:pt x="213" y="335"/>
                    </a:lnTo>
                    <a:lnTo>
                      <a:pt x="219" y="68"/>
                    </a:lnTo>
                    <a:lnTo>
                      <a:pt x="226" y="0"/>
                    </a:lnTo>
                    <a:lnTo>
                      <a:pt x="233" y="245"/>
                    </a:lnTo>
                    <a:lnTo>
                      <a:pt x="240" y="497"/>
                    </a:lnTo>
                    <a:lnTo>
                      <a:pt x="247" y="694"/>
                    </a:lnTo>
                    <a:lnTo>
                      <a:pt x="254" y="758"/>
                    </a:lnTo>
                    <a:lnTo>
                      <a:pt x="261" y="773"/>
                    </a:lnTo>
                    <a:lnTo>
                      <a:pt x="268" y="779"/>
                    </a:lnTo>
                    <a:lnTo>
                      <a:pt x="274" y="782"/>
                    </a:lnTo>
                    <a:lnTo>
                      <a:pt x="282" y="782"/>
                    </a:lnTo>
                    <a:lnTo>
                      <a:pt x="288" y="782"/>
                    </a:lnTo>
                    <a:lnTo>
                      <a:pt x="295" y="782"/>
                    </a:lnTo>
                    <a:lnTo>
                      <a:pt x="302" y="782"/>
                    </a:lnTo>
                    <a:lnTo>
                      <a:pt x="309" y="782"/>
                    </a:lnTo>
                    <a:lnTo>
                      <a:pt x="311" y="782"/>
                    </a:lnTo>
                    <a:lnTo>
                      <a:pt x="318" y="782"/>
                    </a:lnTo>
                    <a:lnTo>
                      <a:pt x="325" y="782"/>
                    </a:lnTo>
                    <a:lnTo>
                      <a:pt x="332" y="782"/>
                    </a:lnTo>
                    <a:lnTo>
                      <a:pt x="340" y="782"/>
                    </a:lnTo>
                    <a:lnTo>
                      <a:pt x="347" y="782"/>
                    </a:lnTo>
                    <a:lnTo>
                      <a:pt x="354" y="782"/>
                    </a:lnTo>
                    <a:lnTo>
                      <a:pt x="361" y="782"/>
                    </a:lnTo>
                    <a:lnTo>
                      <a:pt x="368" y="782"/>
                    </a:lnTo>
                    <a:lnTo>
                      <a:pt x="375" y="782"/>
                    </a:lnTo>
                    <a:lnTo>
                      <a:pt x="382" y="782"/>
                    </a:lnTo>
                    <a:lnTo>
                      <a:pt x="389" y="782"/>
                    </a:lnTo>
                    <a:lnTo>
                      <a:pt x="395" y="782"/>
                    </a:lnTo>
                    <a:lnTo>
                      <a:pt x="405" y="782"/>
                    </a:lnTo>
                    <a:lnTo>
                      <a:pt x="412" y="782"/>
                    </a:lnTo>
                    <a:lnTo>
                      <a:pt x="419" y="782"/>
                    </a:lnTo>
                    <a:lnTo>
                      <a:pt x="426" y="782"/>
                    </a:lnTo>
                    <a:lnTo>
                      <a:pt x="433" y="782"/>
                    </a:lnTo>
                    <a:lnTo>
                      <a:pt x="440" y="782"/>
                    </a:lnTo>
                    <a:lnTo>
                      <a:pt x="447" y="782"/>
                    </a:lnTo>
                    <a:lnTo>
                      <a:pt x="454" y="782"/>
                    </a:lnTo>
                    <a:lnTo>
                      <a:pt x="460" y="782"/>
                    </a:lnTo>
                    <a:lnTo>
                      <a:pt x="467" y="782"/>
                    </a:lnTo>
                    <a:lnTo>
                      <a:pt x="474" y="782"/>
                    </a:lnTo>
                    <a:lnTo>
                      <a:pt x="481" y="782"/>
                    </a:lnTo>
                    <a:lnTo>
                      <a:pt x="488" y="782"/>
                    </a:lnTo>
                    <a:lnTo>
                      <a:pt x="495" y="782"/>
                    </a:lnTo>
                    <a:lnTo>
                      <a:pt x="502" y="782"/>
                    </a:lnTo>
                    <a:lnTo>
                      <a:pt x="509" y="782"/>
                    </a:lnTo>
                    <a:lnTo>
                      <a:pt x="516" y="782"/>
                    </a:lnTo>
                    <a:lnTo>
                      <a:pt x="522" y="782"/>
                    </a:lnTo>
                    <a:lnTo>
                      <a:pt x="529" y="782"/>
                    </a:lnTo>
                    <a:lnTo>
                      <a:pt x="536" y="782"/>
                    </a:lnTo>
                    <a:lnTo>
                      <a:pt x="543" y="782"/>
                    </a:lnTo>
                    <a:lnTo>
                      <a:pt x="550" y="782"/>
                    </a:lnTo>
                    <a:lnTo>
                      <a:pt x="557" y="782"/>
                    </a:lnTo>
                    <a:lnTo>
                      <a:pt x="564" y="782"/>
                    </a:lnTo>
                    <a:lnTo>
                      <a:pt x="571" y="782"/>
                    </a:lnTo>
                    <a:lnTo>
                      <a:pt x="578" y="782"/>
                    </a:lnTo>
                    <a:lnTo>
                      <a:pt x="585" y="782"/>
                    </a:lnTo>
                    <a:lnTo>
                      <a:pt x="591" y="782"/>
                    </a:lnTo>
                    <a:lnTo>
                      <a:pt x="598" y="782"/>
                    </a:lnTo>
                    <a:lnTo>
                      <a:pt x="605" y="780"/>
                    </a:lnTo>
                    <a:lnTo>
                      <a:pt x="612" y="776"/>
                    </a:lnTo>
                    <a:lnTo>
                      <a:pt x="619" y="775"/>
                    </a:lnTo>
                    <a:lnTo>
                      <a:pt x="626" y="769"/>
                    </a:lnTo>
                    <a:lnTo>
                      <a:pt x="633" y="737"/>
                    </a:lnTo>
                    <a:lnTo>
                      <a:pt x="640" y="637"/>
                    </a:lnTo>
                    <a:lnTo>
                      <a:pt x="647" y="513"/>
                    </a:lnTo>
                    <a:lnTo>
                      <a:pt x="653" y="394"/>
                    </a:lnTo>
                    <a:lnTo>
                      <a:pt x="660" y="435"/>
                    </a:lnTo>
                    <a:lnTo>
                      <a:pt x="667" y="567"/>
                    </a:lnTo>
                    <a:lnTo>
                      <a:pt x="674" y="689"/>
                    </a:lnTo>
                    <a:lnTo>
                      <a:pt x="681" y="756"/>
                    </a:lnTo>
                    <a:lnTo>
                      <a:pt x="688" y="775"/>
                    </a:lnTo>
                    <a:lnTo>
                      <a:pt x="695" y="778"/>
                    </a:lnTo>
                    <a:lnTo>
                      <a:pt x="702" y="781"/>
                    </a:lnTo>
                    <a:lnTo>
                      <a:pt x="708" y="782"/>
                    </a:lnTo>
                    <a:lnTo>
                      <a:pt x="715" y="782"/>
                    </a:lnTo>
                    <a:lnTo>
                      <a:pt x="722" y="782"/>
                    </a:lnTo>
                    <a:lnTo>
                      <a:pt x="729" y="782"/>
                    </a:lnTo>
                    <a:lnTo>
                      <a:pt x="736" y="782"/>
                    </a:lnTo>
                    <a:lnTo>
                      <a:pt x="763" y="782"/>
                    </a:lnTo>
                    <a:lnTo>
                      <a:pt x="770" y="782"/>
                    </a:lnTo>
                    <a:lnTo>
                      <a:pt x="777" y="782"/>
                    </a:lnTo>
                    <a:lnTo>
                      <a:pt x="784" y="782"/>
                    </a:lnTo>
                    <a:lnTo>
                      <a:pt x="791" y="782"/>
                    </a:lnTo>
                    <a:lnTo>
                      <a:pt x="798" y="782"/>
                    </a:lnTo>
                    <a:lnTo>
                      <a:pt x="805" y="782"/>
                    </a:lnTo>
                    <a:lnTo>
                      <a:pt x="812" y="782"/>
                    </a:lnTo>
                    <a:lnTo>
                      <a:pt x="818" y="782"/>
                    </a:lnTo>
                    <a:lnTo>
                      <a:pt x="825" y="782"/>
                    </a:lnTo>
                    <a:lnTo>
                      <a:pt x="832" y="782"/>
                    </a:lnTo>
                    <a:lnTo>
                      <a:pt x="839" y="782"/>
                    </a:lnTo>
                    <a:lnTo>
                      <a:pt x="846" y="782"/>
                    </a:lnTo>
                    <a:lnTo>
                      <a:pt x="853" y="782"/>
                    </a:lnTo>
                    <a:lnTo>
                      <a:pt x="860" y="782"/>
                    </a:lnTo>
                    <a:lnTo>
                      <a:pt x="867" y="782"/>
                    </a:lnTo>
                    <a:lnTo>
                      <a:pt x="873" y="782"/>
                    </a:lnTo>
                    <a:lnTo>
                      <a:pt x="880" y="782"/>
                    </a:lnTo>
                    <a:lnTo>
                      <a:pt x="887" y="782"/>
                    </a:lnTo>
                    <a:lnTo>
                      <a:pt x="894" y="782"/>
                    </a:lnTo>
                    <a:lnTo>
                      <a:pt x="901" y="782"/>
                    </a:lnTo>
                    <a:lnTo>
                      <a:pt x="908" y="782"/>
                    </a:lnTo>
                    <a:lnTo>
                      <a:pt x="915" y="782"/>
                    </a:lnTo>
                    <a:lnTo>
                      <a:pt x="922" y="782"/>
                    </a:lnTo>
                    <a:lnTo>
                      <a:pt x="929" y="782"/>
                    </a:lnTo>
                    <a:lnTo>
                      <a:pt x="936" y="782"/>
                    </a:lnTo>
                    <a:lnTo>
                      <a:pt x="942" y="782"/>
                    </a:lnTo>
                    <a:lnTo>
                      <a:pt x="949" y="782"/>
                    </a:lnTo>
                    <a:lnTo>
                      <a:pt x="956" y="782"/>
                    </a:lnTo>
                    <a:lnTo>
                      <a:pt x="1018" y="782"/>
                    </a:lnTo>
                    <a:lnTo>
                      <a:pt x="1025" y="782"/>
                    </a:lnTo>
                    <a:lnTo>
                      <a:pt x="1032" y="782"/>
                    </a:lnTo>
                    <a:lnTo>
                      <a:pt x="1039" y="782"/>
                    </a:lnTo>
                    <a:lnTo>
                      <a:pt x="1046" y="782"/>
                    </a:lnTo>
                    <a:lnTo>
                      <a:pt x="1053" y="782"/>
                    </a:lnTo>
                    <a:lnTo>
                      <a:pt x="1060" y="777"/>
                    </a:lnTo>
                    <a:lnTo>
                      <a:pt x="1067" y="762"/>
                    </a:lnTo>
                    <a:lnTo>
                      <a:pt x="1073" y="723"/>
                    </a:lnTo>
                    <a:lnTo>
                      <a:pt x="1080" y="683"/>
                    </a:lnTo>
                    <a:lnTo>
                      <a:pt x="1087" y="652"/>
                    </a:lnTo>
                    <a:lnTo>
                      <a:pt x="1094" y="678"/>
                    </a:lnTo>
                    <a:lnTo>
                      <a:pt x="1101" y="720"/>
                    </a:lnTo>
                    <a:lnTo>
                      <a:pt x="1108" y="760"/>
                    </a:lnTo>
                    <a:lnTo>
                      <a:pt x="1115" y="777"/>
                    </a:lnTo>
                    <a:lnTo>
                      <a:pt x="1122" y="782"/>
                    </a:lnTo>
                    <a:lnTo>
                      <a:pt x="1129" y="782"/>
                    </a:lnTo>
                    <a:lnTo>
                      <a:pt x="1135" y="782"/>
                    </a:lnTo>
                    <a:lnTo>
                      <a:pt x="1142" y="782"/>
                    </a:lnTo>
                    <a:lnTo>
                      <a:pt x="1149" y="782"/>
                    </a:lnTo>
                    <a:lnTo>
                      <a:pt x="1156" y="782"/>
                    </a:lnTo>
                    <a:lnTo>
                      <a:pt x="1197" y="782"/>
                    </a:lnTo>
                    <a:lnTo>
                      <a:pt x="1204" y="782"/>
                    </a:lnTo>
                    <a:lnTo>
                      <a:pt x="1211" y="782"/>
                    </a:lnTo>
                    <a:lnTo>
                      <a:pt x="1218" y="782"/>
                    </a:lnTo>
                    <a:lnTo>
                      <a:pt x="1225" y="782"/>
                    </a:lnTo>
                    <a:lnTo>
                      <a:pt x="1232" y="782"/>
                    </a:lnTo>
                    <a:lnTo>
                      <a:pt x="1239" y="782"/>
                    </a:lnTo>
                    <a:lnTo>
                      <a:pt x="1246" y="782"/>
                    </a:lnTo>
                    <a:lnTo>
                      <a:pt x="1252" y="782"/>
                    </a:lnTo>
                    <a:lnTo>
                      <a:pt x="1259" y="782"/>
                    </a:lnTo>
                    <a:lnTo>
                      <a:pt x="1266" y="782"/>
                    </a:lnTo>
                    <a:lnTo>
                      <a:pt x="1273" y="782"/>
                    </a:lnTo>
                    <a:lnTo>
                      <a:pt x="1280" y="782"/>
                    </a:lnTo>
                    <a:lnTo>
                      <a:pt x="1286" y="782"/>
                    </a:lnTo>
                    <a:lnTo>
                      <a:pt x="1459" y="782"/>
                    </a:lnTo>
                    <a:lnTo>
                      <a:pt x="1466" y="782"/>
                    </a:lnTo>
                    <a:lnTo>
                      <a:pt x="1473" y="782"/>
                    </a:lnTo>
                    <a:lnTo>
                      <a:pt x="1480" y="782"/>
                    </a:lnTo>
                    <a:lnTo>
                      <a:pt x="1486" y="782"/>
                    </a:lnTo>
                    <a:lnTo>
                      <a:pt x="1493" y="781"/>
                    </a:lnTo>
                    <a:lnTo>
                      <a:pt x="1500" y="775"/>
                    </a:lnTo>
                    <a:lnTo>
                      <a:pt x="1507" y="762"/>
                    </a:lnTo>
                    <a:lnTo>
                      <a:pt x="1514" y="749"/>
                    </a:lnTo>
                    <a:lnTo>
                      <a:pt x="1521" y="740"/>
                    </a:lnTo>
                    <a:lnTo>
                      <a:pt x="1528" y="749"/>
                    </a:lnTo>
                    <a:lnTo>
                      <a:pt x="1535" y="763"/>
                    </a:lnTo>
                    <a:lnTo>
                      <a:pt x="1542" y="775"/>
                    </a:lnTo>
                    <a:lnTo>
                      <a:pt x="1548" y="780"/>
                    </a:lnTo>
                    <a:lnTo>
                      <a:pt x="1555" y="782"/>
                    </a:lnTo>
                    <a:lnTo>
                      <a:pt x="1563" y="782"/>
                    </a:lnTo>
                    <a:lnTo>
                      <a:pt x="1570" y="782"/>
                    </a:lnTo>
                    <a:lnTo>
                      <a:pt x="1577" y="782"/>
                    </a:lnTo>
                    <a:lnTo>
                      <a:pt x="1583" y="782"/>
                    </a:lnTo>
                    <a:lnTo>
                      <a:pt x="1678" y="782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7108229" y="2730021"/>
                <a:ext cx="214139" cy="4155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4" name="Rectangle 243"/>
            <p:cNvSpPr/>
            <p:nvPr/>
          </p:nvSpPr>
          <p:spPr>
            <a:xfrm>
              <a:off x="7314147" y="3498192"/>
              <a:ext cx="28729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0.7 </a:t>
              </a:r>
              <a:r>
                <a:rPr lang="en-US" b="1" i="1" dirty="0"/>
                <a:t>m/z</a:t>
              </a:r>
              <a:r>
                <a:rPr lang="en-US" b="1" dirty="0"/>
                <a:t> Isolation Window</a:t>
              </a:r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127102" y="1301506"/>
            <a:ext cx="3633849" cy="4352299"/>
          </a:xfrm>
          <a:prstGeom prst="rect">
            <a:avLst/>
          </a:prstGeom>
          <a:solidFill>
            <a:schemeClr val="bg1"/>
          </a:solidFill>
          <a:ln cmpd="sng"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Peak3SRM"/>
          <p:cNvCxnSpPr/>
          <p:nvPr/>
        </p:nvCxnSpPr>
        <p:spPr>
          <a:xfrm>
            <a:off x="1943099" y="4243608"/>
            <a:ext cx="0" cy="1086756"/>
          </a:xfrm>
          <a:prstGeom prst="line">
            <a:avLst/>
          </a:prstGeom>
          <a:ln w="57150">
            <a:solidFill>
              <a:srgbClr val="9C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Peak1SRM"/>
          <p:cNvCxnSpPr/>
          <p:nvPr/>
        </p:nvCxnSpPr>
        <p:spPr>
          <a:xfrm>
            <a:off x="610307" y="4569985"/>
            <a:ext cx="0" cy="760379"/>
          </a:xfrm>
          <a:prstGeom prst="line">
            <a:avLst/>
          </a:prstGeom>
          <a:ln w="57150">
            <a:solidFill>
              <a:srgbClr val="008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/>
          <p:cNvSpPr/>
          <p:nvPr/>
        </p:nvSpPr>
        <p:spPr>
          <a:xfrm rot="5400000">
            <a:off x="5437616" y="5307137"/>
            <a:ext cx="762000" cy="45720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Peak4SRM"/>
          <p:cNvCxnSpPr/>
          <p:nvPr/>
        </p:nvCxnSpPr>
        <p:spPr>
          <a:xfrm>
            <a:off x="2609495" y="4683491"/>
            <a:ext cx="0" cy="646873"/>
          </a:xfrm>
          <a:prstGeom prst="line">
            <a:avLst/>
          </a:prstGeom>
          <a:ln w="57150">
            <a:solidFill>
              <a:srgbClr val="8C24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Peak2SRM"/>
          <p:cNvCxnSpPr/>
          <p:nvPr/>
        </p:nvCxnSpPr>
        <p:spPr>
          <a:xfrm>
            <a:off x="1276703" y="3946269"/>
            <a:ext cx="0" cy="1384095"/>
          </a:xfrm>
          <a:prstGeom prst="line">
            <a:avLst/>
          </a:prstGeom>
          <a:ln w="57150">
            <a:solidFill>
              <a:srgbClr val="D665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5257800" y="3896590"/>
            <a:ext cx="3886200" cy="25907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Peak5SRM"/>
          <p:cNvCxnSpPr/>
          <p:nvPr/>
        </p:nvCxnSpPr>
        <p:spPr>
          <a:xfrm>
            <a:off x="3275892" y="4806678"/>
            <a:ext cx="0" cy="52368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81000" y="5334000"/>
            <a:ext cx="3124200" cy="0"/>
            <a:chOff x="381000" y="5186776"/>
            <a:chExt cx="3124200" cy="0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1713792" y="5186776"/>
              <a:ext cx="45861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381000" y="5186776"/>
              <a:ext cx="45861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2380188" y="5186776"/>
              <a:ext cx="45861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47396" y="5186776"/>
              <a:ext cx="45861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3046585" y="5186776"/>
              <a:ext cx="45861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ExtractionWindows"/>
          <p:cNvGrpSpPr/>
          <p:nvPr/>
        </p:nvGrpSpPr>
        <p:grpSpPr>
          <a:xfrm>
            <a:off x="418216" y="1731919"/>
            <a:ext cx="2895962" cy="1697081"/>
            <a:chOff x="418216" y="1613718"/>
            <a:chExt cx="2895962" cy="1697081"/>
          </a:xfrm>
        </p:grpSpPr>
        <p:sp>
          <p:nvSpPr>
            <p:cNvPr id="195" name="Rectangle 194"/>
            <p:cNvSpPr/>
            <p:nvPr/>
          </p:nvSpPr>
          <p:spPr>
            <a:xfrm>
              <a:off x="418216" y="1613718"/>
              <a:ext cx="95604" cy="169708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1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91069" y="1613718"/>
              <a:ext cx="95604" cy="169708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1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560685" y="1613718"/>
              <a:ext cx="95604" cy="169708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1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094084" y="1613718"/>
              <a:ext cx="95604" cy="169708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1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218574" y="1613718"/>
              <a:ext cx="95604" cy="169708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1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DIATarget"/>
          <p:cNvGrpSpPr/>
          <p:nvPr/>
        </p:nvGrpSpPr>
        <p:grpSpPr>
          <a:xfrm>
            <a:off x="466018" y="2032839"/>
            <a:ext cx="2800358" cy="1384095"/>
            <a:chOff x="466018" y="1914638"/>
            <a:chExt cx="2800358" cy="1384095"/>
          </a:xfrm>
        </p:grpSpPr>
        <p:cxnSp>
          <p:nvCxnSpPr>
            <p:cNvPr id="137" name="Peak1DIA"/>
            <p:cNvCxnSpPr/>
            <p:nvPr/>
          </p:nvCxnSpPr>
          <p:spPr>
            <a:xfrm>
              <a:off x="466018" y="2538354"/>
              <a:ext cx="0" cy="760379"/>
            </a:xfrm>
            <a:prstGeom prst="line">
              <a:avLst/>
            </a:prstGeom>
            <a:ln w="57150">
              <a:solidFill>
                <a:srgbClr val="0086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Peak2DIA"/>
            <p:cNvCxnSpPr/>
            <p:nvPr/>
          </p:nvCxnSpPr>
          <p:spPr>
            <a:xfrm>
              <a:off x="1138871" y="1914638"/>
              <a:ext cx="0" cy="1384095"/>
            </a:xfrm>
            <a:prstGeom prst="line">
              <a:avLst/>
            </a:prstGeom>
            <a:ln w="57150">
              <a:solidFill>
                <a:srgbClr val="D665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Peak3DIA"/>
            <p:cNvCxnSpPr/>
            <p:nvPr/>
          </p:nvCxnSpPr>
          <p:spPr>
            <a:xfrm>
              <a:off x="1608487" y="2211977"/>
              <a:ext cx="0" cy="1086756"/>
            </a:xfrm>
            <a:prstGeom prst="line">
              <a:avLst/>
            </a:prstGeom>
            <a:ln w="57150">
              <a:solidFill>
                <a:srgbClr val="9C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Peak4DIA"/>
            <p:cNvCxnSpPr/>
            <p:nvPr/>
          </p:nvCxnSpPr>
          <p:spPr>
            <a:xfrm>
              <a:off x="2141886" y="2651860"/>
              <a:ext cx="0" cy="646873"/>
            </a:xfrm>
            <a:prstGeom prst="line">
              <a:avLst/>
            </a:prstGeom>
            <a:ln w="57150">
              <a:solidFill>
                <a:srgbClr val="8C24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Peak5DIA"/>
            <p:cNvCxnSpPr/>
            <p:nvPr/>
          </p:nvCxnSpPr>
          <p:spPr>
            <a:xfrm>
              <a:off x="3266376" y="2775047"/>
              <a:ext cx="0" cy="523686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DIALine"/>
          <p:cNvCxnSpPr/>
          <p:nvPr/>
        </p:nvCxnSpPr>
        <p:spPr>
          <a:xfrm>
            <a:off x="241838" y="3416934"/>
            <a:ext cx="336137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DIAInterfering"/>
          <p:cNvGrpSpPr/>
          <p:nvPr/>
        </p:nvGrpSpPr>
        <p:grpSpPr>
          <a:xfrm>
            <a:off x="381000" y="1870801"/>
            <a:ext cx="3029641" cy="1554996"/>
            <a:chOff x="381000" y="1752600"/>
            <a:chExt cx="3029641" cy="1554996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762000" y="2294863"/>
              <a:ext cx="0" cy="10127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990600" y="2764217"/>
              <a:ext cx="0" cy="5433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1219200" y="2463956"/>
              <a:ext cx="0" cy="8436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1371600" y="3221272"/>
              <a:ext cx="0" cy="86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1447800" y="1752600"/>
              <a:ext cx="0" cy="155499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1676400" y="2036387"/>
              <a:ext cx="0" cy="12712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1889129" y="2544018"/>
              <a:ext cx="0" cy="7635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V="1">
              <a:off x="2380188" y="2950152"/>
              <a:ext cx="0" cy="3574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V="1">
              <a:off x="2514600" y="2326813"/>
              <a:ext cx="0" cy="98078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2877367" y="2817204"/>
              <a:ext cx="0" cy="4903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3047402" y="1766504"/>
              <a:ext cx="0" cy="154109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3410641" y="3108931"/>
              <a:ext cx="0" cy="1986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2700007" y="2027671"/>
              <a:ext cx="0" cy="12799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1943099" y="2425882"/>
              <a:ext cx="0" cy="88171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2057400" y="3108931"/>
              <a:ext cx="0" cy="1986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667498" y="2657523"/>
              <a:ext cx="0" cy="6500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561292" y="3014165"/>
              <a:ext cx="0" cy="2934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381000" y="2094771"/>
              <a:ext cx="0" cy="12128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255317" y="3505200"/>
            <a:ext cx="337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Targeted </a:t>
            </a:r>
            <a:r>
              <a:rPr lang="en-US" sz="2400" b="1" dirty="0"/>
              <a:t>Acquisition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42558" y="1290935"/>
            <a:ext cx="320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Targeted </a:t>
            </a:r>
            <a:r>
              <a:rPr lang="en-US" sz="2400" b="1" dirty="0"/>
              <a:t>Extraction</a:t>
            </a:r>
          </a:p>
        </p:txBody>
      </p:sp>
      <p:sp>
        <p:nvSpPr>
          <p:cNvPr id="96" name="Freeform 95"/>
          <p:cNvSpPr/>
          <p:nvPr/>
        </p:nvSpPr>
        <p:spPr>
          <a:xfrm>
            <a:off x="5474520" y="6010938"/>
            <a:ext cx="936720" cy="196636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586740"/>
              <a:gd name="connsiteY0" fmla="*/ 129540 h 129540"/>
              <a:gd name="connsiteX1" fmla="*/ 586740 w 586740"/>
              <a:gd name="connsiteY1" fmla="*/ 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6740" h="129540">
                <a:moveTo>
                  <a:pt x="0" y="129540"/>
                </a:moveTo>
                <a:cubicBezTo>
                  <a:pt x="219075" y="128270"/>
                  <a:pt x="441960" y="113030"/>
                  <a:pt x="586740" y="0"/>
                </a:cubicBezTo>
              </a:path>
            </a:pathLst>
          </a:custGeom>
          <a:noFill/>
          <a:ln w="34925">
            <a:solidFill>
              <a:srgbClr val="D66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6411240" y="5178128"/>
            <a:ext cx="450112" cy="832810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281940"/>
              <a:gd name="connsiteY0" fmla="*/ 548640 h 548640"/>
              <a:gd name="connsiteX1" fmla="*/ 281940 w 281940"/>
              <a:gd name="connsiteY1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940" h="548640">
                <a:moveTo>
                  <a:pt x="0" y="548640"/>
                </a:moveTo>
                <a:cubicBezTo>
                  <a:pt x="144780" y="435610"/>
                  <a:pt x="204470" y="184150"/>
                  <a:pt x="281940" y="0"/>
                </a:cubicBezTo>
              </a:path>
            </a:pathLst>
          </a:custGeom>
          <a:noFill/>
          <a:ln w="34925">
            <a:solidFill>
              <a:srgbClr val="D66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>
            <a:off x="7154442" y="4232361"/>
            <a:ext cx="377121" cy="113560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701040"/>
              <a:gd name="connsiteY0" fmla="*/ 1172091 h 1172091"/>
              <a:gd name="connsiteX1" fmla="*/ 281940 w 701040"/>
              <a:gd name="connsiteY1" fmla="*/ 623451 h 1172091"/>
              <a:gd name="connsiteX2" fmla="*/ 464820 w 701040"/>
              <a:gd name="connsiteY2" fmla="*/ 67191 h 1172091"/>
              <a:gd name="connsiteX3" fmla="*/ 701040 w 701040"/>
              <a:gd name="connsiteY3" fmla="*/ 74811 h 117209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236220"/>
              <a:gd name="connsiteY0" fmla="*/ 67191 h 74811"/>
              <a:gd name="connsiteX1" fmla="*/ 236220 w 236220"/>
              <a:gd name="connsiteY1" fmla="*/ 74811 h 7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74811">
                <a:moveTo>
                  <a:pt x="0" y="67191"/>
                </a:moveTo>
                <a:cubicBezTo>
                  <a:pt x="69850" y="-24249"/>
                  <a:pt x="158750" y="-22979"/>
                  <a:pt x="236220" y="74811"/>
                </a:cubicBezTo>
              </a:path>
            </a:pathLst>
          </a:custGeom>
          <a:noFill/>
          <a:ln w="34925">
            <a:solidFill>
              <a:srgbClr val="D66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8"/>
          <p:cNvSpPr/>
          <p:nvPr/>
        </p:nvSpPr>
        <p:spPr>
          <a:xfrm>
            <a:off x="7531563" y="4345921"/>
            <a:ext cx="364956" cy="879077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64820"/>
              <a:gd name="connsiteY0" fmla="*/ 67191 h 653931"/>
              <a:gd name="connsiteX1" fmla="*/ 236220 w 464820"/>
              <a:gd name="connsiteY1" fmla="*/ 74811 h 653931"/>
              <a:gd name="connsiteX2" fmla="*/ 464820 w 464820"/>
              <a:gd name="connsiteY2" fmla="*/ 653931 h 653931"/>
              <a:gd name="connsiteX0" fmla="*/ 0 w 228600"/>
              <a:gd name="connsiteY0" fmla="*/ 0 h 579120"/>
              <a:gd name="connsiteX1" fmla="*/ 228600 w 228600"/>
              <a:gd name="connsiteY1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" h="579120">
                <a:moveTo>
                  <a:pt x="0" y="0"/>
                </a:moveTo>
                <a:cubicBezTo>
                  <a:pt x="77470" y="97790"/>
                  <a:pt x="151130" y="392430"/>
                  <a:pt x="228600" y="579120"/>
                </a:cubicBezTo>
              </a:path>
            </a:pathLst>
          </a:custGeom>
          <a:noFill/>
          <a:ln w="34925">
            <a:solidFill>
              <a:srgbClr val="D66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7896519" y="5224757"/>
            <a:ext cx="377121" cy="821243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165860"/>
              <a:gd name="connsiteY0" fmla="*/ 1172091 h 1194951"/>
              <a:gd name="connsiteX1" fmla="*/ 281940 w 1165860"/>
              <a:gd name="connsiteY1" fmla="*/ 623451 h 1194951"/>
              <a:gd name="connsiteX2" fmla="*/ 464820 w 1165860"/>
              <a:gd name="connsiteY2" fmla="*/ 67191 h 1194951"/>
              <a:gd name="connsiteX3" fmla="*/ 701040 w 1165860"/>
              <a:gd name="connsiteY3" fmla="*/ 74811 h 1194951"/>
              <a:gd name="connsiteX4" fmla="*/ 929640 w 1165860"/>
              <a:gd name="connsiteY4" fmla="*/ 653931 h 1194951"/>
              <a:gd name="connsiteX5" fmla="*/ 1165860 w 1165860"/>
              <a:gd name="connsiteY5" fmla="*/ 1194951 h 1194951"/>
              <a:gd name="connsiteX0" fmla="*/ 0 w 883920"/>
              <a:gd name="connsiteY0" fmla="*/ 623451 h 1194951"/>
              <a:gd name="connsiteX1" fmla="*/ 182880 w 883920"/>
              <a:gd name="connsiteY1" fmla="*/ 67191 h 1194951"/>
              <a:gd name="connsiteX2" fmla="*/ 419100 w 883920"/>
              <a:gd name="connsiteY2" fmla="*/ 74811 h 1194951"/>
              <a:gd name="connsiteX3" fmla="*/ 647700 w 883920"/>
              <a:gd name="connsiteY3" fmla="*/ 653931 h 1194951"/>
              <a:gd name="connsiteX4" fmla="*/ 883920 w 883920"/>
              <a:gd name="connsiteY4" fmla="*/ 1194951 h 1194951"/>
              <a:gd name="connsiteX0" fmla="*/ 0 w 701040"/>
              <a:gd name="connsiteY0" fmla="*/ 67191 h 1194951"/>
              <a:gd name="connsiteX1" fmla="*/ 236220 w 701040"/>
              <a:gd name="connsiteY1" fmla="*/ 74811 h 1194951"/>
              <a:gd name="connsiteX2" fmla="*/ 464820 w 701040"/>
              <a:gd name="connsiteY2" fmla="*/ 653931 h 1194951"/>
              <a:gd name="connsiteX3" fmla="*/ 701040 w 701040"/>
              <a:gd name="connsiteY3" fmla="*/ 1194951 h 1194951"/>
              <a:gd name="connsiteX0" fmla="*/ 0 w 464820"/>
              <a:gd name="connsiteY0" fmla="*/ 0 h 1120140"/>
              <a:gd name="connsiteX1" fmla="*/ 228600 w 464820"/>
              <a:gd name="connsiteY1" fmla="*/ 579120 h 1120140"/>
              <a:gd name="connsiteX2" fmla="*/ 464820 w 464820"/>
              <a:gd name="connsiteY2" fmla="*/ 1120140 h 1120140"/>
              <a:gd name="connsiteX0" fmla="*/ 0 w 236220"/>
              <a:gd name="connsiteY0" fmla="*/ 0 h 541020"/>
              <a:gd name="connsiteX1" fmla="*/ 236220 w 23622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541020">
                <a:moveTo>
                  <a:pt x="0" y="0"/>
                </a:moveTo>
                <a:cubicBezTo>
                  <a:pt x="77470" y="186690"/>
                  <a:pt x="107950" y="436880"/>
                  <a:pt x="236220" y="541020"/>
                </a:cubicBezTo>
              </a:path>
            </a:pathLst>
          </a:custGeom>
          <a:noFill/>
          <a:ln w="34925">
            <a:solidFill>
              <a:srgbClr val="D66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 100"/>
          <p:cNvSpPr/>
          <p:nvPr/>
        </p:nvSpPr>
        <p:spPr>
          <a:xfrm>
            <a:off x="6861353" y="4333753"/>
            <a:ext cx="291965" cy="844377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182880"/>
              <a:gd name="connsiteY0" fmla="*/ 556260 h 556260"/>
              <a:gd name="connsiteX1" fmla="*/ 182880 w 182880"/>
              <a:gd name="connsiteY1" fmla="*/ 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556260">
                <a:moveTo>
                  <a:pt x="0" y="556260"/>
                </a:moveTo>
                <a:cubicBezTo>
                  <a:pt x="77470" y="372110"/>
                  <a:pt x="113030" y="91440"/>
                  <a:pt x="182880" y="0"/>
                </a:cubicBezTo>
              </a:path>
            </a:pathLst>
          </a:custGeom>
          <a:noFill/>
          <a:ln w="34925">
            <a:solidFill>
              <a:srgbClr val="D66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/>
          <p:cNvSpPr/>
          <p:nvPr/>
        </p:nvSpPr>
        <p:spPr>
          <a:xfrm>
            <a:off x="8273640" y="6045759"/>
            <a:ext cx="851564" cy="127235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699260"/>
              <a:gd name="connsiteY0" fmla="*/ 1172091 h 1278771"/>
              <a:gd name="connsiteX1" fmla="*/ 281940 w 1699260"/>
              <a:gd name="connsiteY1" fmla="*/ 623451 h 1278771"/>
              <a:gd name="connsiteX2" fmla="*/ 464820 w 1699260"/>
              <a:gd name="connsiteY2" fmla="*/ 67191 h 1278771"/>
              <a:gd name="connsiteX3" fmla="*/ 701040 w 1699260"/>
              <a:gd name="connsiteY3" fmla="*/ 74811 h 1278771"/>
              <a:gd name="connsiteX4" fmla="*/ 929640 w 1699260"/>
              <a:gd name="connsiteY4" fmla="*/ 653931 h 1278771"/>
              <a:gd name="connsiteX5" fmla="*/ 1165860 w 1699260"/>
              <a:gd name="connsiteY5" fmla="*/ 1194951 h 1278771"/>
              <a:gd name="connsiteX6" fmla="*/ 1699260 w 1699260"/>
              <a:gd name="connsiteY6" fmla="*/ 1278771 h 1278771"/>
              <a:gd name="connsiteX0" fmla="*/ 0 w 1417320"/>
              <a:gd name="connsiteY0" fmla="*/ 623451 h 1278771"/>
              <a:gd name="connsiteX1" fmla="*/ 182880 w 1417320"/>
              <a:gd name="connsiteY1" fmla="*/ 67191 h 1278771"/>
              <a:gd name="connsiteX2" fmla="*/ 419100 w 1417320"/>
              <a:gd name="connsiteY2" fmla="*/ 74811 h 1278771"/>
              <a:gd name="connsiteX3" fmla="*/ 647700 w 1417320"/>
              <a:gd name="connsiteY3" fmla="*/ 653931 h 1278771"/>
              <a:gd name="connsiteX4" fmla="*/ 883920 w 1417320"/>
              <a:gd name="connsiteY4" fmla="*/ 1194951 h 1278771"/>
              <a:gd name="connsiteX5" fmla="*/ 1417320 w 1417320"/>
              <a:gd name="connsiteY5" fmla="*/ 1278771 h 1278771"/>
              <a:gd name="connsiteX0" fmla="*/ 0 w 1234440"/>
              <a:gd name="connsiteY0" fmla="*/ 67191 h 1278771"/>
              <a:gd name="connsiteX1" fmla="*/ 236220 w 1234440"/>
              <a:gd name="connsiteY1" fmla="*/ 74811 h 1278771"/>
              <a:gd name="connsiteX2" fmla="*/ 464820 w 1234440"/>
              <a:gd name="connsiteY2" fmla="*/ 653931 h 1278771"/>
              <a:gd name="connsiteX3" fmla="*/ 701040 w 1234440"/>
              <a:gd name="connsiteY3" fmla="*/ 1194951 h 1278771"/>
              <a:gd name="connsiteX4" fmla="*/ 1234440 w 1234440"/>
              <a:gd name="connsiteY4" fmla="*/ 1278771 h 1278771"/>
              <a:gd name="connsiteX0" fmla="*/ 0 w 998220"/>
              <a:gd name="connsiteY0" fmla="*/ 0 h 1203960"/>
              <a:gd name="connsiteX1" fmla="*/ 228600 w 998220"/>
              <a:gd name="connsiteY1" fmla="*/ 579120 h 1203960"/>
              <a:gd name="connsiteX2" fmla="*/ 464820 w 998220"/>
              <a:gd name="connsiteY2" fmla="*/ 1120140 h 1203960"/>
              <a:gd name="connsiteX3" fmla="*/ 998220 w 998220"/>
              <a:gd name="connsiteY3" fmla="*/ 1203960 h 1203960"/>
              <a:gd name="connsiteX0" fmla="*/ 0 w 769620"/>
              <a:gd name="connsiteY0" fmla="*/ 0 h 624840"/>
              <a:gd name="connsiteX1" fmla="*/ 236220 w 769620"/>
              <a:gd name="connsiteY1" fmla="*/ 541020 h 624840"/>
              <a:gd name="connsiteX2" fmla="*/ 769620 w 769620"/>
              <a:gd name="connsiteY2" fmla="*/ 624840 h 624840"/>
              <a:gd name="connsiteX0" fmla="*/ 0 w 533400"/>
              <a:gd name="connsiteY0" fmla="*/ 0 h 83820"/>
              <a:gd name="connsiteX1" fmla="*/ 533400 w 533400"/>
              <a:gd name="connsiteY1" fmla="*/ 83820 h 8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 h="83820">
                <a:moveTo>
                  <a:pt x="0" y="0"/>
                </a:moveTo>
                <a:cubicBezTo>
                  <a:pt x="128270" y="104140"/>
                  <a:pt x="449580" y="67310"/>
                  <a:pt x="533400" y="83820"/>
                </a:cubicBezTo>
              </a:path>
            </a:pathLst>
          </a:custGeom>
          <a:noFill/>
          <a:ln w="34925">
            <a:solidFill>
              <a:srgbClr val="D665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/>
          <p:cNvSpPr/>
          <p:nvPr/>
        </p:nvSpPr>
        <p:spPr>
          <a:xfrm>
            <a:off x="5474520" y="6060529"/>
            <a:ext cx="936720" cy="155866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586740"/>
              <a:gd name="connsiteY0" fmla="*/ 129540 h 129540"/>
              <a:gd name="connsiteX1" fmla="*/ 586740 w 586740"/>
              <a:gd name="connsiteY1" fmla="*/ 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6740" h="129540">
                <a:moveTo>
                  <a:pt x="0" y="129540"/>
                </a:moveTo>
                <a:cubicBezTo>
                  <a:pt x="219075" y="128270"/>
                  <a:pt x="441960" y="113030"/>
                  <a:pt x="586740" y="0"/>
                </a:cubicBezTo>
              </a:path>
            </a:pathLst>
          </a:custGeom>
          <a:noFill/>
          <a:ln w="34925">
            <a:solidFill>
              <a:srgbClr val="9C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6411240" y="5400391"/>
            <a:ext cx="450112" cy="660138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281940"/>
              <a:gd name="connsiteY0" fmla="*/ 548640 h 548640"/>
              <a:gd name="connsiteX1" fmla="*/ 281940 w 281940"/>
              <a:gd name="connsiteY1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940" h="548640">
                <a:moveTo>
                  <a:pt x="0" y="548640"/>
                </a:moveTo>
                <a:cubicBezTo>
                  <a:pt x="144780" y="435610"/>
                  <a:pt x="204470" y="184150"/>
                  <a:pt x="281940" y="0"/>
                </a:cubicBezTo>
              </a:path>
            </a:pathLst>
          </a:custGeom>
          <a:noFill/>
          <a:ln w="34925">
            <a:solidFill>
              <a:srgbClr val="9C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/>
          <p:cNvSpPr/>
          <p:nvPr/>
        </p:nvSpPr>
        <p:spPr>
          <a:xfrm>
            <a:off x="7154442" y="4650716"/>
            <a:ext cx="377121" cy="90015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701040"/>
              <a:gd name="connsiteY0" fmla="*/ 1172091 h 1172091"/>
              <a:gd name="connsiteX1" fmla="*/ 281940 w 701040"/>
              <a:gd name="connsiteY1" fmla="*/ 623451 h 1172091"/>
              <a:gd name="connsiteX2" fmla="*/ 464820 w 701040"/>
              <a:gd name="connsiteY2" fmla="*/ 67191 h 1172091"/>
              <a:gd name="connsiteX3" fmla="*/ 701040 w 701040"/>
              <a:gd name="connsiteY3" fmla="*/ 74811 h 117209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236220"/>
              <a:gd name="connsiteY0" fmla="*/ 67191 h 74811"/>
              <a:gd name="connsiteX1" fmla="*/ 236220 w 236220"/>
              <a:gd name="connsiteY1" fmla="*/ 74811 h 7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74811">
                <a:moveTo>
                  <a:pt x="0" y="67191"/>
                </a:moveTo>
                <a:cubicBezTo>
                  <a:pt x="69850" y="-24249"/>
                  <a:pt x="158750" y="-22979"/>
                  <a:pt x="236220" y="74811"/>
                </a:cubicBezTo>
              </a:path>
            </a:pathLst>
          </a:custGeom>
          <a:noFill/>
          <a:ln w="34925">
            <a:solidFill>
              <a:srgbClr val="9C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>
            <a:off x="7531563" y="4740731"/>
            <a:ext cx="364956" cy="696812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64820"/>
              <a:gd name="connsiteY0" fmla="*/ 67191 h 653931"/>
              <a:gd name="connsiteX1" fmla="*/ 236220 w 464820"/>
              <a:gd name="connsiteY1" fmla="*/ 74811 h 653931"/>
              <a:gd name="connsiteX2" fmla="*/ 464820 w 464820"/>
              <a:gd name="connsiteY2" fmla="*/ 653931 h 653931"/>
              <a:gd name="connsiteX0" fmla="*/ 0 w 228600"/>
              <a:gd name="connsiteY0" fmla="*/ 0 h 579120"/>
              <a:gd name="connsiteX1" fmla="*/ 228600 w 228600"/>
              <a:gd name="connsiteY1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" h="579120">
                <a:moveTo>
                  <a:pt x="0" y="0"/>
                </a:moveTo>
                <a:cubicBezTo>
                  <a:pt x="77470" y="97790"/>
                  <a:pt x="151130" y="392430"/>
                  <a:pt x="228600" y="579120"/>
                </a:cubicBezTo>
              </a:path>
            </a:pathLst>
          </a:custGeom>
          <a:noFill/>
          <a:ln w="34925">
            <a:solidFill>
              <a:srgbClr val="9C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/>
          <p:cNvSpPr/>
          <p:nvPr/>
        </p:nvSpPr>
        <p:spPr>
          <a:xfrm>
            <a:off x="7896519" y="5437352"/>
            <a:ext cx="377121" cy="650970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165860"/>
              <a:gd name="connsiteY0" fmla="*/ 1172091 h 1194951"/>
              <a:gd name="connsiteX1" fmla="*/ 281940 w 1165860"/>
              <a:gd name="connsiteY1" fmla="*/ 623451 h 1194951"/>
              <a:gd name="connsiteX2" fmla="*/ 464820 w 1165860"/>
              <a:gd name="connsiteY2" fmla="*/ 67191 h 1194951"/>
              <a:gd name="connsiteX3" fmla="*/ 701040 w 1165860"/>
              <a:gd name="connsiteY3" fmla="*/ 74811 h 1194951"/>
              <a:gd name="connsiteX4" fmla="*/ 929640 w 1165860"/>
              <a:gd name="connsiteY4" fmla="*/ 653931 h 1194951"/>
              <a:gd name="connsiteX5" fmla="*/ 1165860 w 1165860"/>
              <a:gd name="connsiteY5" fmla="*/ 1194951 h 1194951"/>
              <a:gd name="connsiteX0" fmla="*/ 0 w 883920"/>
              <a:gd name="connsiteY0" fmla="*/ 623451 h 1194951"/>
              <a:gd name="connsiteX1" fmla="*/ 182880 w 883920"/>
              <a:gd name="connsiteY1" fmla="*/ 67191 h 1194951"/>
              <a:gd name="connsiteX2" fmla="*/ 419100 w 883920"/>
              <a:gd name="connsiteY2" fmla="*/ 74811 h 1194951"/>
              <a:gd name="connsiteX3" fmla="*/ 647700 w 883920"/>
              <a:gd name="connsiteY3" fmla="*/ 653931 h 1194951"/>
              <a:gd name="connsiteX4" fmla="*/ 883920 w 883920"/>
              <a:gd name="connsiteY4" fmla="*/ 1194951 h 1194951"/>
              <a:gd name="connsiteX0" fmla="*/ 0 w 701040"/>
              <a:gd name="connsiteY0" fmla="*/ 67191 h 1194951"/>
              <a:gd name="connsiteX1" fmla="*/ 236220 w 701040"/>
              <a:gd name="connsiteY1" fmla="*/ 74811 h 1194951"/>
              <a:gd name="connsiteX2" fmla="*/ 464820 w 701040"/>
              <a:gd name="connsiteY2" fmla="*/ 653931 h 1194951"/>
              <a:gd name="connsiteX3" fmla="*/ 701040 w 701040"/>
              <a:gd name="connsiteY3" fmla="*/ 1194951 h 1194951"/>
              <a:gd name="connsiteX0" fmla="*/ 0 w 464820"/>
              <a:gd name="connsiteY0" fmla="*/ 0 h 1120140"/>
              <a:gd name="connsiteX1" fmla="*/ 228600 w 464820"/>
              <a:gd name="connsiteY1" fmla="*/ 579120 h 1120140"/>
              <a:gd name="connsiteX2" fmla="*/ 464820 w 464820"/>
              <a:gd name="connsiteY2" fmla="*/ 1120140 h 1120140"/>
              <a:gd name="connsiteX0" fmla="*/ 0 w 236220"/>
              <a:gd name="connsiteY0" fmla="*/ 0 h 541020"/>
              <a:gd name="connsiteX1" fmla="*/ 236220 w 23622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541020">
                <a:moveTo>
                  <a:pt x="0" y="0"/>
                </a:moveTo>
                <a:cubicBezTo>
                  <a:pt x="77470" y="186690"/>
                  <a:pt x="107950" y="436880"/>
                  <a:pt x="236220" y="541020"/>
                </a:cubicBezTo>
              </a:path>
            </a:pathLst>
          </a:custGeom>
          <a:noFill/>
          <a:ln w="34925">
            <a:solidFill>
              <a:srgbClr val="9C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reeform 107"/>
          <p:cNvSpPr/>
          <p:nvPr/>
        </p:nvSpPr>
        <p:spPr>
          <a:xfrm>
            <a:off x="6861353" y="4731086"/>
            <a:ext cx="291965" cy="669307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182880"/>
              <a:gd name="connsiteY0" fmla="*/ 556260 h 556260"/>
              <a:gd name="connsiteX1" fmla="*/ 182880 w 182880"/>
              <a:gd name="connsiteY1" fmla="*/ 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556260">
                <a:moveTo>
                  <a:pt x="0" y="556260"/>
                </a:moveTo>
                <a:cubicBezTo>
                  <a:pt x="77470" y="372110"/>
                  <a:pt x="113030" y="91440"/>
                  <a:pt x="182880" y="0"/>
                </a:cubicBezTo>
              </a:path>
            </a:pathLst>
          </a:custGeom>
          <a:noFill/>
          <a:ln w="34925">
            <a:solidFill>
              <a:srgbClr val="9C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8273640" y="6088130"/>
            <a:ext cx="851564" cy="100854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699260"/>
              <a:gd name="connsiteY0" fmla="*/ 1172091 h 1278771"/>
              <a:gd name="connsiteX1" fmla="*/ 281940 w 1699260"/>
              <a:gd name="connsiteY1" fmla="*/ 623451 h 1278771"/>
              <a:gd name="connsiteX2" fmla="*/ 464820 w 1699260"/>
              <a:gd name="connsiteY2" fmla="*/ 67191 h 1278771"/>
              <a:gd name="connsiteX3" fmla="*/ 701040 w 1699260"/>
              <a:gd name="connsiteY3" fmla="*/ 74811 h 1278771"/>
              <a:gd name="connsiteX4" fmla="*/ 929640 w 1699260"/>
              <a:gd name="connsiteY4" fmla="*/ 653931 h 1278771"/>
              <a:gd name="connsiteX5" fmla="*/ 1165860 w 1699260"/>
              <a:gd name="connsiteY5" fmla="*/ 1194951 h 1278771"/>
              <a:gd name="connsiteX6" fmla="*/ 1699260 w 1699260"/>
              <a:gd name="connsiteY6" fmla="*/ 1278771 h 1278771"/>
              <a:gd name="connsiteX0" fmla="*/ 0 w 1417320"/>
              <a:gd name="connsiteY0" fmla="*/ 623451 h 1278771"/>
              <a:gd name="connsiteX1" fmla="*/ 182880 w 1417320"/>
              <a:gd name="connsiteY1" fmla="*/ 67191 h 1278771"/>
              <a:gd name="connsiteX2" fmla="*/ 419100 w 1417320"/>
              <a:gd name="connsiteY2" fmla="*/ 74811 h 1278771"/>
              <a:gd name="connsiteX3" fmla="*/ 647700 w 1417320"/>
              <a:gd name="connsiteY3" fmla="*/ 653931 h 1278771"/>
              <a:gd name="connsiteX4" fmla="*/ 883920 w 1417320"/>
              <a:gd name="connsiteY4" fmla="*/ 1194951 h 1278771"/>
              <a:gd name="connsiteX5" fmla="*/ 1417320 w 1417320"/>
              <a:gd name="connsiteY5" fmla="*/ 1278771 h 1278771"/>
              <a:gd name="connsiteX0" fmla="*/ 0 w 1234440"/>
              <a:gd name="connsiteY0" fmla="*/ 67191 h 1278771"/>
              <a:gd name="connsiteX1" fmla="*/ 236220 w 1234440"/>
              <a:gd name="connsiteY1" fmla="*/ 74811 h 1278771"/>
              <a:gd name="connsiteX2" fmla="*/ 464820 w 1234440"/>
              <a:gd name="connsiteY2" fmla="*/ 653931 h 1278771"/>
              <a:gd name="connsiteX3" fmla="*/ 701040 w 1234440"/>
              <a:gd name="connsiteY3" fmla="*/ 1194951 h 1278771"/>
              <a:gd name="connsiteX4" fmla="*/ 1234440 w 1234440"/>
              <a:gd name="connsiteY4" fmla="*/ 1278771 h 1278771"/>
              <a:gd name="connsiteX0" fmla="*/ 0 w 998220"/>
              <a:gd name="connsiteY0" fmla="*/ 0 h 1203960"/>
              <a:gd name="connsiteX1" fmla="*/ 228600 w 998220"/>
              <a:gd name="connsiteY1" fmla="*/ 579120 h 1203960"/>
              <a:gd name="connsiteX2" fmla="*/ 464820 w 998220"/>
              <a:gd name="connsiteY2" fmla="*/ 1120140 h 1203960"/>
              <a:gd name="connsiteX3" fmla="*/ 998220 w 998220"/>
              <a:gd name="connsiteY3" fmla="*/ 1203960 h 1203960"/>
              <a:gd name="connsiteX0" fmla="*/ 0 w 769620"/>
              <a:gd name="connsiteY0" fmla="*/ 0 h 624840"/>
              <a:gd name="connsiteX1" fmla="*/ 236220 w 769620"/>
              <a:gd name="connsiteY1" fmla="*/ 541020 h 624840"/>
              <a:gd name="connsiteX2" fmla="*/ 769620 w 769620"/>
              <a:gd name="connsiteY2" fmla="*/ 624840 h 624840"/>
              <a:gd name="connsiteX0" fmla="*/ 0 w 533400"/>
              <a:gd name="connsiteY0" fmla="*/ 0 h 83820"/>
              <a:gd name="connsiteX1" fmla="*/ 533400 w 533400"/>
              <a:gd name="connsiteY1" fmla="*/ 83820 h 8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 h="83820">
                <a:moveTo>
                  <a:pt x="0" y="0"/>
                </a:moveTo>
                <a:cubicBezTo>
                  <a:pt x="128270" y="104140"/>
                  <a:pt x="449580" y="67310"/>
                  <a:pt x="533400" y="83820"/>
                </a:cubicBezTo>
              </a:path>
            </a:pathLst>
          </a:custGeom>
          <a:noFill/>
          <a:ln w="34925">
            <a:solidFill>
              <a:srgbClr val="9C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474520" y="6122946"/>
            <a:ext cx="936720" cy="93448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586740"/>
              <a:gd name="connsiteY0" fmla="*/ 129540 h 129540"/>
              <a:gd name="connsiteX1" fmla="*/ 586740 w 586740"/>
              <a:gd name="connsiteY1" fmla="*/ 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6740" h="129540">
                <a:moveTo>
                  <a:pt x="0" y="129540"/>
                </a:moveTo>
                <a:cubicBezTo>
                  <a:pt x="219075" y="128270"/>
                  <a:pt x="441960" y="113030"/>
                  <a:pt x="586740" y="0"/>
                </a:cubicBezTo>
              </a:path>
            </a:pathLst>
          </a:custGeom>
          <a:noFill/>
          <a:ln w="34925">
            <a:solidFill>
              <a:srgbClr val="8C2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6411240" y="5727167"/>
            <a:ext cx="450112" cy="395779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281940"/>
              <a:gd name="connsiteY0" fmla="*/ 548640 h 548640"/>
              <a:gd name="connsiteX1" fmla="*/ 281940 w 281940"/>
              <a:gd name="connsiteY1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940" h="548640">
                <a:moveTo>
                  <a:pt x="0" y="548640"/>
                </a:moveTo>
                <a:cubicBezTo>
                  <a:pt x="144780" y="435610"/>
                  <a:pt x="204470" y="184150"/>
                  <a:pt x="281940" y="0"/>
                </a:cubicBezTo>
              </a:path>
            </a:pathLst>
          </a:custGeom>
          <a:noFill/>
          <a:ln w="34925">
            <a:solidFill>
              <a:srgbClr val="8C2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7154442" y="5277707"/>
            <a:ext cx="377121" cy="53967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701040"/>
              <a:gd name="connsiteY0" fmla="*/ 1172091 h 1172091"/>
              <a:gd name="connsiteX1" fmla="*/ 281940 w 701040"/>
              <a:gd name="connsiteY1" fmla="*/ 623451 h 1172091"/>
              <a:gd name="connsiteX2" fmla="*/ 464820 w 701040"/>
              <a:gd name="connsiteY2" fmla="*/ 67191 h 1172091"/>
              <a:gd name="connsiteX3" fmla="*/ 701040 w 701040"/>
              <a:gd name="connsiteY3" fmla="*/ 74811 h 117209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236220"/>
              <a:gd name="connsiteY0" fmla="*/ 67191 h 74811"/>
              <a:gd name="connsiteX1" fmla="*/ 236220 w 236220"/>
              <a:gd name="connsiteY1" fmla="*/ 74811 h 7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74811">
                <a:moveTo>
                  <a:pt x="0" y="67191"/>
                </a:moveTo>
                <a:cubicBezTo>
                  <a:pt x="69850" y="-24249"/>
                  <a:pt x="158750" y="-22979"/>
                  <a:pt x="236220" y="74811"/>
                </a:cubicBezTo>
              </a:path>
            </a:pathLst>
          </a:custGeom>
          <a:noFill/>
          <a:ln w="34925">
            <a:solidFill>
              <a:srgbClr val="8C2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7531563" y="5331674"/>
            <a:ext cx="364956" cy="417767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64820"/>
              <a:gd name="connsiteY0" fmla="*/ 67191 h 653931"/>
              <a:gd name="connsiteX1" fmla="*/ 236220 w 464820"/>
              <a:gd name="connsiteY1" fmla="*/ 74811 h 653931"/>
              <a:gd name="connsiteX2" fmla="*/ 464820 w 464820"/>
              <a:gd name="connsiteY2" fmla="*/ 653931 h 653931"/>
              <a:gd name="connsiteX0" fmla="*/ 0 w 228600"/>
              <a:gd name="connsiteY0" fmla="*/ 0 h 579120"/>
              <a:gd name="connsiteX1" fmla="*/ 228600 w 228600"/>
              <a:gd name="connsiteY1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" h="579120">
                <a:moveTo>
                  <a:pt x="0" y="0"/>
                </a:moveTo>
                <a:cubicBezTo>
                  <a:pt x="77470" y="97790"/>
                  <a:pt x="151130" y="392430"/>
                  <a:pt x="228600" y="579120"/>
                </a:cubicBezTo>
              </a:path>
            </a:pathLst>
          </a:custGeom>
          <a:noFill/>
          <a:ln w="34925">
            <a:solidFill>
              <a:srgbClr val="8C2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7896519" y="5749326"/>
            <a:ext cx="377121" cy="390282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165860"/>
              <a:gd name="connsiteY0" fmla="*/ 1172091 h 1194951"/>
              <a:gd name="connsiteX1" fmla="*/ 281940 w 1165860"/>
              <a:gd name="connsiteY1" fmla="*/ 623451 h 1194951"/>
              <a:gd name="connsiteX2" fmla="*/ 464820 w 1165860"/>
              <a:gd name="connsiteY2" fmla="*/ 67191 h 1194951"/>
              <a:gd name="connsiteX3" fmla="*/ 701040 w 1165860"/>
              <a:gd name="connsiteY3" fmla="*/ 74811 h 1194951"/>
              <a:gd name="connsiteX4" fmla="*/ 929640 w 1165860"/>
              <a:gd name="connsiteY4" fmla="*/ 653931 h 1194951"/>
              <a:gd name="connsiteX5" fmla="*/ 1165860 w 1165860"/>
              <a:gd name="connsiteY5" fmla="*/ 1194951 h 1194951"/>
              <a:gd name="connsiteX0" fmla="*/ 0 w 883920"/>
              <a:gd name="connsiteY0" fmla="*/ 623451 h 1194951"/>
              <a:gd name="connsiteX1" fmla="*/ 182880 w 883920"/>
              <a:gd name="connsiteY1" fmla="*/ 67191 h 1194951"/>
              <a:gd name="connsiteX2" fmla="*/ 419100 w 883920"/>
              <a:gd name="connsiteY2" fmla="*/ 74811 h 1194951"/>
              <a:gd name="connsiteX3" fmla="*/ 647700 w 883920"/>
              <a:gd name="connsiteY3" fmla="*/ 653931 h 1194951"/>
              <a:gd name="connsiteX4" fmla="*/ 883920 w 883920"/>
              <a:gd name="connsiteY4" fmla="*/ 1194951 h 1194951"/>
              <a:gd name="connsiteX0" fmla="*/ 0 w 701040"/>
              <a:gd name="connsiteY0" fmla="*/ 67191 h 1194951"/>
              <a:gd name="connsiteX1" fmla="*/ 236220 w 701040"/>
              <a:gd name="connsiteY1" fmla="*/ 74811 h 1194951"/>
              <a:gd name="connsiteX2" fmla="*/ 464820 w 701040"/>
              <a:gd name="connsiteY2" fmla="*/ 653931 h 1194951"/>
              <a:gd name="connsiteX3" fmla="*/ 701040 w 701040"/>
              <a:gd name="connsiteY3" fmla="*/ 1194951 h 1194951"/>
              <a:gd name="connsiteX0" fmla="*/ 0 w 464820"/>
              <a:gd name="connsiteY0" fmla="*/ 0 h 1120140"/>
              <a:gd name="connsiteX1" fmla="*/ 228600 w 464820"/>
              <a:gd name="connsiteY1" fmla="*/ 579120 h 1120140"/>
              <a:gd name="connsiteX2" fmla="*/ 464820 w 464820"/>
              <a:gd name="connsiteY2" fmla="*/ 1120140 h 1120140"/>
              <a:gd name="connsiteX0" fmla="*/ 0 w 236220"/>
              <a:gd name="connsiteY0" fmla="*/ 0 h 541020"/>
              <a:gd name="connsiteX1" fmla="*/ 236220 w 23622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541020">
                <a:moveTo>
                  <a:pt x="0" y="0"/>
                </a:moveTo>
                <a:cubicBezTo>
                  <a:pt x="77470" y="186690"/>
                  <a:pt x="107950" y="436880"/>
                  <a:pt x="236220" y="541020"/>
                </a:cubicBezTo>
              </a:path>
            </a:pathLst>
          </a:custGeom>
          <a:noFill/>
          <a:ln w="34925">
            <a:solidFill>
              <a:srgbClr val="8C2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reeform 114"/>
          <p:cNvSpPr/>
          <p:nvPr/>
        </p:nvSpPr>
        <p:spPr>
          <a:xfrm>
            <a:off x="6861353" y="5325892"/>
            <a:ext cx="291965" cy="401276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182880"/>
              <a:gd name="connsiteY0" fmla="*/ 556260 h 556260"/>
              <a:gd name="connsiteX1" fmla="*/ 182880 w 182880"/>
              <a:gd name="connsiteY1" fmla="*/ 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556260">
                <a:moveTo>
                  <a:pt x="0" y="556260"/>
                </a:moveTo>
                <a:cubicBezTo>
                  <a:pt x="77470" y="372110"/>
                  <a:pt x="113030" y="91440"/>
                  <a:pt x="182880" y="0"/>
                </a:cubicBezTo>
              </a:path>
            </a:pathLst>
          </a:custGeom>
          <a:noFill/>
          <a:ln w="34925">
            <a:solidFill>
              <a:srgbClr val="8C2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8273640" y="6139494"/>
            <a:ext cx="851564" cy="60466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699260"/>
              <a:gd name="connsiteY0" fmla="*/ 1172091 h 1278771"/>
              <a:gd name="connsiteX1" fmla="*/ 281940 w 1699260"/>
              <a:gd name="connsiteY1" fmla="*/ 623451 h 1278771"/>
              <a:gd name="connsiteX2" fmla="*/ 464820 w 1699260"/>
              <a:gd name="connsiteY2" fmla="*/ 67191 h 1278771"/>
              <a:gd name="connsiteX3" fmla="*/ 701040 w 1699260"/>
              <a:gd name="connsiteY3" fmla="*/ 74811 h 1278771"/>
              <a:gd name="connsiteX4" fmla="*/ 929640 w 1699260"/>
              <a:gd name="connsiteY4" fmla="*/ 653931 h 1278771"/>
              <a:gd name="connsiteX5" fmla="*/ 1165860 w 1699260"/>
              <a:gd name="connsiteY5" fmla="*/ 1194951 h 1278771"/>
              <a:gd name="connsiteX6" fmla="*/ 1699260 w 1699260"/>
              <a:gd name="connsiteY6" fmla="*/ 1278771 h 1278771"/>
              <a:gd name="connsiteX0" fmla="*/ 0 w 1417320"/>
              <a:gd name="connsiteY0" fmla="*/ 623451 h 1278771"/>
              <a:gd name="connsiteX1" fmla="*/ 182880 w 1417320"/>
              <a:gd name="connsiteY1" fmla="*/ 67191 h 1278771"/>
              <a:gd name="connsiteX2" fmla="*/ 419100 w 1417320"/>
              <a:gd name="connsiteY2" fmla="*/ 74811 h 1278771"/>
              <a:gd name="connsiteX3" fmla="*/ 647700 w 1417320"/>
              <a:gd name="connsiteY3" fmla="*/ 653931 h 1278771"/>
              <a:gd name="connsiteX4" fmla="*/ 883920 w 1417320"/>
              <a:gd name="connsiteY4" fmla="*/ 1194951 h 1278771"/>
              <a:gd name="connsiteX5" fmla="*/ 1417320 w 1417320"/>
              <a:gd name="connsiteY5" fmla="*/ 1278771 h 1278771"/>
              <a:gd name="connsiteX0" fmla="*/ 0 w 1234440"/>
              <a:gd name="connsiteY0" fmla="*/ 67191 h 1278771"/>
              <a:gd name="connsiteX1" fmla="*/ 236220 w 1234440"/>
              <a:gd name="connsiteY1" fmla="*/ 74811 h 1278771"/>
              <a:gd name="connsiteX2" fmla="*/ 464820 w 1234440"/>
              <a:gd name="connsiteY2" fmla="*/ 653931 h 1278771"/>
              <a:gd name="connsiteX3" fmla="*/ 701040 w 1234440"/>
              <a:gd name="connsiteY3" fmla="*/ 1194951 h 1278771"/>
              <a:gd name="connsiteX4" fmla="*/ 1234440 w 1234440"/>
              <a:gd name="connsiteY4" fmla="*/ 1278771 h 1278771"/>
              <a:gd name="connsiteX0" fmla="*/ 0 w 998220"/>
              <a:gd name="connsiteY0" fmla="*/ 0 h 1203960"/>
              <a:gd name="connsiteX1" fmla="*/ 228600 w 998220"/>
              <a:gd name="connsiteY1" fmla="*/ 579120 h 1203960"/>
              <a:gd name="connsiteX2" fmla="*/ 464820 w 998220"/>
              <a:gd name="connsiteY2" fmla="*/ 1120140 h 1203960"/>
              <a:gd name="connsiteX3" fmla="*/ 998220 w 998220"/>
              <a:gd name="connsiteY3" fmla="*/ 1203960 h 1203960"/>
              <a:gd name="connsiteX0" fmla="*/ 0 w 769620"/>
              <a:gd name="connsiteY0" fmla="*/ 0 h 624840"/>
              <a:gd name="connsiteX1" fmla="*/ 236220 w 769620"/>
              <a:gd name="connsiteY1" fmla="*/ 541020 h 624840"/>
              <a:gd name="connsiteX2" fmla="*/ 769620 w 769620"/>
              <a:gd name="connsiteY2" fmla="*/ 624840 h 624840"/>
              <a:gd name="connsiteX0" fmla="*/ 0 w 533400"/>
              <a:gd name="connsiteY0" fmla="*/ 0 h 83820"/>
              <a:gd name="connsiteX1" fmla="*/ 533400 w 533400"/>
              <a:gd name="connsiteY1" fmla="*/ 83820 h 8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 h="83820">
                <a:moveTo>
                  <a:pt x="0" y="0"/>
                </a:moveTo>
                <a:cubicBezTo>
                  <a:pt x="128270" y="104140"/>
                  <a:pt x="449580" y="67310"/>
                  <a:pt x="533400" y="83820"/>
                </a:cubicBezTo>
              </a:path>
            </a:pathLst>
          </a:custGeom>
          <a:noFill/>
          <a:ln w="34925">
            <a:solidFill>
              <a:srgbClr val="8C2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 116"/>
          <p:cNvSpPr/>
          <p:nvPr/>
        </p:nvSpPr>
        <p:spPr>
          <a:xfrm>
            <a:off x="5474520" y="6099322"/>
            <a:ext cx="936720" cy="108775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586740"/>
              <a:gd name="connsiteY0" fmla="*/ 129540 h 129540"/>
              <a:gd name="connsiteX1" fmla="*/ 586740 w 586740"/>
              <a:gd name="connsiteY1" fmla="*/ 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6740" h="129540">
                <a:moveTo>
                  <a:pt x="0" y="129540"/>
                </a:moveTo>
                <a:cubicBezTo>
                  <a:pt x="219075" y="128270"/>
                  <a:pt x="441960" y="113030"/>
                  <a:pt x="586740" y="0"/>
                </a:cubicBezTo>
              </a:path>
            </a:pathLst>
          </a:custGeom>
          <a:noFill/>
          <a:ln w="34925">
            <a:solidFill>
              <a:srgbClr val="008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7"/>
          <p:cNvSpPr/>
          <p:nvPr/>
        </p:nvSpPr>
        <p:spPr>
          <a:xfrm>
            <a:off x="6411240" y="5638628"/>
            <a:ext cx="450112" cy="460694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281940"/>
              <a:gd name="connsiteY0" fmla="*/ 548640 h 548640"/>
              <a:gd name="connsiteX1" fmla="*/ 281940 w 281940"/>
              <a:gd name="connsiteY1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940" h="548640">
                <a:moveTo>
                  <a:pt x="0" y="548640"/>
                </a:moveTo>
                <a:cubicBezTo>
                  <a:pt x="144780" y="435610"/>
                  <a:pt x="204470" y="184150"/>
                  <a:pt x="281940" y="0"/>
                </a:cubicBezTo>
              </a:path>
            </a:pathLst>
          </a:custGeom>
          <a:noFill/>
          <a:ln w="34925">
            <a:solidFill>
              <a:srgbClr val="008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7154442" y="5115449"/>
            <a:ext cx="377121" cy="62819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701040"/>
              <a:gd name="connsiteY0" fmla="*/ 1172091 h 1172091"/>
              <a:gd name="connsiteX1" fmla="*/ 281940 w 701040"/>
              <a:gd name="connsiteY1" fmla="*/ 623451 h 1172091"/>
              <a:gd name="connsiteX2" fmla="*/ 464820 w 701040"/>
              <a:gd name="connsiteY2" fmla="*/ 67191 h 1172091"/>
              <a:gd name="connsiteX3" fmla="*/ 701040 w 701040"/>
              <a:gd name="connsiteY3" fmla="*/ 74811 h 117209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236220"/>
              <a:gd name="connsiteY0" fmla="*/ 67191 h 74811"/>
              <a:gd name="connsiteX1" fmla="*/ 236220 w 236220"/>
              <a:gd name="connsiteY1" fmla="*/ 74811 h 7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74811">
                <a:moveTo>
                  <a:pt x="0" y="67191"/>
                </a:moveTo>
                <a:cubicBezTo>
                  <a:pt x="69850" y="-24249"/>
                  <a:pt x="158750" y="-22979"/>
                  <a:pt x="236220" y="74811"/>
                </a:cubicBezTo>
              </a:path>
            </a:pathLst>
          </a:custGeom>
          <a:noFill/>
          <a:ln w="34925">
            <a:solidFill>
              <a:srgbClr val="008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7531563" y="5178268"/>
            <a:ext cx="364956" cy="486288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64820"/>
              <a:gd name="connsiteY0" fmla="*/ 67191 h 653931"/>
              <a:gd name="connsiteX1" fmla="*/ 236220 w 464820"/>
              <a:gd name="connsiteY1" fmla="*/ 74811 h 653931"/>
              <a:gd name="connsiteX2" fmla="*/ 464820 w 464820"/>
              <a:gd name="connsiteY2" fmla="*/ 653931 h 653931"/>
              <a:gd name="connsiteX0" fmla="*/ 0 w 228600"/>
              <a:gd name="connsiteY0" fmla="*/ 0 h 579120"/>
              <a:gd name="connsiteX1" fmla="*/ 228600 w 228600"/>
              <a:gd name="connsiteY1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" h="579120">
                <a:moveTo>
                  <a:pt x="0" y="0"/>
                </a:moveTo>
                <a:cubicBezTo>
                  <a:pt x="77470" y="97790"/>
                  <a:pt x="151130" y="392430"/>
                  <a:pt x="228600" y="579120"/>
                </a:cubicBezTo>
              </a:path>
            </a:pathLst>
          </a:custGeom>
          <a:noFill/>
          <a:ln w="34925">
            <a:solidFill>
              <a:srgbClr val="008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7896519" y="5664422"/>
            <a:ext cx="377121" cy="454295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165860"/>
              <a:gd name="connsiteY0" fmla="*/ 1172091 h 1194951"/>
              <a:gd name="connsiteX1" fmla="*/ 281940 w 1165860"/>
              <a:gd name="connsiteY1" fmla="*/ 623451 h 1194951"/>
              <a:gd name="connsiteX2" fmla="*/ 464820 w 1165860"/>
              <a:gd name="connsiteY2" fmla="*/ 67191 h 1194951"/>
              <a:gd name="connsiteX3" fmla="*/ 701040 w 1165860"/>
              <a:gd name="connsiteY3" fmla="*/ 74811 h 1194951"/>
              <a:gd name="connsiteX4" fmla="*/ 929640 w 1165860"/>
              <a:gd name="connsiteY4" fmla="*/ 653931 h 1194951"/>
              <a:gd name="connsiteX5" fmla="*/ 1165860 w 1165860"/>
              <a:gd name="connsiteY5" fmla="*/ 1194951 h 1194951"/>
              <a:gd name="connsiteX0" fmla="*/ 0 w 883920"/>
              <a:gd name="connsiteY0" fmla="*/ 623451 h 1194951"/>
              <a:gd name="connsiteX1" fmla="*/ 182880 w 883920"/>
              <a:gd name="connsiteY1" fmla="*/ 67191 h 1194951"/>
              <a:gd name="connsiteX2" fmla="*/ 419100 w 883920"/>
              <a:gd name="connsiteY2" fmla="*/ 74811 h 1194951"/>
              <a:gd name="connsiteX3" fmla="*/ 647700 w 883920"/>
              <a:gd name="connsiteY3" fmla="*/ 653931 h 1194951"/>
              <a:gd name="connsiteX4" fmla="*/ 883920 w 883920"/>
              <a:gd name="connsiteY4" fmla="*/ 1194951 h 1194951"/>
              <a:gd name="connsiteX0" fmla="*/ 0 w 701040"/>
              <a:gd name="connsiteY0" fmla="*/ 67191 h 1194951"/>
              <a:gd name="connsiteX1" fmla="*/ 236220 w 701040"/>
              <a:gd name="connsiteY1" fmla="*/ 74811 h 1194951"/>
              <a:gd name="connsiteX2" fmla="*/ 464820 w 701040"/>
              <a:gd name="connsiteY2" fmla="*/ 653931 h 1194951"/>
              <a:gd name="connsiteX3" fmla="*/ 701040 w 701040"/>
              <a:gd name="connsiteY3" fmla="*/ 1194951 h 1194951"/>
              <a:gd name="connsiteX0" fmla="*/ 0 w 464820"/>
              <a:gd name="connsiteY0" fmla="*/ 0 h 1120140"/>
              <a:gd name="connsiteX1" fmla="*/ 228600 w 464820"/>
              <a:gd name="connsiteY1" fmla="*/ 579120 h 1120140"/>
              <a:gd name="connsiteX2" fmla="*/ 464820 w 464820"/>
              <a:gd name="connsiteY2" fmla="*/ 1120140 h 1120140"/>
              <a:gd name="connsiteX0" fmla="*/ 0 w 236220"/>
              <a:gd name="connsiteY0" fmla="*/ 0 h 541020"/>
              <a:gd name="connsiteX1" fmla="*/ 236220 w 23622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541020">
                <a:moveTo>
                  <a:pt x="0" y="0"/>
                </a:moveTo>
                <a:cubicBezTo>
                  <a:pt x="77470" y="186690"/>
                  <a:pt x="107950" y="436880"/>
                  <a:pt x="236220" y="541020"/>
                </a:cubicBezTo>
              </a:path>
            </a:pathLst>
          </a:custGeom>
          <a:noFill/>
          <a:ln w="34925">
            <a:solidFill>
              <a:srgbClr val="008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reeform 121"/>
          <p:cNvSpPr/>
          <p:nvPr/>
        </p:nvSpPr>
        <p:spPr>
          <a:xfrm>
            <a:off x="6861353" y="5171537"/>
            <a:ext cx="291965" cy="467092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182880"/>
              <a:gd name="connsiteY0" fmla="*/ 556260 h 556260"/>
              <a:gd name="connsiteX1" fmla="*/ 182880 w 182880"/>
              <a:gd name="connsiteY1" fmla="*/ 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556260">
                <a:moveTo>
                  <a:pt x="0" y="556260"/>
                </a:moveTo>
                <a:cubicBezTo>
                  <a:pt x="77470" y="372110"/>
                  <a:pt x="113030" y="91440"/>
                  <a:pt x="182880" y="0"/>
                </a:cubicBezTo>
              </a:path>
            </a:pathLst>
          </a:custGeom>
          <a:noFill/>
          <a:ln w="34925">
            <a:solidFill>
              <a:srgbClr val="008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8273640" y="6118584"/>
            <a:ext cx="851564" cy="70384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699260"/>
              <a:gd name="connsiteY0" fmla="*/ 1172091 h 1278771"/>
              <a:gd name="connsiteX1" fmla="*/ 281940 w 1699260"/>
              <a:gd name="connsiteY1" fmla="*/ 623451 h 1278771"/>
              <a:gd name="connsiteX2" fmla="*/ 464820 w 1699260"/>
              <a:gd name="connsiteY2" fmla="*/ 67191 h 1278771"/>
              <a:gd name="connsiteX3" fmla="*/ 701040 w 1699260"/>
              <a:gd name="connsiteY3" fmla="*/ 74811 h 1278771"/>
              <a:gd name="connsiteX4" fmla="*/ 929640 w 1699260"/>
              <a:gd name="connsiteY4" fmla="*/ 653931 h 1278771"/>
              <a:gd name="connsiteX5" fmla="*/ 1165860 w 1699260"/>
              <a:gd name="connsiteY5" fmla="*/ 1194951 h 1278771"/>
              <a:gd name="connsiteX6" fmla="*/ 1699260 w 1699260"/>
              <a:gd name="connsiteY6" fmla="*/ 1278771 h 1278771"/>
              <a:gd name="connsiteX0" fmla="*/ 0 w 1417320"/>
              <a:gd name="connsiteY0" fmla="*/ 623451 h 1278771"/>
              <a:gd name="connsiteX1" fmla="*/ 182880 w 1417320"/>
              <a:gd name="connsiteY1" fmla="*/ 67191 h 1278771"/>
              <a:gd name="connsiteX2" fmla="*/ 419100 w 1417320"/>
              <a:gd name="connsiteY2" fmla="*/ 74811 h 1278771"/>
              <a:gd name="connsiteX3" fmla="*/ 647700 w 1417320"/>
              <a:gd name="connsiteY3" fmla="*/ 653931 h 1278771"/>
              <a:gd name="connsiteX4" fmla="*/ 883920 w 1417320"/>
              <a:gd name="connsiteY4" fmla="*/ 1194951 h 1278771"/>
              <a:gd name="connsiteX5" fmla="*/ 1417320 w 1417320"/>
              <a:gd name="connsiteY5" fmla="*/ 1278771 h 1278771"/>
              <a:gd name="connsiteX0" fmla="*/ 0 w 1234440"/>
              <a:gd name="connsiteY0" fmla="*/ 67191 h 1278771"/>
              <a:gd name="connsiteX1" fmla="*/ 236220 w 1234440"/>
              <a:gd name="connsiteY1" fmla="*/ 74811 h 1278771"/>
              <a:gd name="connsiteX2" fmla="*/ 464820 w 1234440"/>
              <a:gd name="connsiteY2" fmla="*/ 653931 h 1278771"/>
              <a:gd name="connsiteX3" fmla="*/ 701040 w 1234440"/>
              <a:gd name="connsiteY3" fmla="*/ 1194951 h 1278771"/>
              <a:gd name="connsiteX4" fmla="*/ 1234440 w 1234440"/>
              <a:gd name="connsiteY4" fmla="*/ 1278771 h 1278771"/>
              <a:gd name="connsiteX0" fmla="*/ 0 w 998220"/>
              <a:gd name="connsiteY0" fmla="*/ 0 h 1203960"/>
              <a:gd name="connsiteX1" fmla="*/ 228600 w 998220"/>
              <a:gd name="connsiteY1" fmla="*/ 579120 h 1203960"/>
              <a:gd name="connsiteX2" fmla="*/ 464820 w 998220"/>
              <a:gd name="connsiteY2" fmla="*/ 1120140 h 1203960"/>
              <a:gd name="connsiteX3" fmla="*/ 998220 w 998220"/>
              <a:gd name="connsiteY3" fmla="*/ 1203960 h 1203960"/>
              <a:gd name="connsiteX0" fmla="*/ 0 w 769620"/>
              <a:gd name="connsiteY0" fmla="*/ 0 h 624840"/>
              <a:gd name="connsiteX1" fmla="*/ 236220 w 769620"/>
              <a:gd name="connsiteY1" fmla="*/ 541020 h 624840"/>
              <a:gd name="connsiteX2" fmla="*/ 769620 w 769620"/>
              <a:gd name="connsiteY2" fmla="*/ 624840 h 624840"/>
              <a:gd name="connsiteX0" fmla="*/ 0 w 533400"/>
              <a:gd name="connsiteY0" fmla="*/ 0 h 83820"/>
              <a:gd name="connsiteX1" fmla="*/ 533400 w 533400"/>
              <a:gd name="connsiteY1" fmla="*/ 83820 h 8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 h="83820">
                <a:moveTo>
                  <a:pt x="0" y="0"/>
                </a:moveTo>
                <a:cubicBezTo>
                  <a:pt x="128270" y="104140"/>
                  <a:pt x="449580" y="67310"/>
                  <a:pt x="533400" y="83820"/>
                </a:cubicBezTo>
              </a:path>
            </a:pathLst>
          </a:custGeom>
          <a:noFill/>
          <a:ln w="34925">
            <a:solidFill>
              <a:srgbClr val="008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5474520" y="6125687"/>
            <a:ext cx="936720" cy="76791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586740"/>
              <a:gd name="connsiteY0" fmla="*/ 129540 h 129540"/>
              <a:gd name="connsiteX1" fmla="*/ 586740 w 586740"/>
              <a:gd name="connsiteY1" fmla="*/ 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6740" h="129540">
                <a:moveTo>
                  <a:pt x="0" y="129540"/>
                </a:moveTo>
                <a:cubicBezTo>
                  <a:pt x="219075" y="128270"/>
                  <a:pt x="441960" y="113030"/>
                  <a:pt x="586740" y="0"/>
                </a:cubicBezTo>
              </a:path>
            </a:pathLst>
          </a:cu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6411240" y="5800456"/>
            <a:ext cx="450112" cy="325231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1051560"/>
              <a:gd name="connsiteY0" fmla="*/ 1234440 h 1234440"/>
              <a:gd name="connsiteX1" fmla="*/ 586740 w 1051560"/>
              <a:gd name="connsiteY1" fmla="*/ 1104900 h 1234440"/>
              <a:gd name="connsiteX2" fmla="*/ 868680 w 1051560"/>
              <a:gd name="connsiteY2" fmla="*/ 556260 h 1234440"/>
              <a:gd name="connsiteX3" fmla="*/ 1051560 w 1051560"/>
              <a:gd name="connsiteY3" fmla="*/ 0 h 1234440"/>
              <a:gd name="connsiteX0" fmla="*/ 0 w 868680"/>
              <a:gd name="connsiteY0" fmla="*/ 678180 h 678180"/>
              <a:gd name="connsiteX1" fmla="*/ 586740 w 868680"/>
              <a:gd name="connsiteY1" fmla="*/ 548640 h 678180"/>
              <a:gd name="connsiteX2" fmla="*/ 868680 w 868680"/>
              <a:gd name="connsiteY2" fmla="*/ 0 h 678180"/>
              <a:gd name="connsiteX0" fmla="*/ 0 w 281940"/>
              <a:gd name="connsiteY0" fmla="*/ 548640 h 548640"/>
              <a:gd name="connsiteX1" fmla="*/ 281940 w 281940"/>
              <a:gd name="connsiteY1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940" h="548640">
                <a:moveTo>
                  <a:pt x="0" y="548640"/>
                </a:moveTo>
                <a:cubicBezTo>
                  <a:pt x="144780" y="435610"/>
                  <a:pt x="204470" y="184150"/>
                  <a:pt x="281940" y="0"/>
                </a:cubicBezTo>
              </a:path>
            </a:pathLst>
          </a:cu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7154442" y="5431113"/>
            <a:ext cx="377121" cy="44348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1287780"/>
              <a:gd name="connsiteY0" fmla="*/ 1301631 h 1301631"/>
              <a:gd name="connsiteX1" fmla="*/ 586740 w 1287780"/>
              <a:gd name="connsiteY1" fmla="*/ 1172091 h 1301631"/>
              <a:gd name="connsiteX2" fmla="*/ 868680 w 1287780"/>
              <a:gd name="connsiteY2" fmla="*/ 623451 h 1301631"/>
              <a:gd name="connsiteX3" fmla="*/ 1051560 w 1287780"/>
              <a:gd name="connsiteY3" fmla="*/ 67191 h 1301631"/>
              <a:gd name="connsiteX4" fmla="*/ 1287780 w 1287780"/>
              <a:gd name="connsiteY4" fmla="*/ 74811 h 1301631"/>
              <a:gd name="connsiteX0" fmla="*/ 0 w 701040"/>
              <a:gd name="connsiteY0" fmla="*/ 1172091 h 1172091"/>
              <a:gd name="connsiteX1" fmla="*/ 281940 w 701040"/>
              <a:gd name="connsiteY1" fmla="*/ 623451 h 1172091"/>
              <a:gd name="connsiteX2" fmla="*/ 464820 w 701040"/>
              <a:gd name="connsiteY2" fmla="*/ 67191 h 1172091"/>
              <a:gd name="connsiteX3" fmla="*/ 701040 w 701040"/>
              <a:gd name="connsiteY3" fmla="*/ 74811 h 117209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236220"/>
              <a:gd name="connsiteY0" fmla="*/ 67191 h 74811"/>
              <a:gd name="connsiteX1" fmla="*/ 236220 w 236220"/>
              <a:gd name="connsiteY1" fmla="*/ 74811 h 7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74811">
                <a:moveTo>
                  <a:pt x="0" y="67191"/>
                </a:moveTo>
                <a:cubicBezTo>
                  <a:pt x="69850" y="-24249"/>
                  <a:pt x="158750" y="-22979"/>
                  <a:pt x="236220" y="74811"/>
                </a:cubicBezTo>
              </a:path>
            </a:pathLst>
          </a:cu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6"/>
          <p:cNvSpPr/>
          <p:nvPr/>
        </p:nvSpPr>
        <p:spPr>
          <a:xfrm>
            <a:off x="7531563" y="5475461"/>
            <a:ext cx="364956" cy="343299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64820"/>
              <a:gd name="connsiteY0" fmla="*/ 67191 h 653931"/>
              <a:gd name="connsiteX1" fmla="*/ 236220 w 464820"/>
              <a:gd name="connsiteY1" fmla="*/ 74811 h 653931"/>
              <a:gd name="connsiteX2" fmla="*/ 464820 w 464820"/>
              <a:gd name="connsiteY2" fmla="*/ 653931 h 653931"/>
              <a:gd name="connsiteX0" fmla="*/ 0 w 228600"/>
              <a:gd name="connsiteY0" fmla="*/ 0 h 579120"/>
              <a:gd name="connsiteX1" fmla="*/ 228600 w 228600"/>
              <a:gd name="connsiteY1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" h="579120">
                <a:moveTo>
                  <a:pt x="0" y="0"/>
                </a:moveTo>
                <a:cubicBezTo>
                  <a:pt x="77470" y="97790"/>
                  <a:pt x="151130" y="392430"/>
                  <a:pt x="228600" y="579120"/>
                </a:cubicBezTo>
              </a:path>
            </a:pathLst>
          </a:cu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7"/>
          <p:cNvSpPr/>
          <p:nvPr/>
        </p:nvSpPr>
        <p:spPr>
          <a:xfrm>
            <a:off x="7896519" y="5818666"/>
            <a:ext cx="377121" cy="320714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165860"/>
              <a:gd name="connsiteY0" fmla="*/ 1172091 h 1194951"/>
              <a:gd name="connsiteX1" fmla="*/ 281940 w 1165860"/>
              <a:gd name="connsiteY1" fmla="*/ 623451 h 1194951"/>
              <a:gd name="connsiteX2" fmla="*/ 464820 w 1165860"/>
              <a:gd name="connsiteY2" fmla="*/ 67191 h 1194951"/>
              <a:gd name="connsiteX3" fmla="*/ 701040 w 1165860"/>
              <a:gd name="connsiteY3" fmla="*/ 74811 h 1194951"/>
              <a:gd name="connsiteX4" fmla="*/ 929640 w 1165860"/>
              <a:gd name="connsiteY4" fmla="*/ 653931 h 1194951"/>
              <a:gd name="connsiteX5" fmla="*/ 1165860 w 1165860"/>
              <a:gd name="connsiteY5" fmla="*/ 1194951 h 1194951"/>
              <a:gd name="connsiteX0" fmla="*/ 0 w 883920"/>
              <a:gd name="connsiteY0" fmla="*/ 623451 h 1194951"/>
              <a:gd name="connsiteX1" fmla="*/ 182880 w 883920"/>
              <a:gd name="connsiteY1" fmla="*/ 67191 h 1194951"/>
              <a:gd name="connsiteX2" fmla="*/ 419100 w 883920"/>
              <a:gd name="connsiteY2" fmla="*/ 74811 h 1194951"/>
              <a:gd name="connsiteX3" fmla="*/ 647700 w 883920"/>
              <a:gd name="connsiteY3" fmla="*/ 653931 h 1194951"/>
              <a:gd name="connsiteX4" fmla="*/ 883920 w 883920"/>
              <a:gd name="connsiteY4" fmla="*/ 1194951 h 1194951"/>
              <a:gd name="connsiteX0" fmla="*/ 0 w 701040"/>
              <a:gd name="connsiteY0" fmla="*/ 67191 h 1194951"/>
              <a:gd name="connsiteX1" fmla="*/ 236220 w 701040"/>
              <a:gd name="connsiteY1" fmla="*/ 74811 h 1194951"/>
              <a:gd name="connsiteX2" fmla="*/ 464820 w 701040"/>
              <a:gd name="connsiteY2" fmla="*/ 653931 h 1194951"/>
              <a:gd name="connsiteX3" fmla="*/ 701040 w 701040"/>
              <a:gd name="connsiteY3" fmla="*/ 1194951 h 1194951"/>
              <a:gd name="connsiteX0" fmla="*/ 0 w 464820"/>
              <a:gd name="connsiteY0" fmla="*/ 0 h 1120140"/>
              <a:gd name="connsiteX1" fmla="*/ 228600 w 464820"/>
              <a:gd name="connsiteY1" fmla="*/ 579120 h 1120140"/>
              <a:gd name="connsiteX2" fmla="*/ 464820 w 464820"/>
              <a:gd name="connsiteY2" fmla="*/ 1120140 h 1120140"/>
              <a:gd name="connsiteX0" fmla="*/ 0 w 236220"/>
              <a:gd name="connsiteY0" fmla="*/ 0 h 541020"/>
              <a:gd name="connsiteX1" fmla="*/ 236220 w 236220"/>
              <a:gd name="connsiteY1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541020">
                <a:moveTo>
                  <a:pt x="0" y="0"/>
                </a:moveTo>
                <a:cubicBezTo>
                  <a:pt x="77470" y="186690"/>
                  <a:pt x="107950" y="436880"/>
                  <a:pt x="236220" y="541020"/>
                </a:cubicBezTo>
              </a:path>
            </a:pathLst>
          </a:cu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 128"/>
          <p:cNvSpPr/>
          <p:nvPr/>
        </p:nvSpPr>
        <p:spPr>
          <a:xfrm>
            <a:off x="6861353" y="5470709"/>
            <a:ext cx="291965" cy="329748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752600"/>
              <a:gd name="connsiteY0" fmla="*/ 1301631 h 1301631"/>
              <a:gd name="connsiteX1" fmla="*/ 586740 w 1752600"/>
              <a:gd name="connsiteY1" fmla="*/ 1172091 h 1301631"/>
              <a:gd name="connsiteX2" fmla="*/ 868680 w 1752600"/>
              <a:gd name="connsiteY2" fmla="*/ 623451 h 1301631"/>
              <a:gd name="connsiteX3" fmla="*/ 1051560 w 1752600"/>
              <a:gd name="connsiteY3" fmla="*/ 67191 h 1301631"/>
              <a:gd name="connsiteX4" fmla="*/ 1287780 w 1752600"/>
              <a:gd name="connsiteY4" fmla="*/ 74811 h 1301631"/>
              <a:gd name="connsiteX5" fmla="*/ 1516380 w 1752600"/>
              <a:gd name="connsiteY5" fmla="*/ 653931 h 1301631"/>
              <a:gd name="connsiteX6" fmla="*/ 1752600 w 1752600"/>
              <a:gd name="connsiteY6" fmla="*/ 1194951 h 1301631"/>
              <a:gd name="connsiteX0" fmla="*/ 0 w 1516380"/>
              <a:gd name="connsiteY0" fmla="*/ 1301631 h 1301631"/>
              <a:gd name="connsiteX1" fmla="*/ 586740 w 1516380"/>
              <a:gd name="connsiteY1" fmla="*/ 1172091 h 1301631"/>
              <a:gd name="connsiteX2" fmla="*/ 868680 w 1516380"/>
              <a:gd name="connsiteY2" fmla="*/ 623451 h 1301631"/>
              <a:gd name="connsiteX3" fmla="*/ 1051560 w 1516380"/>
              <a:gd name="connsiteY3" fmla="*/ 67191 h 1301631"/>
              <a:gd name="connsiteX4" fmla="*/ 1287780 w 1516380"/>
              <a:gd name="connsiteY4" fmla="*/ 74811 h 1301631"/>
              <a:gd name="connsiteX5" fmla="*/ 1516380 w 1516380"/>
              <a:gd name="connsiteY5" fmla="*/ 653931 h 1301631"/>
              <a:gd name="connsiteX0" fmla="*/ 0 w 929640"/>
              <a:gd name="connsiteY0" fmla="*/ 1172091 h 1172091"/>
              <a:gd name="connsiteX1" fmla="*/ 281940 w 929640"/>
              <a:gd name="connsiteY1" fmla="*/ 623451 h 1172091"/>
              <a:gd name="connsiteX2" fmla="*/ 464820 w 929640"/>
              <a:gd name="connsiteY2" fmla="*/ 67191 h 1172091"/>
              <a:gd name="connsiteX3" fmla="*/ 701040 w 929640"/>
              <a:gd name="connsiteY3" fmla="*/ 74811 h 1172091"/>
              <a:gd name="connsiteX4" fmla="*/ 929640 w 929640"/>
              <a:gd name="connsiteY4" fmla="*/ 653931 h 1172091"/>
              <a:gd name="connsiteX0" fmla="*/ 0 w 647700"/>
              <a:gd name="connsiteY0" fmla="*/ 623451 h 653931"/>
              <a:gd name="connsiteX1" fmla="*/ 182880 w 647700"/>
              <a:gd name="connsiteY1" fmla="*/ 67191 h 653931"/>
              <a:gd name="connsiteX2" fmla="*/ 419100 w 647700"/>
              <a:gd name="connsiteY2" fmla="*/ 74811 h 653931"/>
              <a:gd name="connsiteX3" fmla="*/ 647700 w 647700"/>
              <a:gd name="connsiteY3" fmla="*/ 653931 h 653931"/>
              <a:gd name="connsiteX0" fmla="*/ 0 w 419100"/>
              <a:gd name="connsiteY0" fmla="*/ 623451 h 623451"/>
              <a:gd name="connsiteX1" fmla="*/ 182880 w 419100"/>
              <a:gd name="connsiteY1" fmla="*/ 67191 h 623451"/>
              <a:gd name="connsiteX2" fmla="*/ 419100 w 419100"/>
              <a:gd name="connsiteY2" fmla="*/ 74811 h 623451"/>
              <a:gd name="connsiteX0" fmla="*/ 0 w 182880"/>
              <a:gd name="connsiteY0" fmla="*/ 556260 h 556260"/>
              <a:gd name="connsiteX1" fmla="*/ 182880 w 182880"/>
              <a:gd name="connsiteY1" fmla="*/ 0 h 5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556260">
                <a:moveTo>
                  <a:pt x="0" y="556260"/>
                </a:moveTo>
                <a:cubicBezTo>
                  <a:pt x="77470" y="372110"/>
                  <a:pt x="113030" y="91440"/>
                  <a:pt x="182880" y="0"/>
                </a:cubicBezTo>
              </a:path>
            </a:pathLst>
          </a:cu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8273640" y="6139285"/>
            <a:ext cx="851564" cy="49688"/>
          </a:xfrm>
          <a:custGeom>
            <a:avLst/>
            <a:gdLst>
              <a:gd name="connsiteX0" fmla="*/ 0 w 2286000"/>
              <a:gd name="connsiteY0" fmla="*/ 1322622 h 1322622"/>
              <a:gd name="connsiteX1" fmla="*/ 586740 w 2286000"/>
              <a:gd name="connsiteY1" fmla="*/ 1193082 h 1322622"/>
              <a:gd name="connsiteX2" fmla="*/ 891540 w 2286000"/>
              <a:gd name="connsiteY2" fmla="*/ 560622 h 1322622"/>
              <a:gd name="connsiteX3" fmla="*/ 1112520 w 2286000"/>
              <a:gd name="connsiteY3" fmla="*/ 72942 h 1322622"/>
              <a:gd name="connsiteX4" fmla="*/ 1348740 w 2286000"/>
              <a:gd name="connsiteY4" fmla="*/ 65322 h 1322622"/>
              <a:gd name="connsiteX5" fmla="*/ 1516380 w 2286000"/>
              <a:gd name="connsiteY5" fmla="*/ 674922 h 1322622"/>
              <a:gd name="connsiteX6" fmla="*/ 1752600 w 2286000"/>
              <a:gd name="connsiteY6" fmla="*/ 1215942 h 1322622"/>
              <a:gd name="connsiteX7" fmla="*/ 2286000 w 2286000"/>
              <a:gd name="connsiteY7" fmla="*/ 1299762 h 1322622"/>
              <a:gd name="connsiteX0" fmla="*/ 0 w 2286000"/>
              <a:gd name="connsiteY0" fmla="*/ 1327481 h 1327481"/>
              <a:gd name="connsiteX1" fmla="*/ 586740 w 2286000"/>
              <a:gd name="connsiteY1" fmla="*/ 1197941 h 1327481"/>
              <a:gd name="connsiteX2" fmla="*/ 868680 w 2286000"/>
              <a:gd name="connsiteY2" fmla="*/ 649301 h 1327481"/>
              <a:gd name="connsiteX3" fmla="*/ 1112520 w 2286000"/>
              <a:gd name="connsiteY3" fmla="*/ 77801 h 1327481"/>
              <a:gd name="connsiteX4" fmla="*/ 1348740 w 2286000"/>
              <a:gd name="connsiteY4" fmla="*/ 70181 h 1327481"/>
              <a:gd name="connsiteX5" fmla="*/ 1516380 w 2286000"/>
              <a:gd name="connsiteY5" fmla="*/ 679781 h 1327481"/>
              <a:gd name="connsiteX6" fmla="*/ 1752600 w 2286000"/>
              <a:gd name="connsiteY6" fmla="*/ 1220801 h 1327481"/>
              <a:gd name="connsiteX7" fmla="*/ 2286000 w 2286000"/>
              <a:gd name="connsiteY7" fmla="*/ 1304621 h 1327481"/>
              <a:gd name="connsiteX0" fmla="*/ 0 w 2286000"/>
              <a:gd name="connsiteY0" fmla="*/ 1319791 h 1319791"/>
              <a:gd name="connsiteX1" fmla="*/ 586740 w 2286000"/>
              <a:gd name="connsiteY1" fmla="*/ 1190251 h 1319791"/>
              <a:gd name="connsiteX2" fmla="*/ 868680 w 2286000"/>
              <a:gd name="connsiteY2" fmla="*/ 641611 h 1319791"/>
              <a:gd name="connsiteX3" fmla="*/ 1051560 w 2286000"/>
              <a:gd name="connsiteY3" fmla="*/ 85351 h 1319791"/>
              <a:gd name="connsiteX4" fmla="*/ 1348740 w 2286000"/>
              <a:gd name="connsiteY4" fmla="*/ 62491 h 1319791"/>
              <a:gd name="connsiteX5" fmla="*/ 1516380 w 2286000"/>
              <a:gd name="connsiteY5" fmla="*/ 672091 h 1319791"/>
              <a:gd name="connsiteX6" fmla="*/ 1752600 w 2286000"/>
              <a:gd name="connsiteY6" fmla="*/ 1213111 h 1319791"/>
              <a:gd name="connsiteX7" fmla="*/ 2286000 w 2286000"/>
              <a:gd name="connsiteY7" fmla="*/ 1296931 h 1319791"/>
              <a:gd name="connsiteX0" fmla="*/ 0 w 2286000"/>
              <a:gd name="connsiteY0" fmla="*/ 1301631 h 1301631"/>
              <a:gd name="connsiteX1" fmla="*/ 586740 w 2286000"/>
              <a:gd name="connsiteY1" fmla="*/ 1172091 h 1301631"/>
              <a:gd name="connsiteX2" fmla="*/ 868680 w 2286000"/>
              <a:gd name="connsiteY2" fmla="*/ 623451 h 1301631"/>
              <a:gd name="connsiteX3" fmla="*/ 1051560 w 2286000"/>
              <a:gd name="connsiteY3" fmla="*/ 67191 h 1301631"/>
              <a:gd name="connsiteX4" fmla="*/ 1287780 w 2286000"/>
              <a:gd name="connsiteY4" fmla="*/ 74811 h 1301631"/>
              <a:gd name="connsiteX5" fmla="*/ 1516380 w 2286000"/>
              <a:gd name="connsiteY5" fmla="*/ 653931 h 1301631"/>
              <a:gd name="connsiteX6" fmla="*/ 1752600 w 2286000"/>
              <a:gd name="connsiteY6" fmla="*/ 1194951 h 1301631"/>
              <a:gd name="connsiteX7" fmla="*/ 2286000 w 2286000"/>
              <a:gd name="connsiteY7" fmla="*/ 1278771 h 1301631"/>
              <a:gd name="connsiteX0" fmla="*/ 0 w 1699260"/>
              <a:gd name="connsiteY0" fmla="*/ 1172091 h 1278771"/>
              <a:gd name="connsiteX1" fmla="*/ 281940 w 1699260"/>
              <a:gd name="connsiteY1" fmla="*/ 623451 h 1278771"/>
              <a:gd name="connsiteX2" fmla="*/ 464820 w 1699260"/>
              <a:gd name="connsiteY2" fmla="*/ 67191 h 1278771"/>
              <a:gd name="connsiteX3" fmla="*/ 701040 w 1699260"/>
              <a:gd name="connsiteY3" fmla="*/ 74811 h 1278771"/>
              <a:gd name="connsiteX4" fmla="*/ 929640 w 1699260"/>
              <a:gd name="connsiteY4" fmla="*/ 653931 h 1278771"/>
              <a:gd name="connsiteX5" fmla="*/ 1165860 w 1699260"/>
              <a:gd name="connsiteY5" fmla="*/ 1194951 h 1278771"/>
              <a:gd name="connsiteX6" fmla="*/ 1699260 w 1699260"/>
              <a:gd name="connsiteY6" fmla="*/ 1278771 h 1278771"/>
              <a:gd name="connsiteX0" fmla="*/ 0 w 1417320"/>
              <a:gd name="connsiteY0" fmla="*/ 623451 h 1278771"/>
              <a:gd name="connsiteX1" fmla="*/ 182880 w 1417320"/>
              <a:gd name="connsiteY1" fmla="*/ 67191 h 1278771"/>
              <a:gd name="connsiteX2" fmla="*/ 419100 w 1417320"/>
              <a:gd name="connsiteY2" fmla="*/ 74811 h 1278771"/>
              <a:gd name="connsiteX3" fmla="*/ 647700 w 1417320"/>
              <a:gd name="connsiteY3" fmla="*/ 653931 h 1278771"/>
              <a:gd name="connsiteX4" fmla="*/ 883920 w 1417320"/>
              <a:gd name="connsiteY4" fmla="*/ 1194951 h 1278771"/>
              <a:gd name="connsiteX5" fmla="*/ 1417320 w 1417320"/>
              <a:gd name="connsiteY5" fmla="*/ 1278771 h 1278771"/>
              <a:gd name="connsiteX0" fmla="*/ 0 w 1234440"/>
              <a:gd name="connsiteY0" fmla="*/ 67191 h 1278771"/>
              <a:gd name="connsiteX1" fmla="*/ 236220 w 1234440"/>
              <a:gd name="connsiteY1" fmla="*/ 74811 h 1278771"/>
              <a:gd name="connsiteX2" fmla="*/ 464820 w 1234440"/>
              <a:gd name="connsiteY2" fmla="*/ 653931 h 1278771"/>
              <a:gd name="connsiteX3" fmla="*/ 701040 w 1234440"/>
              <a:gd name="connsiteY3" fmla="*/ 1194951 h 1278771"/>
              <a:gd name="connsiteX4" fmla="*/ 1234440 w 1234440"/>
              <a:gd name="connsiteY4" fmla="*/ 1278771 h 1278771"/>
              <a:gd name="connsiteX0" fmla="*/ 0 w 998220"/>
              <a:gd name="connsiteY0" fmla="*/ 0 h 1203960"/>
              <a:gd name="connsiteX1" fmla="*/ 228600 w 998220"/>
              <a:gd name="connsiteY1" fmla="*/ 579120 h 1203960"/>
              <a:gd name="connsiteX2" fmla="*/ 464820 w 998220"/>
              <a:gd name="connsiteY2" fmla="*/ 1120140 h 1203960"/>
              <a:gd name="connsiteX3" fmla="*/ 998220 w 998220"/>
              <a:gd name="connsiteY3" fmla="*/ 1203960 h 1203960"/>
              <a:gd name="connsiteX0" fmla="*/ 0 w 769620"/>
              <a:gd name="connsiteY0" fmla="*/ 0 h 624840"/>
              <a:gd name="connsiteX1" fmla="*/ 236220 w 769620"/>
              <a:gd name="connsiteY1" fmla="*/ 541020 h 624840"/>
              <a:gd name="connsiteX2" fmla="*/ 769620 w 769620"/>
              <a:gd name="connsiteY2" fmla="*/ 624840 h 624840"/>
              <a:gd name="connsiteX0" fmla="*/ 0 w 533400"/>
              <a:gd name="connsiteY0" fmla="*/ 0 h 83820"/>
              <a:gd name="connsiteX1" fmla="*/ 533400 w 533400"/>
              <a:gd name="connsiteY1" fmla="*/ 83820 h 8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 h="83820">
                <a:moveTo>
                  <a:pt x="0" y="0"/>
                </a:moveTo>
                <a:cubicBezTo>
                  <a:pt x="128270" y="104140"/>
                  <a:pt x="449580" y="67310"/>
                  <a:pt x="533400" y="83820"/>
                </a:cubicBezTo>
              </a:path>
            </a:pathLst>
          </a:cu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57800" y="76200"/>
            <a:ext cx="3886200" cy="25907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5474520" y="2140907"/>
            <a:ext cx="936720" cy="205457"/>
            <a:chOff x="5474520" y="2140907"/>
            <a:chExt cx="936720" cy="205457"/>
          </a:xfrm>
        </p:grpSpPr>
        <p:sp>
          <p:nvSpPr>
            <p:cNvPr id="202" name="Freeform 201"/>
            <p:cNvSpPr/>
            <p:nvPr/>
          </p:nvSpPr>
          <p:spPr>
            <a:xfrm>
              <a:off x="5474520" y="2140907"/>
              <a:ext cx="936720" cy="196636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586740"/>
                <a:gd name="connsiteY0" fmla="*/ 129540 h 129540"/>
                <a:gd name="connsiteX1" fmla="*/ 586740 w 586740"/>
                <a:gd name="connsiteY1" fmla="*/ 0 h 12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740" h="129540">
                  <a:moveTo>
                    <a:pt x="0" y="129540"/>
                  </a:moveTo>
                  <a:cubicBezTo>
                    <a:pt x="219075" y="128270"/>
                    <a:pt x="441960" y="113030"/>
                    <a:pt x="586740" y="0"/>
                  </a:cubicBezTo>
                </a:path>
              </a:pathLst>
            </a:custGeom>
            <a:noFill/>
            <a:ln w="34925">
              <a:solidFill>
                <a:srgbClr val="D665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5474520" y="2190498"/>
              <a:ext cx="936720" cy="155866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586740"/>
                <a:gd name="connsiteY0" fmla="*/ 129540 h 129540"/>
                <a:gd name="connsiteX1" fmla="*/ 586740 w 586740"/>
                <a:gd name="connsiteY1" fmla="*/ 0 h 12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740" h="129540">
                  <a:moveTo>
                    <a:pt x="0" y="129540"/>
                  </a:moveTo>
                  <a:cubicBezTo>
                    <a:pt x="219075" y="128270"/>
                    <a:pt x="441960" y="113030"/>
                    <a:pt x="586740" y="0"/>
                  </a:cubicBezTo>
                </a:path>
              </a:pathLst>
            </a:custGeom>
            <a:noFill/>
            <a:ln w="34925">
              <a:solidFill>
                <a:srgbClr val="9C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5474520" y="2252915"/>
              <a:ext cx="936720" cy="93448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586740"/>
                <a:gd name="connsiteY0" fmla="*/ 129540 h 129540"/>
                <a:gd name="connsiteX1" fmla="*/ 586740 w 586740"/>
                <a:gd name="connsiteY1" fmla="*/ 0 h 12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740" h="129540">
                  <a:moveTo>
                    <a:pt x="0" y="129540"/>
                  </a:moveTo>
                  <a:cubicBezTo>
                    <a:pt x="219075" y="128270"/>
                    <a:pt x="441960" y="113030"/>
                    <a:pt x="586740" y="0"/>
                  </a:cubicBezTo>
                </a:path>
              </a:pathLst>
            </a:custGeom>
            <a:noFill/>
            <a:ln w="34925">
              <a:solidFill>
                <a:srgbClr val="8C2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223"/>
            <p:cNvSpPr/>
            <p:nvPr/>
          </p:nvSpPr>
          <p:spPr>
            <a:xfrm>
              <a:off x="5474520" y="2229291"/>
              <a:ext cx="936720" cy="108775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586740"/>
                <a:gd name="connsiteY0" fmla="*/ 129540 h 129540"/>
                <a:gd name="connsiteX1" fmla="*/ 586740 w 586740"/>
                <a:gd name="connsiteY1" fmla="*/ 0 h 12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740" h="129540">
                  <a:moveTo>
                    <a:pt x="0" y="129540"/>
                  </a:moveTo>
                  <a:cubicBezTo>
                    <a:pt x="219075" y="128270"/>
                    <a:pt x="441960" y="113030"/>
                    <a:pt x="586740" y="0"/>
                  </a:cubicBezTo>
                </a:path>
              </a:pathLst>
            </a:custGeom>
            <a:noFill/>
            <a:ln w="34925">
              <a:solidFill>
                <a:srgbClr val="008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230"/>
            <p:cNvSpPr/>
            <p:nvPr/>
          </p:nvSpPr>
          <p:spPr>
            <a:xfrm>
              <a:off x="5474520" y="2255656"/>
              <a:ext cx="936720" cy="76791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586740"/>
                <a:gd name="connsiteY0" fmla="*/ 129540 h 129540"/>
                <a:gd name="connsiteX1" fmla="*/ 586740 w 586740"/>
                <a:gd name="connsiteY1" fmla="*/ 0 h 12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740" h="129540">
                  <a:moveTo>
                    <a:pt x="0" y="129540"/>
                  </a:moveTo>
                  <a:cubicBezTo>
                    <a:pt x="219075" y="128270"/>
                    <a:pt x="441960" y="113030"/>
                    <a:pt x="586740" y="0"/>
                  </a:cubicBezTo>
                </a:path>
              </a:pathLst>
            </a:cu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11240" y="1308097"/>
            <a:ext cx="450112" cy="947559"/>
            <a:chOff x="6411240" y="1308097"/>
            <a:chExt cx="450112" cy="947559"/>
          </a:xfrm>
        </p:grpSpPr>
        <p:sp>
          <p:nvSpPr>
            <p:cNvPr id="203" name="Freeform 202"/>
            <p:cNvSpPr/>
            <p:nvPr/>
          </p:nvSpPr>
          <p:spPr>
            <a:xfrm>
              <a:off x="6411240" y="1308097"/>
              <a:ext cx="450112" cy="832810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281940"/>
                <a:gd name="connsiteY0" fmla="*/ 548640 h 548640"/>
                <a:gd name="connsiteX1" fmla="*/ 281940 w 281940"/>
                <a:gd name="connsiteY1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940" h="548640">
                  <a:moveTo>
                    <a:pt x="0" y="548640"/>
                  </a:moveTo>
                  <a:cubicBezTo>
                    <a:pt x="144780" y="435610"/>
                    <a:pt x="204470" y="184150"/>
                    <a:pt x="281940" y="0"/>
                  </a:cubicBezTo>
                </a:path>
              </a:pathLst>
            </a:custGeom>
            <a:noFill/>
            <a:ln w="34925">
              <a:solidFill>
                <a:srgbClr val="D665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6411240" y="1530360"/>
              <a:ext cx="450112" cy="660138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281940"/>
                <a:gd name="connsiteY0" fmla="*/ 548640 h 548640"/>
                <a:gd name="connsiteX1" fmla="*/ 281940 w 281940"/>
                <a:gd name="connsiteY1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940" h="548640">
                  <a:moveTo>
                    <a:pt x="0" y="548640"/>
                  </a:moveTo>
                  <a:cubicBezTo>
                    <a:pt x="144780" y="435610"/>
                    <a:pt x="204470" y="184150"/>
                    <a:pt x="281940" y="0"/>
                  </a:cubicBezTo>
                </a:path>
              </a:pathLst>
            </a:custGeom>
            <a:noFill/>
            <a:ln w="34925">
              <a:solidFill>
                <a:srgbClr val="9C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 216"/>
            <p:cNvSpPr/>
            <p:nvPr/>
          </p:nvSpPr>
          <p:spPr>
            <a:xfrm>
              <a:off x="6411240" y="1857136"/>
              <a:ext cx="450112" cy="395779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281940"/>
                <a:gd name="connsiteY0" fmla="*/ 548640 h 548640"/>
                <a:gd name="connsiteX1" fmla="*/ 281940 w 281940"/>
                <a:gd name="connsiteY1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940" h="548640">
                  <a:moveTo>
                    <a:pt x="0" y="548640"/>
                  </a:moveTo>
                  <a:cubicBezTo>
                    <a:pt x="144780" y="435610"/>
                    <a:pt x="204470" y="184150"/>
                    <a:pt x="281940" y="0"/>
                  </a:cubicBezTo>
                </a:path>
              </a:pathLst>
            </a:custGeom>
            <a:noFill/>
            <a:ln w="34925">
              <a:solidFill>
                <a:srgbClr val="8C2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224"/>
            <p:cNvSpPr/>
            <p:nvPr/>
          </p:nvSpPr>
          <p:spPr>
            <a:xfrm>
              <a:off x="6411240" y="1768597"/>
              <a:ext cx="450112" cy="460694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281940"/>
                <a:gd name="connsiteY0" fmla="*/ 548640 h 548640"/>
                <a:gd name="connsiteX1" fmla="*/ 281940 w 281940"/>
                <a:gd name="connsiteY1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940" h="548640">
                  <a:moveTo>
                    <a:pt x="0" y="548640"/>
                  </a:moveTo>
                  <a:cubicBezTo>
                    <a:pt x="144780" y="435610"/>
                    <a:pt x="204470" y="184150"/>
                    <a:pt x="281940" y="0"/>
                  </a:cubicBezTo>
                </a:path>
              </a:pathLst>
            </a:custGeom>
            <a:noFill/>
            <a:ln w="34925">
              <a:solidFill>
                <a:srgbClr val="008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Freeform 231"/>
            <p:cNvSpPr/>
            <p:nvPr/>
          </p:nvSpPr>
          <p:spPr>
            <a:xfrm>
              <a:off x="6411240" y="1930425"/>
              <a:ext cx="450112" cy="325231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1051560"/>
                <a:gd name="connsiteY0" fmla="*/ 1234440 h 1234440"/>
                <a:gd name="connsiteX1" fmla="*/ 586740 w 1051560"/>
                <a:gd name="connsiteY1" fmla="*/ 1104900 h 1234440"/>
                <a:gd name="connsiteX2" fmla="*/ 868680 w 1051560"/>
                <a:gd name="connsiteY2" fmla="*/ 556260 h 1234440"/>
                <a:gd name="connsiteX3" fmla="*/ 1051560 w 1051560"/>
                <a:gd name="connsiteY3" fmla="*/ 0 h 1234440"/>
                <a:gd name="connsiteX0" fmla="*/ 0 w 868680"/>
                <a:gd name="connsiteY0" fmla="*/ 678180 h 678180"/>
                <a:gd name="connsiteX1" fmla="*/ 586740 w 868680"/>
                <a:gd name="connsiteY1" fmla="*/ 548640 h 678180"/>
                <a:gd name="connsiteX2" fmla="*/ 868680 w 868680"/>
                <a:gd name="connsiteY2" fmla="*/ 0 h 678180"/>
                <a:gd name="connsiteX0" fmla="*/ 0 w 281940"/>
                <a:gd name="connsiteY0" fmla="*/ 548640 h 548640"/>
                <a:gd name="connsiteX1" fmla="*/ 281940 w 281940"/>
                <a:gd name="connsiteY1" fmla="*/ 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940" h="548640">
                  <a:moveTo>
                    <a:pt x="0" y="548640"/>
                  </a:moveTo>
                  <a:cubicBezTo>
                    <a:pt x="144780" y="435610"/>
                    <a:pt x="204470" y="184150"/>
                    <a:pt x="281940" y="0"/>
                  </a:cubicBezTo>
                </a:path>
              </a:pathLst>
            </a:cu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154442" y="362330"/>
            <a:ext cx="377121" cy="1243100"/>
            <a:chOff x="7154442" y="362330"/>
            <a:chExt cx="377121" cy="1243100"/>
          </a:xfrm>
        </p:grpSpPr>
        <p:sp>
          <p:nvSpPr>
            <p:cNvPr id="204" name="Freeform 203"/>
            <p:cNvSpPr/>
            <p:nvPr/>
          </p:nvSpPr>
          <p:spPr>
            <a:xfrm>
              <a:off x="7154442" y="362330"/>
              <a:ext cx="377121" cy="113560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701040"/>
                <a:gd name="connsiteY0" fmla="*/ 1172091 h 1172091"/>
                <a:gd name="connsiteX1" fmla="*/ 281940 w 701040"/>
                <a:gd name="connsiteY1" fmla="*/ 623451 h 1172091"/>
                <a:gd name="connsiteX2" fmla="*/ 464820 w 701040"/>
                <a:gd name="connsiteY2" fmla="*/ 67191 h 1172091"/>
                <a:gd name="connsiteX3" fmla="*/ 701040 w 701040"/>
                <a:gd name="connsiteY3" fmla="*/ 74811 h 117209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236220"/>
                <a:gd name="connsiteY0" fmla="*/ 67191 h 74811"/>
                <a:gd name="connsiteX1" fmla="*/ 236220 w 236220"/>
                <a:gd name="connsiteY1" fmla="*/ 74811 h 7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74811">
                  <a:moveTo>
                    <a:pt x="0" y="67191"/>
                  </a:moveTo>
                  <a:cubicBezTo>
                    <a:pt x="69850" y="-24249"/>
                    <a:pt x="158750" y="-22979"/>
                    <a:pt x="236220" y="74811"/>
                  </a:cubicBezTo>
                </a:path>
              </a:pathLst>
            </a:custGeom>
            <a:noFill/>
            <a:ln w="34925">
              <a:solidFill>
                <a:srgbClr val="D665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 210"/>
            <p:cNvSpPr/>
            <p:nvPr/>
          </p:nvSpPr>
          <p:spPr>
            <a:xfrm>
              <a:off x="7154442" y="780685"/>
              <a:ext cx="377121" cy="90015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701040"/>
                <a:gd name="connsiteY0" fmla="*/ 1172091 h 1172091"/>
                <a:gd name="connsiteX1" fmla="*/ 281940 w 701040"/>
                <a:gd name="connsiteY1" fmla="*/ 623451 h 1172091"/>
                <a:gd name="connsiteX2" fmla="*/ 464820 w 701040"/>
                <a:gd name="connsiteY2" fmla="*/ 67191 h 1172091"/>
                <a:gd name="connsiteX3" fmla="*/ 701040 w 701040"/>
                <a:gd name="connsiteY3" fmla="*/ 74811 h 117209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236220"/>
                <a:gd name="connsiteY0" fmla="*/ 67191 h 74811"/>
                <a:gd name="connsiteX1" fmla="*/ 236220 w 236220"/>
                <a:gd name="connsiteY1" fmla="*/ 74811 h 7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74811">
                  <a:moveTo>
                    <a:pt x="0" y="67191"/>
                  </a:moveTo>
                  <a:cubicBezTo>
                    <a:pt x="69850" y="-24249"/>
                    <a:pt x="158750" y="-22979"/>
                    <a:pt x="236220" y="74811"/>
                  </a:cubicBezTo>
                </a:path>
              </a:pathLst>
            </a:custGeom>
            <a:noFill/>
            <a:ln w="34925">
              <a:solidFill>
                <a:srgbClr val="9C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 217"/>
            <p:cNvSpPr/>
            <p:nvPr/>
          </p:nvSpPr>
          <p:spPr>
            <a:xfrm>
              <a:off x="7154442" y="1407676"/>
              <a:ext cx="377121" cy="53967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701040"/>
                <a:gd name="connsiteY0" fmla="*/ 1172091 h 1172091"/>
                <a:gd name="connsiteX1" fmla="*/ 281940 w 701040"/>
                <a:gd name="connsiteY1" fmla="*/ 623451 h 1172091"/>
                <a:gd name="connsiteX2" fmla="*/ 464820 w 701040"/>
                <a:gd name="connsiteY2" fmla="*/ 67191 h 1172091"/>
                <a:gd name="connsiteX3" fmla="*/ 701040 w 701040"/>
                <a:gd name="connsiteY3" fmla="*/ 74811 h 117209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236220"/>
                <a:gd name="connsiteY0" fmla="*/ 67191 h 74811"/>
                <a:gd name="connsiteX1" fmla="*/ 236220 w 236220"/>
                <a:gd name="connsiteY1" fmla="*/ 74811 h 7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74811">
                  <a:moveTo>
                    <a:pt x="0" y="67191"/>
                  </a:moveTo>
                  <a:cubicBezTo>
                    <a:pt x="69850" y="-24249"/>
                    <a:pt x="158750" y="-22979"/>
                    <a:pt x="236220" y="74811"/>
                  </a:cubicBezTo>
                </a:path>
              </a:pathLst>
            </a:custGeom>
            <a:noFill/>
            <a:ln w="34925">
              <a:solidFill>
                <a:srgbClr val="8C2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225"/>
            <p:cNvSpPr/>
            <p:nvPr/>
          </p:nvSpPr>
          <p:spPr>
            <a:xfrm>
              <a:off x="7154442" y="1245418"/>
              <a:ext cx="377121" cy="62819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701040"/>
                <a:gd name="connsiteY0" fmla="*/ 1172091 h 1172091"/>
                <a:gd name="connsiteX1" fmla="*/ 281940 w 701040"/>
                <a:gd name="connsiteY1" fmla="*/ 623451 h 1172091"/>
                <a:gd name="connsiteX2" fmla="*/ 464820 w 701040"/>
                <a:gd name="connsiteY2" fmla="*/ 67191 h 1172091"/>
                <a:gd name="connsiteX3" fmla="*/ 701040 w 701040"/>
                <a:gd name="connsiteY3" fmla="*/ 74811 h 117209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236220"/>
                <a:gd name="connsiteY0" fmla="*/ 67191 h 74811"/>
                <a:gd name="connsiteX1" fmla="*/ 236220 w 236220"/>
                <a:gd name="connsiteY1" fmla="*/ 74811 h 7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74811">
                  <a:moveTo>
                    <a:pt x="0" y="67191"/>
                  </a:moveTo>
                  <a:cubicBezTo>
                    <a:pt x="69850" y="-24249"/>
                    <a:pt x="158750" y="-22979"/>
                    <a:pt x="236220" y="74811"/>
                  </a:cubicBezTo>
                </a:path>
              </a:pathLst>
            </a:custGeom>
            <a:noFill/>
            <a:ln w="34925">
              <a:solidFill>
                <a:srgbClr val="008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reeform 232"/>
            <p:cNvSpPr/>
            <p:nvPr/>
          </p:nvSpPr>
          <p:spPr>
            <a:xfrm>
              <a:off x="7154442" y="1561082"/>
              <a:ext cx="377121" cy="44348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1287780"/>
                <a:gd name="connsiteY0" fmla="*/ 1301631 h 1301631"/>
                <a:gd name="connsiteX1" fmla="*/ 586740 w 1287780"/>
                <a:gd name="connsiteY1" fmla="*/ 1172091 h 1301631"/>
                <a:gd name="connsiteX2" fmla="*/ 868680 w 1287780"/>
                <a:gd name="connsiteY2" fmla="*/ 623451 h 1301631"/>
                <a:gd name="connsiteX3" fmla="*/ 1051560 w 1287780"/>
                <a:gd name="connsiteY3" fmla="*/ 67191 h 1301631"/>
                <a:gd name="connsiteX4" fmla="*/ 1287780 w 1287780"/>
                <a:gd name="connsiteY4" fmla="*/ 74811 h 1301631"/>
                <a:gd name="connsiteX0" fmla="*/ 0 w 701040"/>
                <a:gd name="connsiteY0" fmla="*/ 1172091 h 1172091"/>
                <a:gd name="connsiteX1" fmla="*/ 281940 w 701040"/>
                <a:gd name="connsiteY1" fmla="*/ 623451 h 1172091"/>
                <a:gd name="connsiteX2" fmla="*/ 464820 w 701040"/>
                <a:gd name="connsiteY2" fmla="*/ 67191 h 1172091"/>
                <a:gd name="connsiteX3" fmla="*/ 701040 w 701040"/>
                <a:gd name="connsiteY3" fmla="*/ 74811 h 117209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236220"/>
                <a:gd name="connsiteY0" fmla="*/ 67191 h 74811"/>
                <a:gd name="connsiteX1" fmla="*/ 236220 w 236220"/>
                <a:gd name="connsiteY1" fmla="*/ 74811 h 7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74811">
                  <a:moveTo>
                    <a:pt x="0" y="67191"/>
                  </a:moveTo>
                  <a:cubicBezTo>
                    <a:pt x="69850" y="-24249"/>
                    <a:pt x="158750" y="-22979"/>
                    <a:pt x="236220" y="74811"/>
                  </a:cubicBezTo>
                </a:path>
              </a:pathLst>
            </a:cu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531563" y="475890"/>
            <a:ext cx="364956" cy="1472839"/>
            <a:chOff x="7531563" y="475890"/>
            <a:chExt cx="364956" cy="1472839"/>
          </a:xfrm>
        </p:grpSpPr>
        <p:sp>
          <p:nvSpPr>
            <p:cNvPr id="205" name="Freeform 204"/>
            <p:cNvSpPr/>
            <p:nvPr/>
          </p:nvSpPr>
          <p:spPr>
            <a:xfrm>
              <a:off x="7531563" y="475890"/>
              <a:ext cx="364956" cy="879077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64820"/>
                <a:gd name="connsiteY0" fmla="*/ 67191 h 653931"/>
                <a:gd name="connsiteX1" fmla="*/ 236220 w 464820"/>
                <a:gd name="connsiteY1" fmla="*/ 74811 h 653931"/>
                <a:gd name="connsiteX2" fmla="*/ 464820 w 464820"/>
                <a:gd name="connsiteY2" fmla="*/ 653931 h 653931"/>
                <a:gd name="connsiteX0" fmla="*/ 0 w 228600"/>
                <a:gd name="connsiteY0" fmla="*/ 0 h 579120"/>
                <a:gd name="connsiteX1" fmla="*/ 228600 w 228600"/>
                <a:gd name="connsiteY1" fmla="*/ 579120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579120">
                  <a:moveTo>
                    <a:pt x="0" y="0"/>
                  </a:moveTo>
                  <a:cubicBezTo>
                    <a:pt x="77470" y="97790"/>
                    <a:pt x="151130" y="392430"/>
                    <a:pt x="228600" y="579120"/>
                  </a:cubicBezTo>
                </a:path>
              </a:pathLst>
            </a:custGeom>
            <a:noFill/>
            <a:ln w="34925">
              <a:solidFill>
                <a:srgbClr val="D665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 211"/>
            <p:cNvSpPr/>
            <p:nvPr/>
          </p:nvSpPr>
          <p:spPr>
            <a:xfrm>
              <a:off x="7531563" y="870700"/>
              <a:ext cx="364956" cy="696812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64820"/>
                <a:gd name="connsiteY0" fmla="*/ 67191 h 653931"/>
                <a:gd name="connsiteX1" fmla="*/ 236220 w 464820"/>
                <a:gd name="connsiteY1" fmla="*/ 74811 h 653931"/>
                <a:gd name="connsiteX2" fmla="*/ 464820 w 464820"/>
                <a:gd name="connsiteY2" fmla="*/ 653931 h 653931"/>
                <a:gd name="connsiteX0" fmla="*/ 0 w 228600"/>
                <a:gd name="connsiteY0" fmla="*/ 0 h 579120"/>
                <a:gd name="connsiteX1" fmla="*/ 228600 w 228600"/>
                <a:gd name="connsiteY1" fmla="*/ 579120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579120">
                  <a:moveTo>
                    <a:pt x="0" y="0"/>
                  </a:moveTo>
                  <a:cubicBezTo>
                    <a:pt x="77470" y="97790"/>
                    <a:pt x="151130" y="392430"/>
                    <a:pt x="228600" y="579120"/>
                  </a:cubicBezTo>
                </a:path>
              </a:pathLst>
            </a:custGeom>
            <a:noFill/>
            <a:ln w="34925">
              <a:solidFill>
                <a:srgbClr val="9C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 218"/>
            <p:cNvSpPr/>
            <p:nvPr/>
          </p:nvSpPr>
          <p:spPr>
            <a:xfrm>
              <a:off x="7531563" y="1461643"/>
              <a:ext cx="364956" cy="417767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64820"/>
                <a:gd name="connsiteY0" fmla="*/ 67191 h 653931"/>
                <a:gd name="connsiteX1" fmla="*/ 236220 w 464820"/>
                <a:gd name="connsiteY1" fmla="*/ 74811 h 653931"/>
                <a:gd name="connsiteX2" fmla="*/ 464820 w 464820"/>
                <a:gd name="connsiteY2" fmla="*/ 653931 h 653931"/>
                <a:gd name="connsiteX0" fmla="*/ 0 w 228600"/>
                <a:gd name="connsiteY0" fmla="*/ 0 h 579120"/>
                <a:gd name="connsiteX1" fmla="*/ 228600 w 228600"/>
                <a:gd name="connsiteY1" fmla="*/ 579120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579120">
                  <a:moveTo>
                    <a:pt x="0" y="0"/>
                  </a:moveTo>
                  <a:cubicBezTo>
                    <a:pt x="77470" y="97790"/>
                    <a:pt x="151130" y="392430"/>
                    <a:pt x="228600" y="579120"/>
                  </a:cubicBezTo>
                </a:path>
              </a:pathLst>
            </a:custGeom>
            <a:noFill/>
            <a:ln w="34925">
              <a:solidFill>
                <a:srgbClr val="8C2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226"/>
            <p:cNvSpPr/>
            <p:nvPr/>
          </p:nvSpPr>
          <p:spPr>
            <a:xfrm>
              <a:off x="7531563" y="1308237"/>
              <a:ext cx="364956" cy="486288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64820"/>
                <a:gd name="connsiteY0" fmla="*/ 67191 h 653931"/>
                <a:gd name="connsiteX1" fmla="*/ 236220 w 464820"/>
                <a:gd name="connsiteY1" fmla="*/ 74811 h 653931"/>
                <a:gd name="connsiteX2" fmla="*/ 464820 w 464820"/>
                <a:gd name="connsiteY2" fmla="*/ 653931 h 653931"/>
                <a:gd name="connsiteX0" fmla="*/ 0 w 228600"/>
                <a:gd name="connsiteY0" fmla="*/ 0 h 579120"/>
                <a:gd name="connsiteX1" fmla="*/ 228600 w 228600"/>
                <a:gd name="connsiteY1" fmla="*/ 579120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579120">
                  <a:moveTo>
                    <a:pt x="0" y="0"/>
                  </a:moveTo>
                  <a:cubicBezTo>
                    <a:pt x="77470" y="97790"/>
                    <a:pt x="151130" y="392430"/>
                    <a:pt x="228600" y="579120"/>
                  </a:cubicBezTo>
                </a:path>
              </a:pathLst>
            </a:custGeom>
            <a:noFill/>
            <a:ln w="34925">
              <a:solidFill>
                <a:srgbClr val="008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 233"/>
            <p:cNvSpPr/>
            <p:nvPr/>
          </p:nvSpPr>
          <p:spPr>
            <a:xfrm>
              <a:off x="7531563" y="1605430"/>
              <a:ext cx="364956" cy="343299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64820"/>
                <a:gd name="connsiteY0" fmla="*/ 67191 h 653931"/>
                <a:gd name="connsiteX1" fmla="*/ 236220 w 464820"/>
                <a:gd name="connsiteY1" fmla="*/ 74811 h 653931"/>
                <a:gd name="connsiteX2" fmla="*/ 464820 w 464820"/>
                <a:gd name="connsiteY2" fmla="*/ 653931 h 653931"/>
                <a:gd name="connsiteX0" fmla="*/ 0 w 228600"/>
                <a:gd name="connsiteY0" fmla="*/ 0 h 579120"/>
                <a:gd name="connsiteX1" fmla="*/ 228600 w 228600"/>
                <a:gd name="connsiteY1" fmla="*/ 579120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579120">
                  <a:moveTo>
                    <a:pt x="0" y="0"/>
                  </a:moveTo>
                  <a:cubicBezTo>
                    <a:pt x="77470" y="97790"/>
                    <a:pt x="151130" y="392430"/>
                    <a:pt x="228600" y="579120"/>
                  </a:cubicBezTo>
                </a:path>
              </a:pathLst>
            </a:cu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896519" y="1354726"/>
            <a:ext cx="377121" cy="914851"/>
            <a:chOff x="7896519" y="1354726"/>
            <a:chExt cx="377121" cy="914851"/>
          </a:xfrm>
        </p:grpSpPr>
        <p:sp>
          <p:nvSpPr>
            <p:cNvPr id="206" name="Freeform 205"/>
            <p:cNvSpPr/>
            <p:nvPr/>
          </p:nvSpPr>
          <p:spPr>
            <a:xfrm>
              <a:off x="7896519" y="1354726"/>
              <a:ext cx="377121" cy="821243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165860"/>
                <a:gd name="connsiteY0" fmla="*/ 1172091 h 1194951"/>
                <a:gd name="connsiteX1" fmla="*/ 281940 w 1165860"/>
                <a:gd name="connsiteY1" fmla="*/ 623451 h 1194951"/>
                <a:gd name="connsiteX2" fmla="*/ 464820 w 1165860"/>
                <a:gd name="connsiteY2" fmla="*/ 67191 h 1194951"/>
                <a:gd name="connsiteX3" fmla="*/ 701040 w 1165860"/>
                <a:gd name="connsiteY3" fmla="*/ 74811 h 1194951"/>
                <a:gd name="connsiteX4" fmla="*/ 929640 w 1165860"/>
                <a:gd name="connsiteY4" fmla="*/ 653931 h 1194951"/>
                <a:gd name="connsiteX5" fmla="*/ 1165860 w 1165860"/>
                <a:gd name="connsiteY5" fmla="*/ 1194951 h 1194951"/>
                <a:gd name="connsiteX0" fmla="*/ 0 w 883920"/>
                <a:gd name="connsiteY0" fmla="*/ 623451 h 1194951"/>
                <a:gd name="connsiteX1" fmla="*/ 182880 w 883920"/>
                <a:gd name="connsiteY1" fmla="*/ 67191 h 1194951"/>
                <a:gd name="connsiteX2" fmla="*/ 419100 w 883920"/>
                <a:gd name="connsiteY2" fmla="*/ 74811 h 1194951"/>
                <a:gd name="connsiteX3" fmla="*/ 647700 w 883920"/>
                <a:gd name="connsiteY3" fmla="*/ 653931 h 1194951"/>
                <a:gd name="connsiteX4" fmla="*/ 883920 w 883920"/>
                <a:gd name="connsiteY4" fmla="*/ 1194951 h 1194951"/>
                <a:gd name="connsiteX0" fmla="*/ 0 w 701040"/>
                <a:gd name="connsiteY0" fmla="*/ 67191 h 1194951"/>
                <a:gd name="connsiteX1" fmla="*/ 236220 w 701040"/>
                <a:gd name="connsiteY1" fmla="*/ 74811 h 1194951"/>
                <a:gd name="connsiteX2" fmla="*/ 464820 w 701040"/>
                <a:gd name="connsiteY2" fmla="*/ 653931 h 1194951"/>
                <a:gd name="connsiteX3" fmla="*/ 701040 w 701040"/>
                <a:gd name="connsiteY3" fmla="*/ 1194951 h 1194951"/>
                <a:gd name="connsiteX0" fmla="*/ 0 w 464820"/>
                <a:gd name="connsiteY0" fmla="*/ 0 h 1120140"/>
                <a:gd name="connsiteX1" fmla="*/ 228600 w 464820"/>
                <a:gd name="connsiteY1" fmla="*/ 579120 h 1120140"/>
                <a:gd name="connsiteX2" fmla="*/ 464820 w 464820"/>
                <a:gd name="connsiteY2" fmla="*/ 1120140 h 1120140"/>
                <a:gd name="connsiteX0" fmla="*/ 0 w 236220"/>
                <a:gd name="connsiteY0" fmla="*/ 0 h 541020"/>
                <a:gd name="connsiteX1" fmla="*/ 236220 w 236220"/>
                <a:gd name="connsiteY1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541020">
                  <a:moveTo>
                    <a:pt x="0" y="0"/>
                  </a:moveTo>
                  <a:cubicBezTo>
                    <a:pt x="77470" y="186690"/>
                    <a:pt x="107950" y="436880"/>
                    <a:pt x="236220" y="541020"/>
                  </a:cubicBezTo>
                </a:path>
              </a:pathLst>
            </a:custGeom>
            <a:noFill/>
            <a:ln w="34925">
              <a:solidFill>
                <a:srgbClr val="D665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Freeform 212"/>
            <p:cNvSpPr/>
            <p:nvPr/>
          </p:nvSpPr>
          <p:spPr>
            <a:xfrm>
              <a:off x="7896519" y="1567321"/>
              <a:ext cx="377121" cy="650970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165860"/>
                <a:gd name="connsiteY0" fmla="*/ 1172091 h 1194951"/>
                <a:gd name="connsiteX1" fmla="*/ 281940 w 1165860"/>
                <a:gd name="connsiteY1" fmla="*/ 623451 h 1194951"/>
                <a:gd name="connsiteX2" fmla="*/ 464820 w 1165860"/>
                <a:gd name="connsiteY2" fmla="*/ 67191 h 1194951"/>
                <a:gd name="connsiteX3" fmla="*/ 701040 w 1165860"/>
                <a:gd name="connsiteY3" fmla="*/ 74811 h 1194951"/>
                <a:gd name="connsiteX4" fmla="*/ 929640 w 1165860"/>
                <a:gd name="connsiteY4" fmla="*/ 653931 h 1194951"/>
                <a:gd name="connsiteX5" fmla="*/ 1165860 w 1165860"/>
                <a:gd name="connsiteY5" fmla="*/ 1194951 h 1194951"/>
                <a:gd name="connsiteX0" fmla="*/ 0 w 883920"/>
                <a:gd name="connsiteY0" fmla="*/ 623451 h 1194951"/>
                <a:gd name="connsiteX1" fmla="*/ 182880 w 883920"/>
                <a:gd name="connsiteY1" fmla="*/ 67191 h 1194951"/>
                <a:gd name="connsiteX2" fmla="*/ 419100 w 883920"/>
                <a:gd name="connsiteY2" fmla="*/ 74811 h 1194951"/>
                <a:gd name="connsiteX3" fmla="*/ 647700 w 883920"/>
                <a:gd name="connsiteY3" fmla="*/ 653931 h 1194951"/>
                <a:gd name="connsiteX4" fmla="*/ 883920 w 883920"/>
                <a:gd name="connsiteY4" fmla="*/ 1194951 h 1194951"/>
                <a:gd name="connsiteX0" fmla="*/ 0 w 701040"/>
                <a:gd name="connsiteY0" fmla="*/ 67191 h 1194951"/>
                <a:gd name="connsiteX1" fmla="*/ 236220 w 701040"/>
                <a:gd name="connsiteY1" fmla="*/ 74811 h 1194951"/>
                <a:gd name="connsiteX2" fmla="*/ 464820 w 701040"/>
                <a:gd name="connsiteY2" fmla="*/ 653931 h 1194951"/>
                <a:gd name="connsiteX3" fmla="*/ 701040 w 701040"/>
                <a:gd name="connsiteY3" fmla="*/ 1194951 h 1194951"/>
                <a:gd name="connsiteX0" fmla="*/ 0 w 464820"/>
                <a:gd name="connsiteY0" fmla="*/ 0 h 1120140"/>
                <a:gd name="connsiteX1" fmla="*/ 228600 w 464820"/>
                <a:gd name="connsiteY1" fmla="*/ 579120 h 1120140"/>
                <a:gd name="connsiteX2" fmla="*/ 464820 w 464820"/>
                <a:gd name="connsiteY2" fmla="*/ 1120140 h 1120140"/>
                <a:gd name="connsiteX0" fmla="*/ 0 w 236220"/>
                <a:gd name="connsiteY0" fmla="*/ 0 h 541020"/>
                <a:gd name="connsiteX1" fmla="*/ 236220 w 236220"/>
                <a:gd name="connsiteY1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541020">
                  <a:moveTo>
                    <a:pt x="0" y="0"/>
                  </a:moveTo>
                  <a:cubicBezTo>
                    <a:pt x="77470" y="186690"/>
                    <a:pt x="107950" y="436880"/>
                    <a:pt x="236220" y="541020"/>
                  </a:cubicBezTo>
                </a:path>
              </a:pathLst>
            </a:custGeom>
            <a:noFill/>
            <a:ln w="34925">
              <a:solidFill>
                <a:srgbClr val="9C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Freeform 219"/>
            <p:cNvSpPr/>
            <p:nvPr/>
          </p:nvSpPr>
          <p:spPr>
            <a:xfrm>
              <a:off x="7896519" y="1879295"/>
              <a:ext cx="377121" cy="390282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165860"/>
                <a:gd name="connsiteY0" fmla="*/ 1172091 h 1194951"/>
                <a:gd name="connsiteX1" fmla="*/ 281940 w 1165860"/>
                <a:gd name="connsiteY1" fmla="*/ 623451 h 1194951"/>
                <a:gd name="connsiteX2" fmla="*/ 464820 w 1165860"/>
                <a:gd name="connsiteY2" fmla="*/ 67191 h 1194951"/>
                <a:gd name="connsiteX3" fmla="*/ 701040 w 1165860"/>
                <a:gd name="connsiteY3" fmla="*/ 74811 h 1194951"/>
                <a:gd name="connsiteX4" fmla="*/ 929640 w 1165860"/>
                <a:gd name="connsiteY4" fmla="*/ 653931 h 1194951"/>
                <a:gd name="connsiteX5" fmla="*/ 1165860 w 1165860"/>
                <a:gd name="connsiteY5" fmla="*/ 1194951 h 1194951"/>
                <a:gd name="connsiteX0" fmla="*/ 0 w 883920"/>
                <a:gd name="connsiteY0" fmla="*/ 623451 h 1194951"/>
                <a:gd name="connsiteX1" fmla="*/ 182880 w 883920"/>
                <a:gd name="connsiteY1" fmla="*/ 67191 h 1194951"/>
                <a:gd name="connsiteX2" fmla="*/ 419100 w 883920"/>
                <a:gd name="connsiteY2" fmla="*/ 74811 h 1194951"/>
                <a:gd name="connsiteX3" fmla="*/ 647700 w 883920"/>
                <a:gd name="connsiteY3" fmla="*/ 653931 h 1194951"/>
                <a:gd name="connsiteX4" fmla="*/ 883920 w 883920"/>
                <a:gd name="connsiteY4" fmla="*/ 1194951 h 1194951"/>
                <a:gd name="connsiteX0" fmla="*/ 0 w 701040"/>
                <a:gd name="connsiteY0" fmla="*/ 67191 h 1194951"/>
                <a:gd name="connsiteX1" fmla="*/ 236220 w 701040"/>
                <a:gd name="connsiteY1" fmla="*/ 74811 h 1194951"/>
                <a:gd name="connsiteX2" fmla="*/ 464820 w 701040"/>
                <a:gd name="connsiteY2" fmla="*/ 653931 h 1194951"/>
                <a:gd name="connsiteX3" fmla="*/ 701040 w 701040"/>
                <a:gd name="connsiteY3" fmla="*/ 1194951 h 1194951"/>
                <a:gd name="connsiteX0" fmla="*/ 0 w 464820"/>
                <a:gd name="connsiteY0" fmla="*/ 0 h 1120140"/>
                <a:gd name="connsiteX1" fmla="*/ 228600 w 464820"/>
                <a:gd name="connsiteY1" fmla="*/ 579120 h 1120140"/>
                <a:gd name="connsiteX2" fmla="*/ 464820 w 464820"/>
                <a:gd name="connsiteY2" fmla="*/ 1120140 h 1120140"/>
                <a:gd name="connsiteX0" fmla="*/ 0 w 236220"/>
                <a:gd name="connsiteY0" fmla="*/ 0 h 541020"/>
                <a:gd name="connsiteX1" fmla="*/ 236220 w 236220"/>
                <a:gd name="connsiteY1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541020">
                  <a:moveTo>
                    <a:pt x="0" y="0"/>
                  </a:moveTo>
                  <a:cubicBezTo>
                    <a:pt x="77470" y="186690"/>
                    <a:pt x="107950" y="436880"/>
                    <a:pt x="236220" y="541020"/>
                  </a:cubicBezTo>
                </a:path>
              </a:pathLst>
            </a:custGeom>
            <a:noFill/>
            <a:ln w="34925">
              <a:solidFill>
                <a:srgbClr val="8C2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Freeform 227"/>
            <p:cNvSpPr/>
            <p:nvPr/>
          </p:nvSpPr>
          <p:spPr>
            <a:xfrm>
              <a:off x="7896519" y="1794391"/>
              <a:ext cx="377121" cy="454295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165860"/>
                <a:gd name="connsiteY0" fmla="*/ 1172091 h 1194951"/>
                <a:gd name="connsiteX1" fmla="*/ 281940 w 1165860"/>
                <a:gd name="connsiteY1" fmla="*/ 623451 h 1194951"/>
                <a:gd name="connsiteX2" fmla="*/ 464820 w 1165860"/>
                <a:gd name="connsiteY2" fmla="*/ 67191 h 1194951"/>
                <a:gd name="connsiteX3" fmla="*/ 701040 w 1165860"/>
                <a:gd name="connsiteY3" fmla="*/ 74811 h 1194951"/>
                <a:gd name="connsiteX4" fmla="*/ 929640 w 1165860"/>
                <a:gd name="connsiteY4" fmla="*/ 653931 h 1194951"/>
                <a:gd name="connsiteX5" fmla="*/ 1165860 w 1165860"/>
                <a:gd name="connsiteY5" fmla="*/ 1194951 h 1194951"/>
                <a:gd name="connsiteX0" fmla="*/ 0 w 883920"/>
                <a:gd name="connsiteY0" fmla="*/ 623451 h 1194951"/>
                <a:gd name="connsiteX1" fmla="*/ 182880 w 883920"/>
                <a:gd name="connsiteY1" fmla="*/ 67191 h 1194951"/>
                <a:gd name="connsiteX2" fmla="*/ 419100 w 883920"/>
                <a:gd name="connsiteY2" fmla="*/ 74811 h 1194951"/>
                <a:gd name="connsiteX3" fmla="*/ 647700 w 883920"/>
                <a:gd name="connsiteY3" fmla="*/ 653931 h 1194951"/>
                <a:gd name="connsiteX4" fmla="*/ 883920 w 883920"/>
                <a:gd name="connsiteY4" fmla="*/ 1194951 h 1194951"/>
                <a:gd name="connsiteX0" fmla="*/ 0 w 701040"/>
                <a:gd name="connsiteY0" fmla="*/ 67191 h 1194951"/>
                <a:gd name="connsiteX1" fmla="*/ 236220 w 701040"/>
                <a:gd name="connsiteY1" fmla="*/ 74811 h 1194951"/>
                <a:gd name="connsiteX2" fmla="*/ 464820 w 701040"/>
                <a:gd name="connsiteY2" fmla="*/ 653931 h 1194951"/>
                <a:gd name="connsiteX3" fmla="*/ 701040 w 701040"/>
                <a:gd name="connsiteY3" fmla="*/ 1194951 h 1194951"/>
                <a:gd name="connsiteX0" fmla="*/ 0 w 464820"/>
                <a:gd name="connsiteY0" fmla="*/ 0 h 1120140"/>
                <a:gd name="connsiteX1" fmla="*/ 228600 w 464820"/>
                <a:gd name="connsiteY1" fmla="*/ 579120 h 1120140"/>
                <a:gd name="connsiteX2" fmla="*/ 464820 w 464820"/>
                <a:gd name="connsiteY2" fmla="*/ 1120140 h 1120140"/>
                <a:gd name="connsiteX0" fmla="*/ 0 w 236220"/>
                <a:gd name="connsiteY0" fmla="*/ 0 h 541020"/>
                <a:gd name="connsiteX1" fmla="*/ 236220 w 236220"/>
                <a:gd name="connsiteY1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541020">
                  <a:moveTo>
                    <a:pt x="0" y="0"/>
                  </a:moveTo>
                  <a:cubicBezTo>
                    <a:pt x="77470" y="186690"/>
                    <a:pt x="107950" y="436880"/>
                    <a:pt x="236220" y="541020"/>
                  </a:cubicBezTo>
                </a:path>
              </a:pathLst>
            </a:custGeom>
            <a:noFill/>
            <a:ln w="34925">
              <a:solidFill>
                <a:srgbClr val="008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7896519" y="1948635"/>
              <a:ext cx="377121" cy="320714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165860"/>
                <a:gd name="connsiteY0" fmla="*/ 1172091 h 1194951"/>
                <a:gd name="connsiteX1" fmla="*/ 281940 w 1165860"/>
                <a:gd name="connsiteY1" fmla="*/ 623451 h 1194951"/>
                <a:gd name="connsiteX2" fmla="*/ 464820 w 1165860"/>
                <a:gd name="connsiteY2" fmla="*/ 67191 h 1194951"/>
                <a:gd name="connsiteX3" fmla="*/ 701040 w 1165860"/>
                <a:gd name="connsiteY3" fmla="*/ 74811 h 1194951"/>
                <a:gd name="connsiteX4" fmla="*/ 929640 w 1165860"/>
                <a:gd name="connsiteY4" fmla="*/ 653931 h 1194951"/>
                <a:gd name="connsiteX5" fmla="*/ 1165860 w 1165860"/>
                <a:gd name="connsiteY5" fmla="*/ 1194951 h 1194951"/>
                <a:gd name="connsiteX0" fmla="*/ 0 w 883920"/>
                <a:gd name="connsiteY0" fmla="*/ 623451 h 1194951"/>
                <a:gd name="connsiteX1" fmla="*/ 182880 w 883920"/>
                <a:gd name="connsiteY1" fmla="*/ 67191 h 1194951"/>
                <a:gd name="connsiteX2" fmla="*/ 419100 w 883920"/>
                <a:gd name="connsiteY2" fmla="*/ 74811 h 1194951"/>
                <a:gd name="connsiteX3" fmla="*/ 647700 w 883920"/>
                <a:gd name="connsiteY3" fmla="*/ 653931 h 1194951"/>
                <a:gd name="connsiteX4" fmla="*/ 883920 w 883920"/>
                <a:gd name="connsiteY4" fmla="*/ 1194951 h 1194951"/>
                <a:gd name="connsiteX0" fmla="*/ 0 w 701040"/>
                <a:gd name="connsiteY0" fmla="*/ 67191 h 1194951"/>
                <a:gd name="connsiteX1" fmla="*/ 236220 w 701040"/>
                <a:gd name="connsiteY1" fmla="*/ 74811 h 1194951"/>
                <a:gd name="connsiteX2" fmla="*/ 464820 w 701040"/>
                <a:gd name="connsiteY2" fmla="*/ 653931 h 1194951"/>
                <a:gd name="connsiteX3" fmla="*/ 701040 w 701040"/>
                <a:gd name="connsiteY3" fmla="*/ 1194951 h 1194951"/>
                <a:gd name="connsiteX0" fmla="*/ 0 w 464820"/>
                <a:gd name="connsiteY0" fmla="*/ 0 h 1120140"/>
                <a:gd name="connsiteX1" fmla="*/ 228600 w 464820"/>
                <a:gd name="connsiteY1" fmla="*/ 579120 h 1120140"/>
                <a:gd name="connsiteX2" fmla="*/ 464820 w 464820"/>
                <a:gd name="connsiteY2" fmla="*/ 1120140 h 1120140"/>
                <a:gd name="connsiteX0" fmla="*/ 0 w 236220"/>
                <a:gd name="connsiteY0" fmla="*/ 0 h 541020"/>
                <a:gd name="connsiteX1" fmla="*/ 236220 w 236220"/>
                <a:gd name="connsiteY1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20" h="541020">
                  <a:moveTo>
                    <a:pt x="0" y="0"/>
                  </a:moveTo>
                  <a:cubicBezTo>
                    <a:pt x="77470" y="186690"/>
                    <a:pt x="107950" y="436880"/>
                    <a:pt x="236220" y="541020"/>
                  </a:cubicBezTo>
                </a:path>
              </a:pathLst>
            </a:cu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61353" y="463722"/>
            <a:ext cx="291965" cy="1466704"/>
            <a:chOff x="6861353" y="463722"/>
            <a:chExt cx="291965" cy="1466704"/>
          </a:xfrm>
        </p:grpSpPr>
        <p:sp>
          <p:nvSpPr>
            <p:cNvPr id="207" name="Freeform 206"/>
            <p:cNvSpPr/>
            <p:nvPr/>
          </p:nvSpPr>
          <p:spPr>
            <a:xfrm>
              <a:off x="6861353" y="463722"/>
              <a:ext cx="291965" cy="844377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182880"/>
                <a:gd name="connsiteY0" fmla="*/ 556260 h 556260"/>
                <a:gd name="connsiteX1" fmla="*/ 182880 w 182880"/>
                <a:gd name="connsiteY1" fmla="*/ 0 h 55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0" h="556260">
                  <a:moveTo>
                    <a:pt x="0" y="556260"/>
                  </a:moveTo>
                  <a:cubicBezTo>
                    <a:pt x="77470" y="372110"/>
                    <a:pt x="113030" y="91440"/>
                    <a:pt x="182880" y="0"/>
                  </a:cubicBezTo>
                </a:path>
              </a:pathLst>
            </a:custGeom>
            <a:noFill/>
            <a:ln w="34925">
              <a:solidFill>
                <a:srgbClr val="D665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Freeform 213"/>
            <p:cNvSpPr/>
            <p:nvPr/>
          </p:nvSpPr>
          <p:spPr>
            <a:xfrm>
              <a:off x="6861353" y="861055"/>
              <a:ext cx="291965" cy="669307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182880"/>
                <a:gd name="connsiteY0" fmla="*/ 556260 h 556260"/>
                <a:gd name="connsiteX1" fmla="*/ 182880 w 182880"/>
                <a:gd name="connsiteY1" fmla="*/ 0 h 55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0" h="556260">
                  <a:moveTo>
                    <a:pt x="0" y="556260"/>
                  </a:moveTo>
                  <a:cubicBezTo>
                    <a:pt x="77470" y="372110"/>
                    <a:pt x="113030" y="91440"/>
                    <a:pt x="182880" y="0"/>
                  </a:cubicBezTo>
                </a:path>
              </a:pathLst>
            </a:custGeom>
            <a:noFill/>
            <a:ln w="34925">
              <a:solidFill>
                <a:srgbClr val="9C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6861353" y="1455861"/>
              <a:ext cx="291965" cy="401276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182880"/>
                <a:gd name="connsiteY0" fmla="*/ 556260 h 556260"/>
                <a:gd name="connsiteX1" fmla="*/ 182880 w 182880"/>
                <a:gd name="connsiteY1" fmla="*/ 0 h 55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0" h="556260">
                  <a:moveTo>
                    <a:pt x="0" y="556260"/>
                  </a:moveTo>
                  <a:cubicBezTo>
                    <a:pt x="77470" y="372110"/>
                    <a:pt x="113030" y="91440"/>
                    <a:pt x="182880" y="0"/>
                  </a:cubicBezTo>
                </a:path>
              </a:pathLst>
            </a:custGeom>
            <a:noFill/>
            <a:ln w="34925">
              <a:solidFill>
                <a:srgbClr val="8C2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6861353" y="1301506"/>
              <a:ext cx="291965" cy="467092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182880"/>
                <a:gd name="connsiteY0" fmla="*/ 556260 h 556260"/>
                <a:gd name="connsiteX1" fmla="*/ 182880 w 182880"/>
                <a:gd name="connsiteY1" fmla="*/ 0 h 55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0" h="556260">
                  <a:moveTo>
                    <a:pt x="0" y="556260"/>
                  </a:moveTo>
                  <a:cubicBezTo>
                    <a:pt x="77470" y="372110"/>
                    <a:pt x="113030" y="91440"/>
                    <a:pt x="182880" y="0"/>
                  </a:cubicBezTo>
                </a:path>
              </a:pathLst>
            </a:custGeom>
            <a:noFill/>
            <a:ln w="34925">
              <a:solidFill>
                <a:srgbClr val="008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reeform 235"/>
            <p:cNvSpPr/>
            <p:nvPr/>
          </p:nvSpPr>
          <p:spPr>
            <a:xfrm>
              <a:off x="6861353" y="1600678"/>
              <a:ext cx="291965" cy="329748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752600"/>
                <a:gd name="connsiteY0" fmla="*/ 1301631 h 1301631"/>
                <a:gd name="connsiteX1" fmla="*/ 586740 w 1752600"/>
                <a:gd name="connsiteY1" fmla="*/ 1172091 h 1301631"/>
                <a:gd name="connsiteX2" fmla="*/ 868680 w 1752600"/>
                <a:gd name="connsiteY2" fmla="*/ 623451 h 1301631"/>
                <a:gd name="connsiteX3" fmla="*/ 1051560 w 1752600"/>
                <a:gd name="connsiteY3" fmla="*/ 67191 h 1301631"/>
                <a:gd name="connsiteX4" fmla="*/ 1287780 w 1752600"/>
                <a:gd name="connsiteY4" fmla="*/ 74811 h 1301631"/>
                <a:gd name="connsiteX5" fmla="*/ 1516380 w 1752600"/>
                <a:gd name="connsiteY5" fmla="*/ 653931 h 1301631"/>
                <a:gd name="connsiteX6" fmla="*/ 1752600 w 1752600"/>
                <a:gd name="connsiteY6" fmla="*/ 1194951 h 1301631"/>
                <a:gd name="connsiteX0" fmla="*/ 0 w 1516380"/>
                <a:gd name="connsiteY0" fmla="*/ 1301631 h 1301631"/>
                <a:gd name="connsiteX1" fmla="*/ 586740 w 1516380"/>
                <a:gd name="connsiteY1" fmla="*/ 1172091 h 1301631"/>
                <a:gd name="connsiteX2" fmla="*/ 868680 w 1516380"/>
                <a:gd name="connsiteY2" fmla="*/ 623451 h 1301631"/>
                <a:gd name="connsiteX3" fmla="*/ 1051560 w 1516380"/>
                <a:gd name="connsiteY3" fmla="*/ 67191 h 1301631"/>
                <a:gd name="connsiteX4" fmla="*/ 1287780 w 1516380"/>
                <a:gd name="connsiteY4" fmla="*/ 74811 h 1301631"/>
                <a:gd name="connsiteX5" fmla="*/ 1516380 w 1516380"/>
                <a:gd name="connsiteY5" fmla="*/ 653931 h 1301631"/>
                <a:gd name="connsiteX0" fmla="*/ 0 w 929640"/>
                <a:gd name="connsiteY0" fmla="*/ 1172091 h 1172091"/>
                <a:gd name="connsiteX1" fmla="*/ 281940 w 929640"/>
                <a:gd name="connsiteY1" fmla="*/ 623451 h 1172091"/>
                <a:gd name="connsiteX2" fmla="*/ 464820 w 929640"/>
                <a:gd name="connsiteY2" fmla="*/ 67191 h 1172091"/>
                <a:gd name="connsiteX3" fmla="*/ 701040 w 929640"/>
                <a:gd name="connsiteY3" fmla="*/ 74811 h 1172091"/>
                <a:gd name="connsiteX4" fmla="*/ 929640 w 929640"/>
                <a:gd name="connsiteY4" fmla="*/ 653931 h 1172091"/>
                <a:gd name="connsiteX0" fmla="*/ 0 w 647700"/>
                <a:gd name="connsiteY0" fmla="*/ 623451 h 653931"/>
                <a:gd name="connsiteX1" fmla="*/ 182880 w 647700"/>
                <a:gd name="connsiteY1" fmla="*/ 67191 h 653931"/>
                <a:gd name="connsiteX2" fmla="*/ 419100 w 647700"/>
                <a:gd name="connsiteY2" fmla="*/ 74811 h 653931"/>
                <a:gd name="connsiteX3" fmla="*/ 647700 w 647700"/>
                <a:gd name="connsiteY3" fmla="*/ 653931 h 653931"/>
                <a:gd name="connsiteX0" fmla="*/ 0 w 419100"/>
                <a:gd name="connsiteY0" fmla="*/ 623451 h 623451"/>
                <a:gd name="connsiteX1" fmla="*/ 182880 w 419100"/>
                <a:gd name="connsiteY1" fmla="*/ 67191 h 623451"/>
                <a:gd name="connsiteX2" fmla="*/ 419100 w 419100"/>
                <a:gd name="connsiteY2" fmla="*/ 74811 h 623451"/>
                <a:gd name="connsiteX0" fmla="*/ 0 w 182880"/>
                <a:gd name="connsiteY0" fmla="*/ 556260 h 556260"/>
                <a:gd name="connsiteX1" fmla="*/ 182880 w 182880"/>
                <a:gd name="connsiteY1" fmla="*/ 0 h 55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0" h="556260">
                  <a:moveTo>
                    <a:pt x="0" y="556260"/>
                  </a:moveTo>
                  <a:cubicBezTo>
                    <a:pt x="77470" y="372110"/>
                    <a:pt x="113030" y="91440"/>
                    <a:pt x="182880" y="0"/>
                  </a:cubicBezTo>
                </a:path>
              </a:pathLst>
            </a:cu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73640" y="2175728"/>
            <a:ext cx="851564" cy="154201"/>
            <a:chOff x="8273640" y="2175728"/>
            <a:chExt cx="851564" cy="154201"/>
          </a:xfrm>
        </p:grpSpPr>
        <p:sp>
          <p:nvSpPr>
            <p:cNvPr id="208" name="Freeform 207"/>
            <p:cNvSpPr/>
            <p:nvPr/>
          </p:nvSpPr>
          <p:spPr>
            <a:xfrm>
              <a:off x="8273640" y="2175728"/>
              <a:ext cx="851564" cy="127235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699260"/>
                <a:gd name="connsiteY0" fmla="*/ 1172091 h 1278771"/>
                <a:gd name="connsiteX1" fmla="*/ 281940 w 1699260"/>
                <a:gd name="connsiteY1" fmla="*/ 623451 h 1278771"/>
                <a:gd name="connsiteX2" fmla="*/ 464820 w 1699260"/>
                <a:gd name="connsiteY2" fmla="*/ 67191 h 1278771"/>
                <a:gd name="connsiteX3" fmla="*/ 701040 w 1699260"/>
                <a:gd name="connsiteY3" fmla="*/ 74811 h 1278771"/>
                <a:gd name="connsiteX4" fmla="*/ 929640 w 1699260"/>
                <a:gd name="connsiteY4" fmla="*/ 653931 h 1278771"/>
                <a:gd name="connsiteX5" fmla="*/ 1165860 w 1699260"/>
                <a:gd name="connsiteY5" fmla="*/ 1194951 h 1278771"/>
                <a:gd name="connsiteX6" fmla="*/ 1699260 w 1699260"/>
                <a:gd name="connsiteY6" fmla="*/ 1278771 h 1278771"/>
                <a:gd name="connsiteX0" fmla="*/ 0 w 1417320"/>
                <a:gd name="connsiteY0" fmla="*/ 623451 h 1278771"/>
                <a:gd name="connsiteX1" fmla="*/ 182880 w 1417320"/>
                <a:gd name="connsiteY1" fmla="*/ 67191 h 1278771"/>
                <a:gd name="connsiteX2" fmla="*/ 419100 w 1417320"/>
                <a:gd name="connsiteY2" fmla="*/ 74811 h 1278771"/>
                <a:gd name="connsiteX3" fmla="*/ 647700 w 1417320"/>
                <a:gd name="connsiteY3" fmla="*/ 653931 h 1278771"/>
                <a:gd name="connsiteX4" fmla="*/ 883920 w 1417320"/>
                <a:gd name="connsiteY4" fmla="*/ 1194951 h 1278771"/>
                <a:gd name="connsiteX5" fmla="*/ 1417320 w 1417320"/>
                <a:gd name="connsiteY5" fmla="*/ 1278771 h 1278771"/>
                <a:gd name="connsiteX0" fmla="*/ 0 w 1234440"/>
                <a:gd name="connsiteY0" fmla="*/ 67191 h 1278771"/>
                <a:gd name="connsiteX1" fmla="*/ 236220 w 1234440"/>
                <a:gd name="connsiteY1" fmla="*/ 74811 h 1278771"/>
                <a:gd name="connsiteX2" fmla="*/ 464820 w 1234440"/>
                <a:gd name="connsiteY2" fmla="*/ 653931 h 1278771"/>
                <a:gd name="connsiteX3" fmla="*/ 701040 w 1234440"/>
                <a:gd name="connsiteY3" fmla="*/ 1194951 h 1278771"/>
                <a:gd name="connsiteX4" fmla="*/ 1234440 w 1234440"/>
                <a:gd name="connsiteY4" fmla="*/ 1278771 h 1278771"/>
                <a:gd name="connsiteX0" fmla="*/ 0 w 998220"/>
                <a:gd name="connsiteY0" fmla="*/ 0 h 1203960"/>
                <a:gd name="connsiteX1" fmla="*/ 228600 w 998220"/>
                <a:gd name="connsiteY1" fmla="*/ 579120 h 1203960"/>
                <a:gd name="connsiteX2" fmla="*/ 464820 w 998220"/>
                <a:gd name="connsiteY2" fmla="*/ 1120140 h 1203960"/>
                <a:gd name="connsiteX3" fmla="*/ 998220 w 998220"/>
                <a:gd name="connsiteY3" fmla="*/ 1203960 h 1203960"/>
                <a:gd name="connsiteX0" fmla="*/ 0 w 769620"/>
                <a:gd name="connsiteY0" fmla="*/ 0 h 624840"/>
                <a:gd name="connsiteX1" fmla="*/ 236220 w 769620"/>
                <a:gd name="connsiteY1" fmla="*/ 541020 h 624840"/>
                <a:gd name="connsiteX2" fmla="*/ 769620 w 769620"/>
                <a:gd name="connsiteY2" fmla="*/ 624840 h 624840"/>
                <a:gd name="connsiteX0" fmla="*/ 0 w 533400"/>
                <a:gd name="connsiteY0" fmla="*/ 0 h 83820"/>
                <a:gd name="connsiteX1" fmla="*/ 533400 w 533400"/>
                <a:gd name="connsiteY1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 h="83820">
                  <a:moveTo>
                    <a:pt x="0" y="0"/>
                  </a:moveTo>
                  <a:cubicBezTo>
                    <a:pt x="128270" y="104140"/>
                    <a:pt x="449580" y="67310"/>
                    <a:pt x="533400" y="83820"/>
                  </a:cubicBezTo>
                </a:path>
              </a:pathLst>
            </a:custGeom>
            <a:noFill/>
            <a:ln w="34925">
              <a:solidFill>
                <a:srgbClr val="D665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 214"/>
            <p:cNvSpPr/>
            <p:nvPr/>
          </p:nvSpPr>
          <p:spPr>
            <a:xfrm>
              <a:off x="8273640" y="2218099"/>
              <a:ext cx="851564" cy="100854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699260"/>
                <a:gd name="connsiteY0" fmla="*/ 1172091 h 1278771"/>
                <a:gd name="connsiteX1" fmla="*/ 281940 w 1699260"/>
                <a:gd name="connsiteY1" fmla="*/ 623451 h 1278771"/>
                <a:gd name="connsiteX2" fmla="*/ 464820 w 1699260"/>
                <a:gd name="connsiteY2" fmla="*/ 67191 h 1278771"/>
                <a:gd name="connsiteX3" fmla="*/ 701040 w 1699260"/>
                <a:gd name="connsiteY3" fmla="*/ 74811 h 1278771"/>
                <a:gd name="connsiteX4" fmla="*/ 929640 w 1699260"/>
                <a:gd name="connsiteY4" fmla="*/ 653931 h 1278771"/>
                <a:gd name="connsiteX5" fmla="*/ 1165860 w 1699260"/>
                <a:gd name="connsiteY5" fmla="*/ 1194951 h 1278771"/>
                <a:gd name="connsiteX6" fmla="*/ 1699260 w 1699260"/>
                <a:gd name="connsiteY6" fmla="*/ 1278771 h 1278771"/>
                <a:gd name="connsiteX0" fmla="*/ 0 w 1417320"/>
                <a:gd name="connsiteY0" fmla="*/ 623451 h 1278771"/>
                <a:gd name="connsiteX1" fmla="*/ 182880 w 1417320"/>
                <a:gd name="connsiteY1" fmla="*/ 67191 h 1278771"/>
                <a:gd name="connsiteX2" fmla="*/ 419100 w 1417320"/>
                <a:gd name="connsiteY2" fmla="*/ 74811 h 1278771"/>
                <a:gd name="connsiteX3" fmla="*/ 647700 w 1417320"/>
                <a:gd name="connsiteY3" fmla="*/ 653931 h 1278771"/>
                <a:gd name="connsiteX4" fmla="*/ 883920 w 1417320"/>
                <a:gd name="connsiteY4" fmla="*/ 1194951 h 1278771"/>
                <a:gd name="connsiteX5" fmla="*/ 1417320 w 1417320"/>
                <a:gd name="connsiteY5" fmla="*/ 1278771 h 1278771"/>
                <a:gd name="connsiteX0" fmla="*/ 0 w 1234440"/>
                <a:gd name="connsiteY0" fmla="*/ 67191 h 1278771"/>
                <a:gd name="connsiteX1" fmla="*/ 236220 w 1234440"/>
                <a:gd name="connsiteY1" fmla="*/ 74811 h 1278771"/>
                <a:gd name="connsiteX2" fmla="*/ 464820 w 1234440"/>
                <a:gd name="connsiteY2" fmla="*/ 653931 h 1278771"/>
                <a:gd name="connsiteX3" fmla="*/ 701040 w 1234440"/>
                <a:gd name="connsiteY3" fmla="*/ 1194951 h 1278771"/>
                <a:gd name="connsiteX4" fmla="*/ 1234440 w 1234440"/>
                <a:gd name="connsiteY4" fmla="*/ 1278771 h 1278771"/>
                <a:gd name="connsiteX0" fmla="*/ 0 w 998220"/>
                <a:gd name="connsiteY0" fmla="*/ 0 h 1203960"/>
                <a:gd name="connsiteX1" fmla="*/ 228600 w 998220"/>
                <a:gd name="connsiteY1" fmla="*/ 579120 h 1203960"/>
                <a:gd name="connsiteX2" fmla="*/ 464820 w 998220"/>
                <a:gd name="connsiteY2" fmla="*/ 1120140 h 1203960"/>
                <a:gd name="connsiteX3" fmla="*/ 998220 w 998220"/>
                <a:gd name="connsiteY3" fmla="*/ 1203960 h 1203960"/>
                <a:gd name="connsiteX0" fmla="*/ 0 w 769620"/>
                <a:gd name="connsiteY0" fmla="*/ 0 h 624840"/>
                <a:gd name="connsiteX1" fmla="*/ 236220 w 769620"/>
                <a:gd name="connsiteY1" fmla="*/ 541020 h 624840"/>
                <a:gd name="connsiteX2" fmla="*/ 769620 w 769620"/>
                <a:gd name="connsiteY2" fmla="*/ 624840 h 624840"/>
                <a:gd name="connsiteX0" fmla="*/ 0 w 533400"/>
                <a:gd name="connsiteY0" fmla="*/ 0 h 83820"/>
                <a:gd name="connsiteX1" fmla="*/ 533400 w 533400"/>
                <a:gd name="connsiteY1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 h="83820">
                  <a:moveTo>
                    <a:pt x="0" y="0"/>
                  </a:moveTo>
                  <a:cubicBezTo>
                    <a:pt x="128270" y="104140"/>
                    <a:pt x="449580" y="67310"/>
                    <a:pt x="533400" y="83820"/>
                  </a:cubicBezTo>
                </a:path>
              </a:pathLst>
            </a:custGeom>
            <a:noFill/>
            <a:ln w="34925">
              <a:solidFill>
                <a:srgbClr val="9C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8273640" y="2269463"/>
              <a:ext cx="851564" cy="60466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699260"/>
                <a:gd name="connsiteY0" fmla="*/ 1172091 h 1278771"/>
                <a:gd name="connsiteX1" fmla="*/ 281940 w 1699260"/>
                <a:gd name="connsiteY1" fmla="*/ 623451 h 1278771"/>
                <a:gd name="connsiteX2" fmla="*/ 464820 w 1699260"/>
                <a:gd name="connsiteY2" fmla="*/ 67191 h 1278771"/>
                <a:gd name="connsiteX3" fmla="*/ 701040 w 1699260"/>
                <a:gd name="connsiteY3" fmla="*/ 74811 h 1278771"/>
                <a:gd name="connsiteX4" fmla="*/ 929640 w 1699260"/>
                <a:gd name="connsiteY4" fmla="*/ 653931 h 1278771"/>
                <a:gd name="connsiteX5" fmla="*/ 1165860 w 1699260"/>
                <a:gd name="connsiteY5" fmla="*/ 1194951 h 1278771"/>
                <a:gd name="connsiteX6" fmla="*/ 1699260 w 1699260"/>
                <a:gd name="connsiteY6" fmla="*/ 1278771 h 1278771"/>
                <a:gd name="connsiteX0" fmla="*/ 0 w 1417320"/>
                <a:gd name="connsiteY0" fmla="*/ 623451 h 1278771"/>
                <a:gd name="connsiteX1" fmla="*/ 182880 w 1417320"/>
                <a:gd name="connsiteY1" fmla="*/ 67191 h 1278771"/>
                <a:gd name="connsiteX2" fmla="*/ 419100 w 1417320"/>
                <a:gd name="connsiteY2" fmla="*/ 74811 h 1278771"/>
                <a:gd name="connsiteX3" fmla="*/ 647700 w 1417320"/>
                <a:gd name="connsiteY3" fmla="*/ 653931 h 1278771"/>
                <a:gd name="connsiteX4" fmla="*/ 883920 w 1417320"/>
                <a:gd name="connsiteY4" fmla="*/ 1194951 h 1278771"/>
                <a:gd name="connsiteX5" fmla="*/ 1417320 w 1417320"/>
                <a:gd name="connsiteY5" fmla="*/ 1278771 h 1278771"/>
                <a:gd name="connsiteX0" fmla="*/ 0 w 1234440"/>
                <a:gd name="connsiteY0" fmla="*/ 67191 h 1278771"/>
                <a:gd name="connsiteX1" fmla="*/ 236220 w 1234440"/>
                <a:gd name="connsiteY1" fmla="*/ 74811 h 1278771"/>
                <a:gd name="connsiteX2" fmla="*/ 464820 w 1234440"/>
                <a:gd name="connsiteY2" fmla="*/ 653931 h 1278771"/>
                <a:gd name="connsiteX3" fmla="*/ 701040 w 1234440"/>
                <a:gd name="connsiteY3" fmla="*/ 1194951 h 1278771"/>
                <a:gd name="connsiteX4" fmla="*/ 1234440 w 1234440"/>
                <a:gd name="connsiteY4" fmla="*/ 1278771 h 1278771"/>
                <a:gd name="connsiteX0" fmla="*/ 0 w 998220"/>
                <a:gd name="connsiteY0" fmla="*/ 0 h 1203960"/>
                <a:gd name="connsiteX1" fmla="*/ 228600 w 998220"/>
                <a:gd name="connsiteY1" fmla="*/ 579120 h 1203960"/>
                <a:gd name="connsiteX2" fmla="*/ 464820 w 998220"/>
                <a:gd name="connsiteY2" fmla="*/ 1120140 h 1203960"/>
                <a:gd name="connsiteX3" fmla="*/ 998220 w 998220"/>
                <a:gd name="connsiteY3" fmla="*/ 1203960 h 1203960"/>
                <a:gd name="connsiteX0" fmla="*/ 0 w 769620"/>
                <a:gd name="connsiteY0" fmla="*/ 0 h 624840"/>
                <a:gd name="connsiteX1" fmla="*/ 236220 w 769620"/>
                <a:gd name="connsiteY1" fmla="*/ 541020 h 624840"/>
                <a:gd name="connsiteX2" fmla="*/ 769620 w 769620"/>
                <a:gd name="connsiteY2" fmla="*/ 624840 h 624840"/>
                <a:gd name="connsiteX0" fmla="*/ 0 w 533400"/>
                <a:gd name="connsiteY0" fmla="*/ 0 h 83820"/>
                <a:gd name="connsiteX1" fmla="*/ 533400 w 533400"/>
                <a:gd name="connsiteY1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 h="83820">
                  <a:moveTo>
                    <a:pt x="0" y="0"/>
                  </a:moveTo>
                  <a:cubicBezTo>
                    <a:pt x="128270" y="104140"/>
                    <a:pt x="449580" y="67310"/>
                    <a:pt x="533400" y="83820"/>
                  </a:cubicBezTo>
                </a:path>
              </a:pathLst>
            </a:custGeom>
            <a:noFill/>
            <a:ln w="34925">
              <a:solidFill>
                <a:srgbClr val="8C24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8273640" y="2248553"/>
              <a:ext cx="851564" cy="70384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699260"/>
                <a:gd name="connsiteY0" fmla="*/ 1172091 h 1278771"/>
                <a:gd name="connsiteX1" fmla="*/ 281940 w 1699260"/>
                <a:gd name="connsiteY1" fmla="*/ 623451 h 1278771"/>
                <a:gd name="connsiteX2" fmla="*/ 464820 w 1699260"/>
                <a:gd name="connsiteY2" fmla="*/ 67191 h 1278771"/>
                <a:gd name="connsiteX3" fmla="*/ 701040 w 1699260"/>
                <a:gd name="connsiteY3" fmla="*/ 74811 h 1278771"/>
                <a:gd name="connsiteX4" fmla="*/ 929640 w 1699260"/>
                <a:gd name="connsiteY4" fmla="*/ 653931 h 1278771"/>
                <a:gd name="connsiteX5" fmla="*/ 1165860 w 1699260"/>
                <a:gd name="connsiteY5" fmla="*/ 1194951 h 1278771"/>
                <a:gd name="connsiteX6" fmla="*/ 1699260 w 1699260"/>
                <a:gd name="connsiteY6" fmla="*/ 1278771 h 1278771"/>
                <a:gd name="connsiteX0" fmla="*/ 0 w 1417320"/>
                <a:gd name="connsiteY0" fmla="*/ 623451 h 1278771"/>
                <a:gd name="connsiteX1" fmla="*/ 182880 w 1417320"/>
                <a:gd name="connsiteY1" fmla="*/ 67191 h 1278771"/>
                <a:gd name="connsiteX2" fmla="*/ 419100 w 1417320"/>
                <a:gd name="connsiteY2" fmla="*/ 74811 h 1278771"/>
                <a:gd name="connsiteX3" fmla="*/ 647700 w 1417320"/>
                <a:gd name="connsiteY3" fmla="*/ 653931 h 1278771"/>
                <a:gd name="connsiteX4" fmla="*/ 883920 w 1417320"/>
                <a:gd name="connsiteY4" fmla="*/ 1194951 h 1278771"/>
                <a:gd name="connsiteX5" fmla="*/ 1417320 w 1417320"/>
                <a:gd name="connsiteY5" fmla="*/ 1278771 h 1278771"/>
                <a:gd name="connsiteX0" fmla="*/ 0 w 1234440"/>
                <a:gd name="connsiteY0" fmla="*/ 67191 h 1278771"/>
                <a:gd name="connsiteX1" fmla="*/ 236220 w 1234440"/>
                <a:gd name="connsiteY1" fmla="*/ 74811 h 1278771"/>
                <a:gd name="connsiteX2" fmla="*/ 464820 w 1234440"/>
                <a:gd name="connsiteY2" fmla="*/ 653931 h 1278771"/>
                <a:gd name="connsiteX3" fmla="*/ 701040 w 1234440"/>
                <a:gd name="connsiteY3" fmla="*/ 1194951 h 1278771"/>
                <a:gd name="connsiteX4" fmla="*/ 1234440 w 1234440"/>
                <a:gd name="connsiteY4" fmla="*/ 1278771 h 1278771"/>
                <a:gd name="connsiteX0" fmla="*/ 0 w 998220"/>
                <a:gd name="connsiteY0" fmla="*/ 0 h 1203960"/>
                <a:gd name="connsiteX1" fmla="*/ 228600 w 998220"/>
                <a:gd name="connsiteY1" fmla="*/ 579120 h 1203960"/>
                <a:gd name="connsiteX2" fmla="*/ 464820 w 998220"/>
                <a:gd name="connsiteY2" fmla="*/ 1120140 h 1203960"/>
                <a:gd name="connsiteX3" fmla="*/ 998220 w 998220"/>
                <a:gd name="connsiteY3" fmla="*/ 1203960 h 1203960"/>
                <a:gd name="connsiteX0" fmla="*/ 0 w 769620"/>
                <a:gd name="connsiteY0" fmla="*/ 0 h 624840"/>
                <a:gd name="connsiteX1" fmla="*/ 236220 w 769620"/>
                <a:gd name="connsiteY1" fmla="*/ 541020 h 624840"/>
                <a:gd name="connsiteX2" fmla="*/ 769620 w 769620"/>
                <a:gd name="connsiteY2" fmla="*/ 624840 h 624840"/>
                <a:gd name="connsiteX0" fmla="*/ 0 w 533400"/>
                <a:gd name="connsiteY0" fmla="*/ 0 h 83820"/>
                <a:gd name="connsiteX1" fmla="*/ 533400 w 533400"/>
                <a:gd name="connsiteY1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 h="83820">
                  <a:moveTo>
                    <a:pt x="0" y="0"/>
                  </a:moveTo>
                  <a:cubicBezTo>
                    <a:pt x="128270" y="104140"/>
                    <a:pt x="449580" y="67310"/>
                    <a:pt x="533400" y="83820"/>
                  </a:cubicBezTo>
                </a:path>
              </a:pathLst>
            </a:custGeom>
            <a:noFill/>
            <a:ln w="34925">
              <a:solidFill>
                <a:srgbClr val="008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8273640" y="2269254"/>
              <a:ext cx="851564" cy="49688"/>
            </a:xfrm>
            <a:custGeom>
              <a:avLst/>
              <a:gdLst>
                <a:gd name="connsiteX0" fmla="*/ 0 w 2286000"/>
                <a:gd name="connsiteY0" fmla="*/ 1322622 h 1322622"/>
                <a:gd name="connsiteX1" fmla="*/ 586740 w 2286000"/>
                <a:gd name="connsiteY1" fmla="*/ 1193082 h 1322622"/>
                <a:gd name="connsiteX2" fmla="*/ 891540 w 2286000"/>
                <a:gd name="connsiteY2" fmla="*/ 560622 h 1322622"/>
                <a:gd name="connsiteX3" fmla="*/ 1112520 w 2286000"/>
                <a:gd name="connsiteY3" fmla="*/ 72942 h 1322622"/>
                <a:gd name="connsiteX4" fmla="*/ 1348740 w 2286000"/>
                <a:gd name="connsiteY4" fmla="*/ 65322 h 1322622"/>
                <a:gd name="connsiteX5" fmla="*/ 1516380 w 2286000"/>
                <a:gd name="connsiteY5" fmla="*/ 674922 h 1322622"/>
                <a:gd name="connsiteX6" fmla="*/ 1752600 w 2286000"/>
                <a:gd name="connsiteY6" fmla="*/ 1215942 h 1322622"/>
                <a:gd name="connsiteX7" fmla="*/ 2286000 w 2286000"/>
                <a:gd name="connsiteY7" fmla="*/ 1299762 h 1322622"/>
                <a:gd name="connsiteX0" fmla="*/ 0 w 2286000"/>
                <a:gd name="connsiteY0" fmla="*/ 1327481 h 1327481"/>
                <a:gd name="connsiteX1" fmla="*/ 586740 w 2286000"/>
                <a:gd name="connsiteY1" fmla="*/ 1197941 h 1327481"/>
                <a:gd name="connsiteX2" fmla="*/ 868680 w 2286000"/>
                <a:gd name="connsiteY2" fmla="*/ 649301 h 1327481"/>
                <a:gd name="connsiteX3" fmla="*/ 1112520 w 2286000"/>
                <a:gd name="connsiteY3" fmla="*/ 77801 h 1327481"/>
                <a:gd name="connsiteX4" fmla="*/ 1348740 w 2286000"/>
                <a:gd name="connsiteY4" fmla="*/ 70181 h 1327481"/>
                <a:gd name="connsiteX5" fmla="*/ 1516380 w 2286000"/>
                <a:gd name="connsiteY5" fmla="*/ 679781 h 1327481"/>
                <a:gd name="connsiteX6" fmla="*/ 1752600 w 2286000"/>
                <a:gd name="connsiteY6" fmla="*/ 1220801 h 1327481"/>
                <a:gd name="connsiteX7" fmla="*/ 2286000 w 2286000"/>
                <a:gd name="connsiteY7" fmla="*/ 1304621 h 1327481"/>
                <a:gd name="connsiteX0" fmla="*/ 0 w 2286000"/>
                <a:gd name="connsiteY0" fmla="*/ 1319791 h 1319791"/>
                <a:gd name="connsiteX1" fmla="*/ 586740 w 2286000"/>
                <a:gd name="connsiteY1" fmla="*/ 1190251 h 1319791"/>
                <a:gd name="connsiteX2" fmla="*/ 868680 w 2286000"/>
                <a:gd name="connsiteY2" fmla="*/ 641611 h 1319791"/>
                <a:gd name="connsiteX3" fmla="*/ 1051560 w 2286000"/>
                <a:gd name="connsiteY3" fmla="*/ 85351 h 1319791"/>
                <a:gd name="connsiteX4" fmla="*/ 1348740 w 2286000"/>
                <a:gd name="connsiteY4" fmla="*/ 62491 h 1319791"/>
                <a:gd name="connsiteX5" fmla="*/ 1516380 w 2286000"/>
                <a:gd name="connsiteY5" fmla="*/ 672091 h 1319791"/>
                <a:gd name="connsiteX6" fmla="*/ 1752600 w 2286000"/>
                <a:gd name="connsiteY6" fmla="*/ 1213111 h 1319791"/>
                <a:gd name="connsiteX7" fmla="*/ 2286000 w 2286000"/>
                <a:gd name="connsiteY7" fmla="*/ 1296931 h 1319791"/>
                <a:gd name="connsiteX0" fmla="*/ 0 w 2286000"/>
                <a:gd name="connsiteY0" fmla="*/ 1301631 h 1301631"/>
                <a:gd name="connsiteX1" fmla="*/ 586740 w 2286000"/>
                <a:gd name="connsiteY1" fmla="*/ 1172091 h 1301631"/>
                <a:gd name="connsiteX2" fmla="*/ 868680 w 2286000"/>
                <a:gd name="connsiteY2" fmla="*/ 623451 h 1301631"/>
                <a:gd name="connsiteX3" fmla="*/ 1051560 w 2286000"/>
                <a:gd name="connsiteY3" fmla="*/ 67191 h 1301631"/>
                <a:gd name="connsiteX4" fmla="*/ 1287780 w 2286000"/>
                <a:gd name="connsiteY4" fmla="*/ 74811 h 1301631"/>
                <a:gd name="connsiteX5" fmla="*/ 1516380 w 2286000"/>
                <a:gd name="connsiteY5" fmla="*/ 653931 h 1301631"/>
                <a:gd name="connsiteX6" fmla="*/ 1752600 w 2286000"/>
                <a:gd name="connsiteY6" fmla="*/ 1194951 h 1301631"/>
                <a:gd name="connsiteX7" fmla="*/ 2286000 w 2286000"/>
                <a:gd name="connsiteY7" fmla="*/ 1278771 h 1301631"/>
                <a:gd name="connsiteX0" fmla="*/ 0 w 1699260"/>
                <a:gd name="connsiteY0" fmla="*/ 1172091 h 1278771"/>
                <a:gd name="connsiteX1" fmla="*/ 281940 w 1699260"/>
                <a:gd name="connsiteY1" fmla="*/ 623451 h 1278771"/>
                <a:gd name="connsiteX2" fmla="*/ 464820 w 1699260"/>
                <a:gd name="connsiteY2" fmla="*/ 67191 h 1278771"/>
                <a:gd name="connsiteX3" fmla="*/ 701040 w 1699260"/>
                <a:gd name="connsiteY3" fmla="*/ 74811 h 1278771"/>
                <a:gd name="connsiteX4" fmla="*/ 929640 w 1699260"/>
                <a:gd name="connsiteY4" fmla="*/ 653931 h 1278771"/>
                <a:gd name="connsiteX5" fmla="*/ 1165860 w 1699260"/>
                <a:gd name="connsiteY5" fmla="*/ 1194951 h 1278771"/>
                <a:gd name="connsiteX6" fmla="*/ 1699260 w 1699260"/>
                <a:gd name="connsiteY6" fmla="*/ 1278771 h 1278771"/>
                <a:gd name="connsiteX0" fmla="*/ 0 w 1417320"/>
                <a:gd name="connsiteY0" fmla="*/ 623451 h 1278771"/>
                <a:gd name="connsiteX1" fmla="*/ 182880 w 1417320"/>
                <a:gd name="connsiteY1" fmla="*/ 67191 h 1278771"/>
                <a:gd name="connsiteX2" fmla="*/ 419100 w 1417320"/>
                <a:gd name="connsiteY2" fmla="*/ 74811 h 1278771"/>
                <a:gd name="connsiteX3" fmla="*/ 647700 w 1417320"/>
                <a:gd name="connsiteY3" fmla="*/ 653931 h 1278771"/>
                <a:gd name="connsiteX4" fmla="*/ 883920 w 1417320"/>
                <a:gd name="connsiteY4" fmla="*/ 1194951 h 1278771"/>
                <a:gd name="connsiteX5" fmla="*/ 1417320 w 1417320"/>
                <a:gd name="connsiteY5" fmla="*/ 1278771 h 1278771"/>
                <a:gd name="connsiteX0" fmla="*/ 0 w 1234440"/>
                <a:gd name="connsiteY0" fmla="*/ 67191 h 1278771"/>
                <a:gd name="connsiteX1" fmla="*/ 236220 w 1234440"/>
                <a:gd name="connsiteY1" fmla="*/ 74811 h 1278771"/>
                <a:gd name="connsiteX2" fmla="*/ 464820 w 1234440"/>
                <a:gd name="connsiteY2" fmla="*/ 653931 h 1278771"/>
                <a:gd name="connsiteX3" fmla="*/ 701040 w 1234440"/>
                <a:gd name="connsiteY3" fmla="*/ 1194951 h 1278771"/>
                <a:gd name="connsiteX4" fmla="*/ 1234440 w 1234440"/>
                <a:gd name="connsiteY4" fmla="*/ 1278771 h 1278771"/>
                <a:gd name="connsiteX0" fmla="*/ 0 w 998220"/>
                <a:gd name="connsiteY0" fmla="*/ 0 h 1203960"/>
                <a:gd name="connsiteX1" fmla="*/ 228600 w 998220"/>
                <a:gd name="connsiteY1" fmla="*/ 579120 h 1203960"/>
                <a:gd name="connsiteX2" fmla="*/ 464820 w 998220"/>
                <a:gd name="connsiteY2" fmla="*/ 1120140 h 1203960"/>
                <a:gd name="connsiteX3" fmla="*/ 998220 w 998220"/>
                <a:gd name="connsiteY3" fmla="*/ 1203960 h 1203960"/>
                <a:gd name="connsiteX0" fmla="*/ 0 w 769620"/>
                <a:gd name="connsiteY0" fmla="*/ 0 h 624840"/>
                <a:gd name="connsiteX1" fmla="*/ 236220 w 769620"/>
                <a:gd name="connsiteY1" fmla="*/ 541020 h 624840"/>
                <a:gd name="connsiteX2" fmla="*/ 769620 w 769620"/>
                <a:gd name="connsiteY2" fmla="*/ 624840 h 624840"/>
                <a:gd name="connsiteX0" fmla="*/ 0 w 533400"/>
                <a:gd name="connsiteY0" fmla="*/ 0 h 83820"/>
                <a:gd name="connsiteX1" fmla="*/ 533400 w 533400"/>
                <a:gd name="connsiteY1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 h="83820">
                  <a:moveTo>
                    <a:pt x="0" y="0"/>
                  </a:moveTo>
                  <a:cubicBezTo>
                    <a:pt x="128270" y="104140"/>
                    <a:pt x="449580" y="67310"/>
                    <a:pt x="533400" y="83820"/>
                  </a:cubicBezTo>
                </a:path>
              </a:pathLst>
            </a:cu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8686800" y="228600"/>
            <a:ext cx="0" cy="212933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5791200" y="228600"/>
            <a:ext cx="0" cy="212933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8686800" y="4114800"/>
            <a:ext cx="0" cy="212933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5791200" y="4114800"/>
            <a:ext cx="0" cy="212933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32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"/>
                            </p:stCondLst>
                            <p:childTnLst>
                              <p:par>
                                <p:cTn id="1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00"/>
                            </p:stCondLst>
                            <p:childTnLst>
                              <p:par>
                                <p:cTn id="1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00"/>
                            </p:stCondLst>
                            <p:childTnLst>
                              <p:par>
                                <p:cTn id="1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1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2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200"/>
                            </p:stCondLst>
                            <p:childTnLst>
                              <p:par>
                                <p:cTn id="17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3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3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4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400"/>
                            </p:stCondLst>
                            <p:childTnLst>
                              <p:par>
                                <p:cTn id="18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60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7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700"/>
                            </p:stCondLst>
                            <p:childTnLst>
                              <p:par>
                                <p:cTn id="21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800"/>
                            </p:stCondLst>
                            <p:childTnLst>
                              <p:par>
                                <p:cTn id="2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2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900"/>
                            </p:stCondLst>
                            <p:childTnLst>
                              <p:par>
                                <p:cTn id="2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0"/>
                            </p:stCondLst>
                            <p:childTnLst>
                              <p:par>
                                <p:cTn id="2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000"/>
                            </p:stCondLst>
                            <p:childTnLst>
                              <p:par>
                                <p:cTn id="23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100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100"/>
                            </p:stCondLst>
                            <p:childTnLst>
                              <p:par>
                                <p:cTn id="24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200"/>
                            </p:stCondLst>
                            <p:childTnLst>
                              <p:par>
                                <p:cTn id="2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200"/>
                            </p:stCondLst>
                            <p:childTnLst>
                              <p:par>
                                <p:cTn id="25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300"/>
                            </p:stCondLst>
                            <p:childTnLst>
                              <p:par>
                                <p:cTn id="2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300"/>
                            </p:stCondLst>
                            <p:childTnLst>
                              <p:par>
                                <p:cTn id="26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40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400"/>
                            </p:stCondLst>
                            <p:childTnLst>
                              <p:par>
                                <p:cTn id="26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50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600"/>
                            </p:stCondLst>
                            <p:childTnLst>
                              <p:par>
                                <p:cTn id="2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600"/>
                            </p:stCondLst>
                            <p:childTnLst>
                              <p:par>
                                <p:cTn id="28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700"/>
                            </p:stCondLst>
                            <p:childTnLst>
                              <p:par>
                                <p:cTn id="29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800"/>
                            </p:stCondLst>
                            <p:childTnLst>
                              <p:par>
                                <p:cTn id="2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800"/>
                            </p:stCondLst>
                            <p:childTnLst>
                              <p:par>
                                <p:cTn id="30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2900"/>
                            </p:stCondLst>
                            <p:childTnLst>
                              <p:par>
                                <p:cTn id="3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900"/>
                            </p:stCondLst>
                            <p:childTnLst>
                              <p:par>
                                <p:cTn id="30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3000"/>
                            </p:stCondLst>
                            <p:childTnLst>
                              <p:par>
                                <p:cTn id="3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000"/>
                            </p:stCondLst>
                            <p:childTnLst>
                              <p:par>
                                <p:cTn id="3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310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100"/>
                            </p:stCondLst>
                            <p:childTnLst>
                              <p:par>
                                <p:cTn id="32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3200"/>
                            </p:stCondLst>
                            <p:childTnLst>
                              <p:par>
                                <p:cTn id="3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3300"/>
                            </p:stCondLst>
                            <p:childTnLst>
                              <p:par>
                                <p:cTn id="3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300"/>
                            </p:stCondLst>
                            <p:childTnLst>
                              <p:par>
                                <p:cTn id="3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3400"/>
                            </p:stCondLst>
                            <p:childTnLst>
                              <p:par>
                                <p:cTn id="3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400"/>
                            </p:stCondLst>
                            <p:childTnLst>
                              <p:par>
                                <p:cTn id="34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3500"/>
                            </p:stCondLst>
                            <p:childTnLst>
                              <p:par>
                                <p:cTn id="3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500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500"/>
                            </p:stCondLst>
                            <p:childTnLst>
                              <p:par>
                                <p:cTn id="3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50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00"/>
                            </p:stCondLst>
                            <p:childTnLst>
                              <p:par>
                                <p:cTn id="4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500"/>
                            </p:stCondLst>
                            <p:childTnLst>
                              <p:par>
                                <p:cTn id="4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00"/>
                            </p:stCondLst>
                            <p:childTnLst>
                              <p:par>
                                <p:cTn id="4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0"/>
                            </p:stCondLst>
                            <p:childTnLst>
                              <p:par>
                                <p:cTn id="4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190" grpId="0" uiExpand="1" build="p"/>
      <p:bldP spid="191" grpId="0" uiExpand="1" build="p"/>
      <p:bldP spid="192" grpId="0" animBg="1"/>
      <p:bldP spid="193" grpId="0" uiExpand="1" build="p"/>
      <p:bldP spid="194" grpId="0" uiExpand="1" build="p"/>
      <p:bldP spid="247" grpId="0" animBg="1"/>
      <p:bldP spid="249" grpId="0" animBg="1"/>
      <p:bldP spid="34" grpId="0"/>
      <p:bldP spid="201" grpId="0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Advantages of DIA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5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1: How Does DIA Work?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07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/>
          <p:cNvGrpSpPr/>
          <p:nvPr/>
        </p:nvGrpSpPr>
        <p:grpSpPr>
          <a:xfrm>
            <a:off x="990600" y="694944"/>
            <a:ext cx="2567417" cy="5858256"/>
            <a:chOff x="632983" y="609600"/>
            <a:chExt cx="2567417" cy="5858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632983" y="609600"/>
              <a:ext cx="2554717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92" name="Straight Arrow Connector 191"/>
            <p:cNvCxnSpPr>
              <a:stCxn id="4" idx="2"/>
              <a:endCxn id="9" idx="0"/>
            </p:cNvCxnSpPr>
            <p:nvPr/>
          </p:nvCxnSpPr>
          <p:spPr>
            <a:xfrm>
              <a:off x="1910342" y="134112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9" idx="2"/>
              <a:endCxn id="5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5" idx="2"/>
              <a:endCxn id="6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6" idx="2"/>
              <a:endCxn id="7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8" idx="2"/>
              <a:endCxn id="10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stCxn id="10" idx="3"/>
              <a:endCxn id="9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7" idx="2"/>
              <a:endCxn id="8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/>
            <p:cNvCxnSpPr>
              <a:stCxn id="8" idx="1"/>
              <a:endCxn id="7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373624" y="694944"/>
            <a:ext cx="2779776" cy="5851685"/>
            <a:chOff x="5145024" y="609600"/>
            <a:chExt cx="2779776" cy="58516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5145024" y="4302607"/>
              <a:ext cx="2551176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45024" y="1597500"/>
              <a:ext cx="2551176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45024" y="609600"/>
              <a:ext cx="2551176" cy="7315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45024" y="6004085"/>
              <a:ext cx="2551176" cy="4572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45024" y="3024660"/>
              <a:ext cx="2551176" cy="10215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Selection or Refinement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145024" y="2311080"/>
              <a:ext cx="2551176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RT Scheduling</a:t>
              </a:r>
            </a:p>
          </p:txBody>
        </p:sp>
        <p:cxnSp>
          <p:nvCxnSpPr>
            <p:cNvPr id="168" name="Straight Arrow Connector 167"/>
            <p:cNvCxnSpPr>
              <a:stCxn id="20" idx="2"/>
              <a:endCxn id="16" idx="0"/>
            </p:cNvCxnSpPr>
            <p:nvPr/>
          </p:nvCxnSpPr>
          <p:spPr>
            <a:xfrm>
              <a:off x="6420612" y="134112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6" idx="2"/>
              <a:endCxn id="24" idx="0"/>
            </p:cNvCxnSpPr>
            <p:nvPr/>
          </p:nvCxnSpPr>
          <p:spPr>
            <a:xfrm>
              <a:off x="6420612" y="205470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4" idx="2"/>
              <a:endCxn id="23" idx="0"/>
            </p:cNvCxnSpPr>
            <p:nvPr/>
          </p:nvCxnSpPr>
          <p:spPr>
            <a:xfrm>
              <a:off x="6420612" y="276828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3" idx="2"/>
              <a:endCxn id="15" idx="0"/>
            </p:cNvCxnSpPr>
            <p:nvPr/>
          </p:nvCxnSpPr>
          <p:spPr>
            <a:xfrm>
              <a:off x="6420612" y="4046228"/>
              <a:ext cx="0" cy="2563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" idx="2"/>
              <a:endCxn id="18" idx="0"/>
            </p:cNvCxnSpPr>
            <p:nvPr/>
          </p:nvCxnSpPr>
          <p:spPr>
            <a:xfrm>
              <a:off x="6420612" y="5034127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/>
            <p:cNvCxnSpPr>
              <a:stCxn id="16" idx="1"/>
              <a:endCxn id="23" idx="1"/>
            </p:cNvCxnSpPr>
            <p:nvPr/>
          </p:nvCxnSpPr>
          <p:spPr>
            <a:xfrm rot="10800000" flipV="1">
              <a:off x="5145024" y="1826100"/>
              <a:ext cx="12700" cy="1709344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5" idx="3"/>
              <a:endCxn id="16" idx="3"/>
            </p:cNvCxnSpPr>
            <p:nvPr/>
          </p:nvCxnSpPr>
          <p:spPr>
            <a:xfrm flipV="1">
              <a:off x="7696200" y="1826100"/>
              <a:ext cx="12700" cy="2842267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24" idx="3"/>
            </p:cNvCxnSpPr>
            <p:nvPr/>
          </p:nvCxnSpPr>
          <p:spPr>
            <a:xfrm flipH="1">
              <a:off x="7696200" y="2539680"/>
              <a:ext cx="228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23" idx="3"/>
            </p:cNvCxnSpPr>
            <p:nvPr/>
          </p:nvCxnSpPr>
          <p:spPr>
            <a:xfrm flipH="1" flipV="1">
              <a:off x="7696200" y="3535444"/>
              <a:ext cx="2286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>
              <a:stCxn id="21" idx="3"/>
              <a:endCxn id="20" idx="3"/>
            </p:cNvCxnSpPr>
            <p:nvPr/>
          </p:nvCxnSpPr>
          <p:spPr>
            <a:xfrm flipV="1">
              <a:off x="7696200" y="975360"/>
              <a:ext cx="12700" cy="5257325"/>
            </a:xfrm>
            <a:prstGeom prst="bentConnector3">
              <a:avLst>
                <a:gd name="adj1" fmla="val 366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5145024" y="5290507"/>
              <a:ext cx="2551176" cy="713578"/>
              <a:chOff x="5145024" y="5290507"/>
              <a:chExt cx="2551176" cy="713578"/>
            </a:xfrm>
            <a:effectLst/>
          </p:grpSpPr>
          <p:cxnSp>
            <p:nvCxnSpPr>
              <p:cNvPr id="178" name="Straight Arrow Connector 177"/>
              <p:cNvCxnSpPr>
                <a:stCxn id="18" idx="2"/>
                <a:endCxn id="21" idx="0"/>
              </p:cNvCxnSpPr>
              <p:nvPr/>
            </p:nvCxnSpPr>
            <p:spPr>
              <a:xfrm>
                <a:off x="6420612" y="5747707"/>
                <a:ext cx="0" cy="2563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/>
              <p:cNvSpPr/>
              <p:nvPr/>
            </p:nvSpPr>
            <p:spPr>
              <a:xfrm>
                <a:off x="5145024" y="5290507"/>
                <a:ext cx="2551176" cy="457200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Peak Integration</a:t>
                </a:r>
              </a:p>
            </p:txBody>
          </p:sp>
        </p:grpSp>
      </p:grpSp>
      <p:sp>
        <p:nvSpPr>
          <p:cNvPr id="253" name="TextBox 252"/>
          <p:cNvSpPr txBox="1"/>
          <p:nvPr/>
        </p:nvSpPr>
        <p:spPr>
          <a:xfrm>
            <a:off x="1739608" y="67342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DIA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6063955" y="67342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SRM</a:t>
            </a:r>
          </a:p>
        </p:txBody>
      </p:sp>
    </p:spTree>
    <p:extLst>
      <p:ext uri="{BB962C8B-B14F-4D97-AF65-F5344CB8AC3E}">
        <p14:creationId xmlns:p14="http://schemas.microsoft.com/office/powerpoint/2010/main" val="687682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/>
          <p:cNvGrpSpPr/>
          <p:nvPr/>
        </p:nvGrpSpPr>
        <p:grpSpPr>
          <a:xfrm>
            <a:off x="990600" y="694944"/>
            <a:ext cx="2567417" cy="5858256"/>
            <a:chOff x="632983" y="609600"/>
            <a:chExt cx="2567417" cy="5858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632983" y="609600"/>
              <a:ext cx="2554717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92" name="Straight Arrow Connector 191"/>
            <p:cNvCxnSpPr>
              <a:stCxn id="4" idx="2"/>
              <a:endCxn id="9" idx="0"/>
            </p:cNvCxnSpPr>
            <p:nvPr/>
          </p:nvCxnSpPr>
          <p:spPr>
            <a:xfrm>
              <a:off x="1910342" y="134112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9" idx="2"/>
              <a:endCxn id="5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5" idx="2"/>
              <a:endCxn id="6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6" idx="2"/>
              <a:endCxn id="7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8" idx="2"/>
              <a:endCxn id="10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stCxn id="10" idx="3"/>
              <a:endCxn id="9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7" idx="2"/>
              <a:endCxn id="8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/>
            <p:cNvCxnSpPr>
              <a:stCxn id="8" idx="1"/>
              <a:endCxn id="7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373624" y="694944"/>
            <a:ext cx="2779776" cy="5851685"/>
            <a:chOff x="5145024" y="609600"/>
            <a:chExt cx="2779776" cy="58516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5145024" y="4302607"/>
              <a:ext cx="2551176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45024" y="1597500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45024" y="609600"/>
              <a:ext cx="2551176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45024" y="6004085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45024" y="3024660"/>
              <a:ext cx="2551176" cy="102156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Selection or Refinement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145024" y="2311080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RT Scheduling</a:t>
              </a:r>
            </a:p>
          </p:txBody>
        </p:sp>
        <p:cxnSp>
          <p:nvCxnSpPr>
            <p:cNvPr id="168" name="Straight Arrow Connector 167"/>
            <p:cNvCxnSpPr>
              <a:stCxn id="20" idx="2"/>
              <a:endCxn id="16" idx="0"/>
            </p:cNvCxnSpPr>
            <p:nvPr/>
          </p:nvCxnSpPr>
          <p:spPr>
            <a:xfrm>
              <a:off x="6420612" y="134112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6" idx="2"/>
              <a:endCxn id="24" idx="0"/>
            </p:cNvCxnSpPr>
            <p:nvPr/>
          </p:nvCxnSpPr>
          <p:spPr>
            <a:xfrm>
              <a:off x="6420612" y="205470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4" idx="2"/>
              <a:endCxn id="23" idx="0"/>
            </p:cNvCxnSpPr>
            <p:nvPr/>
          </p:nvCxnSpPr>
          <p:spPr>
            <a:xfrm>
              <a:off x="6420612" y="276828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3" idx="2"/>
              <a:endCxn id="15" idx="0"/>
            </p:cNvCxnSpPr>
            <p:nvPr/>
          </p:nvCxnSpPr>
          <p:spPr>
            <a:xfrm>
              <a:off x="6420612" y="4046228"/>
              <a:ext cx="0" cy="2563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" idx="2"/>
              <a:endCxn id="18" idx="0"/>
            </p:cNvCxnSpPr>
            <p:nvPr/>
          </p:nvCxnSpPr>
          <p:spPr>
            <a:xfrm>
              <a:off x="6420612" y="5034127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/>
            <p:cNvCxnSpPr>
              <a:stCxn id="16" idx="1"/>
              <a:endCxn id="23" idx="1"/>
            </p:cNvCxnSpPr>
            <p:nvPr/>
          </p:nvCxnSpPr>
          <p:spPr>
            <a:xfrm rot="10800000" flipV="1">
              <a:off x="5145024" y="1826100"/>
              <a:ext cx="12700" cy="1709344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5" idx="3"/>
              <a:endCxn id="16" idx="3"/>
            </p:cNvCxnSpPr>
            <p:nvPr/>
          </p:nvCxnSpPr>
          <p:spPr>
            <a:xfrm flipV="1">
              <a:off x="7696200" y="1826100"/>
              <a:ext cx="12700" cy="2842267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24" idx="3"/>
            </p:cNvCxnSpPr>
            <p:nvPr/>
          </p:nvCxnSpPr>
          <p:spPr>
            <a:xfrm flipH="1">
              <a:off x="7696200" y="2539680"/>
              <a:ext cx="228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23" idx="3"/>
            </p:cNvCxnSpPr>
            <p:nvPr/>
          </p:nvCxnSpPr>
          <p:spPr>
            <a:xfrm flipH="1" flipV="1">
              <a:off x="7696200" y="3535444"/>
              <a:ext cx="2286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>
              <a:stCxn id="21" idx="3"/>
              <a:endCxn id="20" idx="3"/>
            </p:cNvCxnSpPr>
            <p:nvPr/>
          </p:nvCxnSpPr>
          <p:spPr>
            <a:xfrm flipV="1">
              <a:off x="7696200" y="975360"/>
              <a:ext cx="12700" cy="5257325"/>
            </a:xfrm>
            <a:prstGeom prst="bentConnector3">
              <a:avLst>
                <a:gd name="adj1" fmla="val 366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5145024" y="5290507"/>
              <a:ext cx="2551176" cy="713578"/>
              <a:chOff x="5145024" y="5290507"/>
              <a:chExt cx="2551176" cy="713578"/>
            </a:xfrm>
            <a:effectLst/>
          </p:grpSpPr>
          <p:cxnSp>
            <p:nvCxnSpPr>
              <p:cNvPr id="178" name="Straight Arrow Connector 177"/>
              <p:cNvCxnSpPr>
                <a:stCxn id="18" idx="2"/>
                <a:endCxn id="21" idx="0"/>
              </p:cNvCxnSpPr>
              <p:nvPr/>
            </p:nvCxnSpPr>
            <p:spPr>
              <a:xfrm>
                <a:off x="6420612" y="5747707"/>
                <a:ext cx="0" cy="2563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/>
              <p:cNvSpPr/>
              <p:nvPr/>
            </p:nvSpPr>
            <p:spPr>
              <a:xfrm>
                <a:off x="5145024" y="5290507"/>
                <a:ext cx="2551176" cy="4572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Peak Integration</a:t>
                </a:r>
              </a:p>
            </p:txBody>
          </p:sp>
        </p:grpSp>
      </p:grpSp>
      <p:sp>
        <p:nvSpPr>
          <p:cNvPr id="253" name="TextBox 252"/>
          <p:cNvSpPr txBox="1"/>
          <p:nvPr/>
        </p:nvSpPr>
        <p:spPr>
          <a:xfrm>
            <a:off x="1739608" y="67342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DIA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6063955" y="67342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SRM</a:t>
            </a:r>
          </a:p>
        </p:txBody>
      </p:sp>
    </p:spTree>
    <p:extLst>
      <p:ext uri="{BB962C8B-B14F-4D97-AF65-F5344CB8AC3E}">
        <p14:creationId xmlns:p14="http://schemas.microsoft.com/office/powerpoint/2010/main" val="3302411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/>
          <p:cNvGrpSpPr/>
          <p:nvPr/>
        </p:nvGrpSpPr>
        <p:grpSpPr>
          <a:xfrm>
            <a:off x="990600" y="694944"/>
            <a:ext cx="2567417" cy="5858256"/>
            <a:chOff x="632983" y="609600"/>
            <a:chExt cx="2567417" cy="5858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632983" y="609600"/>
              <a:ext cx="2554717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92" name="Straight Arrow Connector 191"/>
            <p:cNvCxnSpPr>
              <a:stCxn id="4" idx="2"/>
              <a:endCxn id="9" idx="0"/>
            </p:cNvCxnSpPr>
            <p:nvPr/>
          </p:nvCxnSpPr>
          <p:spPr>
            <a:xfrm>
              <a:off x="1910342" y="134112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9" idx="2"/>
              <a:endCxn id="5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5" idx="2"/>
              <a:endCxn id="6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6" idx="2"/>
              <a:endCxn id="7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8" idx="2"/>
              <a:endCxn id="10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stCxn id="10" idx="3"/>
              <a:endCxn id="9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7" idx="2"/>
              <a:endCxn id="8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/>
            <p:cNvCxnSpPr>
              <a:stCxn id="8" idx="1"/>
              <a:endCxn id="7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373624" y="694944"/>
            <a:ext cx="2779776" cy="5851685"/>
            <a:chOff x="5145024" y="609600"/>
            <a:chExt cx="2779776" cy="58516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5145024" y="4302607"/>
              <a:ext cx="2551176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45024" y="1597500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45024" y="609600"/>
              <a:ext cx="2551176" cy="7315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45024" y="6004085"/>
              <a:ext cx="2551176" cy="4572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45024" y="3024660"/>
              <a:ext cx="2551176" cy="102156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Selection or Refinement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145024" y="2311080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RT Scheduling</a:t>
              </a:r>
            </a:p>
          </p:txBody>
        </p:sp>
        <p:cxnSp>
          <p:nvCxnSpPr>
            <p:cNvPr id="168" name="Straight Arrow Connector 167"/>
            <p:cNvCxnSpPr>
              <a:stCxn id="20" idx="2"/>
              <a:endCxn id="16" idx="0"/>
            </p:cNvCxnSpPr>
            <p:nvPr/>
          </p:nvCxnSpPr>
          <p:spPr>
            <a:xfrm>
              <a:off x="6420612" y="134112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6" idx="2"/>
              <a:endCxn id="24" idx="0"/>
            </p:cNvCxnSpPr>
            <p:nvPr/>
          </p:nvCxnSpPr>
          <p:spPr>
            <a:xfrm>
              <a:off x="6420612" y="205470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4" idx="2"/>
              <a:endCxn id="23" idx="0"/>
            </p:cNvCxnSpPr>
            <p:nvPr/>
          </p:nvCxnSpPr>
          <p:spPr>
            <a:xfrm>
              <a:off x="6420612" y="276828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3" idx="2"/>
              <a:endCxn id="15" idx="0"/>
            </p:cNvCxnSpPr>
            <p:nvPr/>
          </p:nvCxnSpPr>
          <p:spPr>
            <a:xfrm>
              <a:off x="6420612" y="4046228"/>
              <a:ext cx="0" cy="2563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" idx="2"/>
              <a:endCxn id="18" idx="0"/>
            </p:cNvCxnSpPr>
            <p:nvPr/>
          </p:nvCxnSpPr>
          <p:spPr>
            <a:xfrm>
              <a:off x="6420612" y="5034127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/>
            <p:cNvCxnSpPr>
              <a:stCxn id="16" idx="1"/>
              <a:endCxn id="23" idx="1"/>
            </p:cNvCxnSpPr>
            <p:nvPr/>
          </p:nvCxnSpPr>
          <p:spPr>
            <a:xfrm rot="10800000" flipV="1">
              <a:off x="5145024" y="1826100"/>
              <a:ext cx="12700" cy="1709344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5" idx="3"/>
              <a:endCxn id="16" idx="3"/>
            </p:cNvCxnSpPr>
            <p:nvPr/>
          </p:nvCxnSpPr>
          <p:spPr>
            <a:xfrm flipV="1">
              <a:off x="7696200" y="1826100"/>
              <a:ext cx="12700" cy="2842267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24" idx="3"/>
            </p:cNvCxnSpPr>
            <p:nvPr/>
          </p:nvCxnSpPr>
          <p:spPr>
            <a:xfrm flipH="1">
              <a:off x="7696200" y="2539680"/>
              <a:ext cx="228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23" idx="3"/>
            </p:cNvCxnSpPr>
            <p:nvPr/>
          </p:nvCxnSpPr>
          <p:spPr>
            <a:xfrm flipH="1" flipV="1">
              <a:off x="7696200" y="3535444"/>
              <a:ext cx="2286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>
              <a:stCxn id="21" idx="3"/>
              <a:endCxn id="20" idx="3"/>
            </p:cNvCxnSpPr>
            <p:nvPr/>
          </p:nvCxnSpPr>
          <p:spPr>
            <a:xfrm flipV="1">
              <a:off x="7696200" y="975360"/>
              <a:ext cx="12700" cy="5257325"/>
            </a:xfrm>
            <a:prstGeom prst="bentConnector3">
              <a:avLst>
                <a:gd name="adj1" fmla="val 366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5145024" y="5290507"/>
              <a:ext cx="2551176" cy="713578"/>
              <a:chOff x="5145024" y="5290507"/>
              <a:chExt cx="2551176" cy="713578"/>
            </a:xfrm>
            <a:effectLst/>
          </p:grpSpPr>
          <p:cxnSp>
            <p:nvCxnSpPr>
              <p:cNvPr id="178" name="Straight Arrow Connector 177"/>
              <p:cNvCxnSpPr>
                <a:stCxn id="18" idx="2"/>
                <a:endCxn id="21" idx="0"/>
              </p:cNvCxnSpPr>
              <p:nvPr/>
            </p:nvCxnSpPr>
            <p:spPr>
              <a:xfrm>
                <a:off x="6420612" y="5747707"/>
                <a:ext cx="0" cy="2563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/>
              <p:cNvSpPr/>
              <p:nvPr/>
            </p:nvSpPr>
            <p:spPr>
              <a:xfrm>
                <a:off x="5145024" y="5290507"/>
                <a:ext cx="2551176" cy="4572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Peak Integration</a:t>
                </a:r>
              </a:p>
            </p:txBody>
          </p:sp>
        </p:grpSp>
      </p:grpSp>
      <p:sp>
        <p:nvSpPr>
          <p:cNvPr id="253" name="TextBox 252"/>
          <p:cNvSpPr txBox="1"/>
          <p:nvPr/>
        </p:nvSpPr>
        <p:spPr>
          <a:xfrm>
            <a:off x="1739608" y="67342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DIA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6063955" y="67342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SRM</a:t>
            </a:r>
          </a:p>
        </p:txBody>
      </p:sp>
    </p:spTree>
    <p:extLst>
      <p:ext uri="{BB962C8B-B14F-4D97-AF65-F5344CB8AC3E}">
        <p14:creationId xmlns:p14="http://schemas.microsoft.com/office/powerpoint/2010/main" val="925792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/>
          <p:cNvGrpSpPr/>
          <p:nvPr/>
        </p:nvGrpSpPr>
        <p:grpSpPr>
          <a:xfrm>
            <a:off x="990600" y="694944"/>
            <a:ext cx="2567417" cy="5858256"/>
            <a:chOff x="632983" y="609600"/>
            <a:chExt cx="2567417" cy="58582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3"/>
            <p:cNvSpPr/>
            <p:nvPr/>
          </p:nvSpPr>
          <p:spPr>
            <a:xfrm>
              <a:off x="632983" y="609600"/>
              <a:ext cx="2554717" cy="731520"/>
            </a:xfrm>
            <a:prstGeom prst="roundRect">
              <a:avLst/>
            </a:prstGeom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2983" y="2501392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2983" y="3447288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Chromatogram Extraction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3" y="4393184"/>
              <a:ext cx="2554717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Peak Integration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2983" y="5064760"/>
              <a:ext cx="2554717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Refinement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2983" y="1555496"/>
              <a:ext cx="2554717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2983" y="6010656"/>
              <a:ext cx="2554717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cxnSp>
          <p:nvCxnSpPr>
            <p:cNvPr id="192" name="Straight Arrow Connector 191"/>
            <p:cNvCxnSpPr>
              <a:stCxn id="4" idx="2"/>
              <a:endCxn id="9" idx="0"/>
            </p:cNvCxnSpPr>
            <p:nvPr/>
          </p:nvCxnSpPr>
          <p:spPr>
            <a:xfrm>
              <a:off x="1910342" y="134112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9" idx="2"/>
              <a:endCxn id="5" idx="0"/>
            </p:cNvCxnSpPr>
            <p:nvPr/>
          </p:nvCxnSpPr>
          <p:spPr>
            <a:xfrm>
              <a:off x="1910342" y="2287016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5" idx="2"/>
              <a:endCxn id="6" idx="0"/>
            </p:cNvCxnSpPr>
            <p:nvPr/>
          </p:nvCxnSpPr>
          <p:spPr>
            <a:xfrm>
              <a:off x="1910342" y="3232912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6" idx="2"/>
              <a:endCxn id="7" idx="0"/>
            </p:cNvCxnSpPr>
            <p:nvPr/>
          </p:nvCxnSpPr>
          <p:spPr>
            <a:xfrm>
              <a:off x="1910342" y="4178808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8" idx="2"/>
              <a:endCxn id="10" idx="0"/>
            </p:cNvCxnSpPr>
            <p:nvPr/>
          </p:nvCxnSpPr>
          <p:spPr>
            <a:xfrm>
              <a:off x="1910342" y="5796280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stCxn id="10" idx="3"/>
              <a:endCxn id="9" idx="3"/>
            </p:cNvCxnSpPr>
            <p:nvPr/>
          </p:nvCxnSpPr>
          <p:spPr>
            <a:xfrm flipV="1">
              <a:off x="3187700" y="1921256"/>
              <a:ext cx="12700" cy="4318000"/>
            </a:xfrm>
            <a:prstGeom prst="bentConnector3">
              <a:avLst>
                <a:gd name="adj1" fmla="val 204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7" idx="2"/>
              <a:endCxn id="8" idx="0"/>
            </p:cNvCxnSpPr>
            <p:nvPr/>
          </p:nvCxnSpPr>
          <p:spPr>
            <a:xfrm>
              <a:off x="1910342" y="4850384"/>
              <a:ext cx="0" cy="21437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245"/>
            <p:cNvCxnSpPr>
              <a:stCxn id="8" idx="1"/>
              <a:endCxn id="7" idx="1"/>
            </p:cNvCxnSpPr>
            <p:nvPr/>
          </p:nvCxnSpPr>
          <p:spPr>
            <a:xfrm rot="10800000">
              <a:off x="632983" y="4621784"/>
              <a:ext cx="12700" cy="80873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5373624" y="694944"/>
            <a:ext cx="2779776" cy="5851685"/>
            <a:chOff x="5145024" y="609600"/>
            <a:chExt cx="2779776" cy="58516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5145024" y="4302607"/>
              <a:ext cx="2551176" cy="731520"/>
            </a:xfrm>
            <a:prstGeom prst="roundRect">
              <a:avLst/>
            </a:prstGeom>
            <a:solidFill>
              <a:srgbClr val="C0504D"/>
            </a:solidFill>
            <a:ln>
              <a:noFill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 Acquisition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45024" y="1597500"/>
              <a:ext cx="2551176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Peptide Selection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145024" y="609600"/>
              <a:ext cx="2551176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Generation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45024" y="6004085"/>
              <a:ext cx="2551176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Hypothesis Test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45024" y="3024660"/>
              <a:ext cx="2551176" cy="102156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Transition Selection or Refinement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145024" y="2311080"/>
              <a:ext cx="2551176" cy="4572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RT Scheduling</a:t>
              </a:r>
            </a:p>
          </p:txBody>
        </p:sp>
        <p:cxnSp>
          <p:nvCxnSpPr>
            <p:cNvPr id="168" name="Straight Arrow Connector 167"/>
            <p:cNvCxnSpPr>
              <a:stCxn id="20" idx="2"/>
              <a:endCxn id="16" idx="0"/>
            </p:cNvCxnSpPr>
            <p:nvPr/>
          </p:nvCxnSpPr>
          <p:spPr>
            <a:xfrm>
              <a:off x="6420612" y="134112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16" idx="2"/>
              <a:endCxn id="24" idx="0"/>
            </p:cNvCxnSpPr>
            <p:nvPr/>
          </p:nvCxnSpPr>
          <p:spPr>
            <a:xfrm>
              <a:off x="6420612" y="205470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4" idx="2"/>
              <a:endCxn id="23" idx="0"/>
            </p:cNvCxnSpPr>
            <p:nvPr/>
          </p:nvCxnSpPr>
          <p:spPr>
            <a:xfrm>
              <a:off x="6420612" y="2768280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3" idx="2"/>
              <a:endCxn id="15" idx="0"/>
            </p:cNvCxnSpPr>
            <p:nvPr/>
          </p:nvCxnSpPr>
          <p:spPr>
            <a:xfrm>
              <a:off x="6420612" y="4046228"/>
              <a:ext cx="0" cy="2563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" idx="2"/>
              <a:endCxn id="18" idx="0"/>
            </p:cNvCxnSpPr>
            <p:nvPr/>
          </p:nvCxnSpPr>
          <p:spPr>
            <a:xfrm>
              <a:off x="6420612" y="5034127"/>
              <a:ext cx="0" cy="2563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Elbow Connector 179"/>
            <p:cNvCxnSpPr>
              <a:stCxn id="16" idx="1"/>
              <a:endCxn id="23" idx="1"/>
            </p:cNvCxnSpPr>
            <p:nvPr/>
          </p:nvCxnSpPr>
          <p:spPr>
            <a:xfrm rot="10800000" flipV="1">
              <a:off x="5145024" y="1826100"/>
              <a:ext cx="12700" cy="1709344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5" idx="3"/>
              <a:endCxn id="16" idx="3"/>
            </p:cNvCxnSpPr>
            <p:nvPr/>
          </p:nvCxnSpPr>
          <p:spPr>
            <a:xfrm flipV="1">
              <a:off x="7696200" y="1826100"/>
              <a:ext cx="12700" cy="2842267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24" idx="3"/>
            </p:cNvCxnSpPr>
            <p:nvPr/>
          </p:nvCxnSpPr>
          <p:spPr>
            <a:xfrm flipH="1">
              <a:off x="7696200" y="2539680"/>
              <a:ext cx="228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23" idx="3"/>
            </p:cNvCxnSpPr>
            <p:nvPr/>
          </p:nvCxnSpPr>
          <p:spPr>
            <a:xfrm flipH="1" flipV="1">
              <a:off x="7696200" y="3535444"/>
              <a:ext cx="2286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/>
            <p:cNvCxnSpPr>
              <a:stCxn id="21" idx="3"/>
              <a:endCxn id="20" idx="3"/>
            </p:cNvCxnSpPr>
            <p:nvPr/>
          </p:nvCxnSpPr>
          <p:spPr>
            <a:xfrm flipV="1">
              <a:off x="7696200" y="975360"/>
              <a:ext cx="12700" cy="5257325"/>
            </a:xfrm>
            <a:prstGeom prst="bentConnector3">
              <a:avLst>
                <a:gd name="adj1" fmla="val 366000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5145024" y="5290507"/>
              <a:ext cx="2551176" cy="713578"/>
              <a:chOff x="5145024" y="5290507"/>
              <a:chExt cx="2551176" cy="713578"/>
            </a:xfrm>
            <a:effectLst/>
          </p:grpSpPr>
          <p:cxnSp>
            <p:nvCxnSpPr>
              <p:cNvPr id="178" name="Straight Arrow Connector 177"/>
              <p:cNvCxnSpPr>
                <a:stCxn id="18" idx="2"/>
                <a:endCxn id="21" idx="0"/>
              </p:cNvCxnSpPr>
              <p:nvPr/>
            </p:nvCxnSpPr>
            <p:spPr>
              <a:xfrm>
                <a:off x="6420612" y="5747707"/>
                <a:ext cx="0" cy="2563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/>
              <p:cNvSpPr/>
              <p:nvPr/>
            </p:nvSpPr>
            <p:spPr>
              <a:xfrm>
                <a:off x="5145024" y="5290507"/>
                <a:ext cx="2551176" cy="45720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Peak Integration</a:t>
                </a:r>
              </a:p>
            </p:txBody>
          </p:sp>
        </p:grpSp>
      </p:grpSp>
      <p:sp>
        <p:nvSpPr>
          <p:cNvPr id="253" name="TextBox 252"/>
          <p:cNvSpPr txBox="1"/>
          <p:nvPr/>
        </p:nvSpPr>
        <p:spPr>
          <a:xfrm>
            <a:off x="1739608" y="67342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DIA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6063955" y="67342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SRM</a:t>
            </a:r>
          </a:p>
        </p:txBody>
      </p:sp>
    </p:spTree>
    <p:extLst>
      <p:ext uri="{BB962C8B-B14F-4D97-AF65-F5344CB8AC3E}">
        <p14:creationId xmlns:p14="http://schemas.microsoft.com/office/powerpoint/2010/main" val="30873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MS/MS Quantification is More Sensitive than 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36"/>
          <a:stretch/>
        </p:blipFill>
        <p:spPr>
          <a:xfrm>
            <a:off x="1066800" y="1981199"/>
            <a:ext cx="7015315" cy="4668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2596" y="1440247"/>
            <a:ext cx="683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~30 bovine peptides spiked into a yeast background (Q-</a:t>
            </a:r>
            <a:r>
              <a:rPr lang="en-US" dirty="0" err="1"/>
              <a:t>Exactive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225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8" y="968853"/>
            <a:ext cx="7672118" cy="4426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5626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712758" y="5562600"/>
            <a:ext cx="7821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150 peptides spiked in at 1 and 2 </a:t>
            </a:r>
            <a:r>
              <a:rPr lang="en-US" dirty="0" err="1"/>
              <a:t>fmol</a:t>
            </a:r>
            <a:r>
              <a:rPr lang="en-US" dirty="0"/>
              <a:t> (human neuronal cell background)</a:t>
            </a:r>
          </a:p>
        </p:txBody>
      </p:sp>
    </p:spTree>
    <p:extLst>
      <p:ext uri="{BB962C8B-B14F-4D97-AF65-F5344CB8AC3E}">
        <p14:creationId xmlns:p14="http://schemas.microsoft.com/office/powerpoint/2010/main" val="1060140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2" y="857250"/>
            <a:ext cx="8267340" cy="41584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" y="5562600"/>
            <a:ext cx="7821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150 peptides spiked in at 1 and 2 </a:t>
            </a:r>
            <a:r>
              <a:rPr lang="en-US" dirty="0" err="1"/>
              <a:t>fmol</a:t>
            </a:r>
            <a:r>
              <a:rPr lang="en-US" dirty="0"/>
              <a:t> (human neuronal cell background)</a:t>
            </a:r>
          </a:p>
        </p:txBody>
      </p:sp>
    </p:spTree>
    <p:extLst>
      <p:ext uri="{BB962C8B-B14F-4D97-AF65-F5344CB8AC3E}">
        <p14:creationId xmlns:p14="http://schemas.microsoft.com/office/powerpoint/2010/main" val="184381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Peptide Detection from DIA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go about detecting peptides in DIA data?</a:t>
            </a:r>
          </a:p>
          <a:p>
            <a:pPr lvl="1"/>
            <a:r>
              <a:rPr lang="en-US" dirty="0"/>
              <a:t>Can you use a database search?</a:t>
            </a:r>
          </a:p>
          <a:p>
            <a:pPr lvl="1"/>
            <a:r>
              <a:rPr lang="en-US" dirty="0"/>
              <a:t>Different from SRM?</a:t>
            </a:r>
          </a:p>
          <a:p>
            <a:r>
              <a:rPr lang="en-US" dirty="0"/>
              <a:t>Are peptides being detected or identified?</a:t>
            </a:r>
          </a:p>
        </p:txBody>
      </p:sp>
    </p:spTree>
    <p:extLst>
      <p:ext uri="{BB962C8B-B14F-4D97-AF65-F5344CB8AC3E}">
        <p14:creationId xmlns:p14="http://schemas.microsoft.com/office/powerpoint/2010/main" val="82293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Picking is Challenging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3"/>
          <a:stretch/>
        </p:blipFill>
        <p:spPr bwMode="auto">
          <a:xfrm>
            <a:off x="119680" y="4648200"/>
            <a:ext cx="6656260" cy="198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13"/>
          <a:stretch/>
        </p:blipFill>
        <p:spPr bwMode="auto">
          <a:xfrm>
            <a:off x="24284" y="2373328"/>
            <a:ext cx="6751656" cy="200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03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" b="52000"/>
          <a:stretch/>
        </p:blipFill>
        <p:spPr bwMode="auto">
          <a:xfrm>
            <a:off x="4929911" y="1544894"/>
            <a:ext cx="3310530" cy="179093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1295400"/>
            <a:ext cx="2895600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rbel"/>
              </a:rPr>
              <a:t>Peptide: NLPFSVENK ++ </a:t>
            </a:r>
          </a:p>
        </p:txBody>
      </p:sp>
      <p:pic>
        <p:nvPicPr>
          <p:cNvPr id="4" name="Picture 403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1" b="1846"/>
          <a:stretch/>
        </p:blipFill>
        <p:spPr bwMode="auto">
          <a:xfrm>
            <a:off x="5376270" y="4164264"/>
            <a:ext cx="3310530" cy="171645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8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2" b="2086"/>
          <a:stretch/>
        </p:blipFill>
        <p:spPr>
          <a:xfrm>
            <a:off x="2431435" y="4455750"/>
            <a:ext cx="2558285" cy="1812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Peptides from DIA Data Directly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357005" y="1954584"/>
            <a:ext cx="1552625" cy="1540965"/>
            <a:chOff x="190998" y="1437639"/>
            <a:chExt cx="1552625" cy="1540965"/>
          </a:xfrm>
        </p:grpSpPr>
        <p:sp>
          <p:nvSpPr>
            <p:cNvPr id="7" name="TextBox 6"/>
            <p:cNvSpPr txBox="1"/>
            <p:nvPr/>
          </p:nvSpPr>
          <p:spPr>
            <a:xfrm>
              <a:off x="239273" y="2640050"/>
              <a:ext cx="14962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alibri"/>
                  <a:cs typeface="Calibri"/>
                </a:rPr>
                <a:t>MS</a:t>
              </a:r>
              <a:r>
                <a:rPr lang="en-US" altLang="zh-TW" sz="1600" b="1" dirty="0">
                  <a:latin typeface="Calibri"/>
                  <a:cs typeface="Calibri"/>
                </a:rPr>
                <a:t>/MS</a:t>
              </a:r>
              <a:r>
                <a:rPr lang="en-US" sz="1600" b="1" dirty="0">
                  <a:latin typeface="Calibri"/>
                  <a:cs typeface="Calibri"/>
                </a:rPr>
                <a:t> spectra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0998" y="1437639"/>
              <a:ext cx="1552625" cy="1196099"/>
              <a:chOff x="168509" y="1354556"/>
              <a:chExt cx="1552625" cy="1196099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526" y="2120125"/>
                <a:ext cx="673608" cy="4305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313" y="1354556"/>
                <a:ext cx="675132" cy="431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702" y="2012978"/>
                <a:ext cx="673608" cy="4320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509" y="1600988"/>
                <a:ext cx="673608" cy="4305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310" y="1572921"/>
                <a:ext cx="673608" cy="4305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5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125" y="1825774"/>
                <a:ext cx="674370" cy="4290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5090724" y="1939272"/>
            <a:ext cx="2447337" cy="1814708"/>
            <a:chOff x="4806509" y="1437639"/>
            <a:chExt cx="2447337" cy="1814708"/>
          </a:xfrm>
        </p:grpSpPr>
        <p:sp>
          <p:nvSpPr>
            <p:cNvPr id="19" name="TextBox 18"/>
            <p:cNvSpPr txBox="1"/>
            <p:nvPr/>
          </p:nvSpPr>
          <p:spPr>
            <a:xfrm>
              <a:off x="4806509" y="2667572"/>
              <a:ext cx="2447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Calibri"/>
                  <a:cs typeface="Calibri"/>
                </a:rPr>
                <a:t>Peptide spectrum matches</a:t>
              </a:r>
            </a:p>
            <a:p>
              <a:pPr algn="ctr"/>
              <a:r>
                <a:rPr lang="en-US" sz="1600" b="1" dirty="0">
                  <a:latin typeface="Calibri"/>
                  <a:cs typeface="Calibri"/>
                </a:rPr>
                <a:t>(PSMs)</a:t>
              </a:r>
              <a:endParaRPr lang="en-US" b="1" dirty="0">
                <a:latin typeface="Calibri"/>
                <a:cs typeface="Calibri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184357" y="1437639"/>
              <a:ext cx="1552625" cy="1196099"/>
              <a:chOff x="5184357" y="1437639"/>
              <a:chExt cx="1552625" cy="1196099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184357" y="1684071"/>
                <a:ext cx="673608" cy="430530"/>
                <a:chOff x="5184357" y="1684071"/>
                <a:chExt cx="673608" cy="430530"/>
              </a:xfrm>
            </p:grpSpPr>
            <p:pic>
              <p:nvPicPr>
                <p:cNvPr id="99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4357" y="1684071"/>
                  <a:ext cx="673608" cy="4305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00" name="Group 99"/>
                <p:cNvGrpSpPr/>
                <p:nvPr/>
              </p:nvGrpSpPr>
              <p:grpSpPr>
                <a:xfrm>
                  <a:off x="5275522" y="1924306"/>
                  <a:ext cx="337317" cy="137160"/>
                  <a:chOff x="5126084" y="2241785"/>
                  <a:chExt cx="337317" cy="137160"/>
                </a:xfrm>
              </p:grpSpPr>
              <p:cxnSp>
                <p:nvCxnSpPr>
                  <p:cNvPr id="101" name="Straight Connector 100"/>
                  <p:cNvCxnSpPr/>
                  <p:nvPr/>
                </p:nvCxnSpPr>
                <p:spPr>
                  <a:xfrm>
                    <a:off x="5285349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>
                    <a:off x="5126084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5165559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>
                    <a:off x="5378214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>
                    <a:off x="5185338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/>
                  <p:cNvCxnSpPr/>
                  <p:nvPr/>
                </p:nvCxnSpPr>
                <p:spPr>
                  <a:xfrm>
                    <a:off x="5311545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/>
                  <p:nvPr/>
                </p:nvCxnSpPr>
                <p:spPr>
                  <a:xfrm>
                    <a:off x="5415640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>
                    <a:off x="5447236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/>
                  <p:nvPr/>
                </p:nvCxnSpPr>
                <p:spPr>
                  <a:xfrm>
                    <a:off x="5358348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/>
                  <p:nvPr/>
                </p:nvCxnSpPr>
                <p:spPr>
                  <a:xfrm>
                    <a:off x="5463401" y="2241785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5309550" y="1437639"/>
                <a:ext cx="1427432" cy="1196099"/>
                <a:chOff x="5309550" y="1437639"/>
                <a:chExt cx="1427432" cy="1196099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5521161" y="1437639"/>
                  <a:ext cx="675132" cy="431292"/>
                  <a:chOff x="5521161" y="1437639"/>
                  <a:chExt cx="675132" cy="431292"/>
                </a:xfrm>
              </p:grpSpPr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5521161" y="1437639"/>
                    <a:ext cx="675132" cy="431292"/>
                    <a:chOff x="5521161" y="1437639"/>
                    <a:chExt cx="675132" cy="431292"/>
                  </a:xfrm>
                </p:grpSpPr>
                <p:pic>
                  <p:nvPicPr>
                    <p:cNvPr id="92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21161" y="1437639"/>
                      <a:ext cx="675132" cy="4312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cxnSp>
                  <p:nvCxnSpPr>
                    <p:cNvPr id="93" name="Straight Connector 92"/>
                    <p:cNvCxnSpPr/>
                    <p:nvPr/>
                  </p:nvCxnSpPr>
                  <p:spPr>
                    <a:xfrm>
                      <a:off x="5897533" y="1679309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/>
                    <p:cNvCxnSpPr/>
                    <p:nvPr/>
                  </p:nvCxnSpPr>
                  <p:spPr>
                    <a:xfrm>
                      <a:off x="6057077" y="1679309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/>
                    <p:cNvCxnSpPr/>
                    <p:nvPr/>
                  </p:nvCxnSpPr>
                  <p:spPr>
                    <a:xfrm>
                      <a:off x="5720505" y="1679309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/>
                    <p:cNvCxnSpPr/>
                    <p:nvPr/>
                  </p:nvCxnSpPr>
                  <p:spPr>
                    <a:xfrm>
                      <a:off x="5780037" y="1679309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/>
                    <p:cNvCxnSpPr/>
                    <p:nvPr/>
                  </p:nvCxnSpPr>
                  <p:spPr>
                    <a:xfrm>
                      <a:off x="5882709" y="1679309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/>
                    <p:cNvCxnSpPr/>
                    <p:nvPr/>
                  </p:nvCxnSpPr>
                  <p:spPr>
                    <a:xfrm>
                      <a:off x="5687030" y="1679309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5666444" y="1679309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96854" y="1679309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0178" y="1679309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5981631" y="1679309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5612839" y="1676928"/>
                    <a:ext cx="0" cy="137160"/>
                  </a:xfrm>
                  <a:prstGeom prst="line">
                    <a:avLst/>
                  </a:prstGeom>
                  <a:ln>
                    <a:solidFill>
                      <a:srgbClr val="66CC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6063374" y="2203208"/>
                  <a:ext cx="673608" cy="430530"/>
                  <a:chOff x="6063374" y="2203208"/>
                  <a:chExt cx="673608" cy="430530"/>
                </a:xfrm>
              </p:grpSpPr>
              <p:pic>
                <p:nvPicPr>
                  <p:cNvPr id="7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063374" y="2203208"/>
                    <a:ext cx="673608" cy="4305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6181969" y="2442247"/>
                    <a:ext cx="389847" cy="137160"/>
                    <a:chOff x="5126084" y="2241785"/>
                    <a:chExt cx="389847" cy="137160"/>
                  </a:xfrm>
                </p:grpSpPr>
                <p:cxnSp>
                  <p:nvCxnSpPr>
                    <p:cNvPr id="75" name="Straight Connector 74"/>
                    <p:cNvCxnSpPr/>
                    <p:nvPr/>
                  </p:nvCxnSpPr>
                  <p:spPr>
                    <a:xfrm>
                      <a:off x="5275825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/>
                    <p:cNvCxnSpPr/>
                    <p:nvPr/>
                  </p:nvCxnSpPr>
                  <p:spPr>
                    <a:xfrm>
                      <a:off x="5126084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/>
                    <p:cNvCxnSpPr/>
                    <p:nvPr/>
                  </p:nvCxnSpPr>
                  <p:spPr>
                    <a:xfrm>
                      <a:off x="5165559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/>
                    <p:cNvCxnSpPr/>
                    <p:nvPr/>
                  </p:nvCxnSpPr>
                  <p:spPr>
                    <a:xfrm>
                      <a:off x="5390119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>
                      <a:off x="5185338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/>
                    <p:cNvCxnSpPr/>
                    <p:nvPr/>
                  </p:nvCxnSpPr>
                  <p:spPr>
                    <a:xfrm>
                      <a:off x="5311545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/>
                    <p:cNvCxnSpPr/>
                    <p:nvPr/>
                  </p:nvCxnSpPr>
                  <p:spPr>
                    <a:xfrm>
                      <a:off x="5415640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/>
                    <p:cNvCxnSpPr/>
                    <p:nvPr/>
                  </p:nvCxnSpPr>
                  <p:spPr>
                    <a:xfrm>
                      <a:off x="5406759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/>
                    <p:cNvCxnSpPr/>
                    <p:nvPr/>
                  </p:nvCxnSpPr>
                  <p:spPr>
                    <a:xfrm>
                      <a:off x="5515931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5358348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5463401" y="2241785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5309550" y="2096061"/>
                  <a:ext cx="673608" cy="432054"/>
                  <a:chOff x="5309550" y="2096061"/>
                  <a:chExt cx="673608" cy="432054"/>
                </a:xfrm>
              </p:grpSpPr>
              <p:pic>
                <p:nvPicPr>
                  <p:cNvPr id="58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09550" y="2096061"/>
                    <a:ext cx="673608" cy="4320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5388693" y="2337863"/>
                    <a:ext cx="505068" cy="139666"/>
                    <a:chOff x="5388693" y="2337863"/>
                    <a:chExt cx="505068" cy="139666"/>
                  </a:xfrm>
                </p:grpSpPr>
                <p:grpSp>
                  <p:nvGrpSpPr>
                    <p:cNvPr id="60" name="Group 59"/>
                    <p:cNvGrpSpPr/>
                    <p:nvPr/>
                  </p:nvGrpSpPr>
                  <p:grpSpPr>
                    <a:xfrm>
                      <a:off x="5388693" y="2337863"/>
                      <a:ext cx="505068" cy="137160"/>
                      <a:chOff x="5723030" y="2144154"/>
                      <a:chExt cx="505068" cy="137160"/>
                    </a:xfrm>
                  </p:grpSpPr>
                  <p:cxnSp>
                    <p:nvCxnSpPr>
                      <p:cNvPr id="62" name="Straight Connector 61"/>
                      <p:cNvCxnSpPr/>
                      <p:nvPr/>
                    </p:nvCxnSpPr>
                    <p:spPr>
                      <a:xfrm>
                        <a:off x="5815857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/>
                      <p:cNvCxnSpPr/>
                      <p:nvPr/>
                    </p:nvCxnSpPr>
                    <p:spPr>
                      <a:xfrm>
                        <a:off x="5849204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4" name="Straight Connector 63"/>
                      <p:cNvCxnSpPr/>
                      <p:nvPr/>
                    </p:nvCxnSpPr>
                    <p:spPr>
                      <a:xfrm>
                        <a:off x="5958739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Straight Connector 64"/>
                      <p:cNvCxnSpPr/>
                      <p:nvPr/>
                    </p:nvCxnSpPr>
                    <p:spPr>
                      <a:xfrm>
                        <a:off x="5723030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Straight Connector 65"/>
                      <p:cNvCxnSpPr/>
                      <p:nvPr/>
                    </p:nvCxnSpPr>
                    <p:spPr>
                      <a:xfrm>
                        <a:off x="5930165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Straight Connector 66"/>
                      <p:cNvCxnSpPr/>
                      <p:nvPr/>
                    </p:nvCxnSpPr>
                    <p:spPr>
                      <a:xfrm>
                        <a:off x="6080179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Straight Connector 67"/>
                      <p:cNvCxnSpPr/>
                      <p:nvPr/>
                    </p:nvCxnSpPr>
                    <p:spPr>
                      <a:xfrm>
                        <a:off x="6111140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Straight Connector 68"/>
                      <p:cNvCxnSpPr/>
                      <p:nvPr/>
                    </p:nvCxnSpPr>
                    <p:spPr>
                      <a:xfrm>
                        <a:off x="5799195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Connector 69"/>
                      <p:cNvCxnSpPr/>
                      <p:nvPr/>
                    </p:nvCxnSpPr>
                    <p:spPr>
                      <a:xfrm>
                        <a:off x="6228098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Straight Connector 70"/>
                      <p:cNvCxnSpPr/>
                      <p:nvPr/>
                    </p:nvCxnSpPr>
                    <p:spPr>
                      <a:xfrm>
                        <a:off x="6060991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Straight Connector 71"/>
                      <p:cNvCxnSpPr/>
                      <p:nvPr/>
                    </p:nvCxnSpPr>
                    <p:spPr>
                      <a:xfrm>
                        <a:off x="6154139" y="2144154"/>
                        <a:ext cx="0" cy="137160"/>
                      </a:xfrm>
                      <a:prstGeom prst="line">
                        <a:avLst/>
                      </a:prstGeom>
                      <a:ln>
                        <a:solidFill>
                          <a:srgbClr val="66CC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5667267" y="2340369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983158" y="1656004"/>
                  <a:ext cx="673608" cy="430530"/>
                  <a:chOff x="5983158" y="1656004"/>
                  <a:chExt cx="673608" cy="430530"/>
                </a:xfrm>
              </p:grpSpPr>
              <p:pic>
                <p:nvPicPr>
                  <p:cNvPr id="41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83158" y="1656004"/>
                    <a:ext cx="673608" cy="4305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6319124" y="1896147"/>
                    <a:ext cx="252692" cy="137160"/>
                    <a:chOff x="5958739" y="2144154"/>
                    <a:chExt cx="252692" cy="137160"/>
                  </a:xfrm>
                </p:grpSpPr>
                <p:cxnSp>
                  <p:nvCxnSpPr>
                    <p:cNvPr id="51" name="Straight Connector 50"/>
                    <p:cNvCxnSpPr/>
                    <p:nvPr/>
                  </p:nvCxnSpPr>
                  <p:spPr>
                    <a:xfrm>
                      <a:off x="595873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/>
                    <p:cNvCxnSpPr/>
                    <p:nvPr/>
                  </p:nvCxnSpPr>
                  <p:spPr>
                    <a:xfrm>
                      <a:off x="6049227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6030178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/>
                    <p:cNvCxnSpPr/>
                    <p:nvPr/>
                  </p:nvCxnSpPr>
                  <p:spPr>
                    <a:xfrm>
                      <a:off x="610875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/>
                    <p:cNvCxnSpPr/>
                    <p:nvPr/>
                  </p:nvCxnSpPr>
                  <p:spPr>
                    <a:xfrm>
                      <a:off x="6211431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/>
                    <p:cNvCxnSpPr/>
                    <p:nvPr/>
                  </p:nvCxnSpPr>
                  <p:spPr>
                    <a:xfrm>
                      <a:off x="603241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>
                      <a:off x="615413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6051608" y="1896147"/>
                    <a:ext cx="252692" cy="137160"/>
                    <a:chOff x="5958739" y="2144154"/>
                    <a:chExt cx="252692" cy="137160"/>
                  </a:xfrm>
                </p:grpSpPr>
                <p:cxnSp>
                  <p:nvCxnSpPr>
                    <p:cNvPr id="44" name="Straight Connector 43"/>
                    <p:cNvCxnSpPr/>
                    <p:nvPr/>
                  </p:nvCxnSpPr>
                  <p:spPr>
                    <a:xfrm>
                      <a:off x="595873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/>
                    <p:cNvCxnSpPr/>
                    <p:nvPr/>
                  </p:nvCxnSpPr>
                  <p:spPr>
                    <a:xfrm>
                      <a:off x="6049227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/>
                    <p:cNvCxnSpPr/>
                    <p:nvPr/>
                  </p:nvCxnSpPr>
                  <p:spPr>
                    <a:xfrm>
                      <a:off x="6030178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>
                      <a:off x="610875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>
                      <a:off x="6211431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>
                      <a:off x="603241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/>
                    <p:cNvCxnSpPr/>
                    <p:nvPr/>
                  </p:nvCxnSpPr>
                  <p:spPr>
                    <a:xfrm>
                      <a:off x="615413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645973" y="1908857"/>
                  <a:ext cx="674370" cy="429006"/>
                  <a:chOff x="5645973" y="1908857"/>
                  <a:chExt cx="674370" cy="429006"/>
                </a:xfrm>
              </p:grpSpPr>
              <p:pic>
                <p:nvPicPr>
                  <p:cNvPr id="28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45973" y="1908857"/>
                    <a:ext cx="674370" cy="42900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5749189" y="2148916"/>
                    <a:ext cx="462242" cy="137160"/>
                    <a:chOff x="5749189" y="2144154"/>
                    <a:chExt cx="462242" cy="137160"/>
                  </a:xfrm>
                </p:grpSpPr>
                <p:cxnSp>
                  <p:nvCxnSpPr>
                    <p:cNvPr id="30" name="Straight Connector 29"/>
                    <p:cNvCxnSpPr/>
                    <p:nvPr/>
                  </p:nvCxnSpPr>
                  <p:spPr>
                    <a:xfrm>
                      <a:off x="574918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>
                      <a:off x="5868252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Connector 31"/>
                    <p:cNvCxnSpPr/>
                    <p:nvPr/>
                  </p:nvCxnSpPr>
                  <p:spPr>
                    <a:xfrm>
                      <a:off x="595873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Connector 32"/>
                    <p:cNvCxnSpPr/>
                    <p:nvPr/>
                  </p:nvCxnSpPr>
                  <p:spPr>
                    <a:xfrm>
                      <a:off x="6049227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5930165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6030178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6111140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/>
                    <p:cNvCxnSpPr/>
                    <p:nvPr/>
                  </p:nvCxnSpPr>
                  <p:spPr>
                    <a:xfrm>
                      <a:off x="5787290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/>
                    <p:cNvCxnSpPr/>
                    <p:nvPr/>
                  </p:nvCxnSpPr>
                  <p:spPr>
                    <a:xfrm>
                      <a:off x="6211431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/>
                    <p:cNvCxnSpPr/>
                    <p:nvPr/>
                  </p:nvCxnSpPr>
                  <p:spPr>
                    <a:xfrm>
                      <a:off x="6053848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6154139" y="2144154"/>
                      <a:ext cx="0" cy="137160"/>
                    </a:xfrm>
                    <a:prstGeom prst="line">
                      <a:avLst/>
                    </a:prstGeom>
                    <a:ln>
                      <a:solidFill>
                        <a:srgbClr val="66CC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sp>
        <p:nvSpPr>
          <p:cNvPr id="112" name="TextBox 111"/>
          <p:cNvSpPr txBox="1"/>
          <p:nvPr/>
        </p:nvSpPr>
        <p:spPr>
          <a:xfrm>
            <a:off x="7987799" y="2289984"/>
            <a:ext cx="1003801" cy="78483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000" b="1" dirty="0">
                <a:latin typeface="Corbel" pitchFamily="34" charset="0"/>
              </a:rPr>
              <a:t>p-value</a:t>
            </a:r>
          </a:p>
          <a:p>
            <a:pPr>
              <a:spcBef>
                <a:spcPts val="600"/>
              </a:spcBef>
              <a:defRPr/>
            </a:pPr>
            <a:r>
              <a:rPr lang="en-US" sz="2000" b="1" dirty="0">
                <a:solidFill>
                  <a:schemeClr val="tx1"/>
                </a:solidFill>
                <a:latin typeface="Corbel" pitchFamily="34" charset="0"/>
              </a:rPr>
              <a:t>q-value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987799" y="4969392"/>
            <a:ext cx="1003801" cy="78483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000" b="1" dirty="0">
                <a:latin typeface="Corbel" pitchFamily="34" charset="0"/>
              </a:rPr>
              <a:t>p-value</a:t>
            </a:r>
          </a:p>
          <a:p>
            <a:pPr>
              <a:spcBef>
                <a:spcPts val="600"/>
              </a:spcBef>
              <a:defRPr/>
            </a:pPr>
            <a:r>
              <a:rPr lang="en-US" sz="2000" b="1" dirty="0">
                <a:solidFill>
                  <a:schemeClr val="tx1"/>
                </a:solidFill>
                <a:latin typeface="Corbel" pitchFamily="34" charset="0"/>
              </a:rPr>
              <a:t>q-value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2774621" y="6214646"/>
            <a:ext cx="2102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bri"/>
                <a:cs typeface="Calibri"/>
              </a:rPr>
              <a:t>Extracted MS</a:t>
            </a:r>
            <a:r>
              <a:rPr lang="en-US" altLang="zh-TW" sz="1600" b="1" dirty="0">
                <a:latin typeface="Calibri"/>
                <a:cs typeface="Calibri"/>
              </a:rPr>
              <a:t>/MS</a:t>
            </a:r>
            <a:r>
              <a:rPr lang="en-US" sz="1600" b="1" dirty="0">
                <a:latin typeface="Calibri"/>
                <a:cs typeface="Calibri"/>
              </a:rPr>
              <a:t> data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458834" y="6214646"/>
            <a:ext cx="208954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bri"/>
                <a:cs typeface="Calibri"/>
              </a:rPr>
              <a:t>Evidence for detection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2549" y="1460283"/>
            <a:ext cx="3391416" cy="455416"/>
            <a:chOff x="0" y="1183285"/>
            <a:chExt cx="3248365" cy="455416"/>
          </a:xfrm>
        </p:grpSpPr>
        <p:sp>
          <p:nvSpPr>
            <p:cNvPr id="139" name="Rectangle 138"/>
            <p:cNvSpPr/>
            <p:nvPr/>
          </p:nvSpPr>
          <p:spPr>
            <a:xfrm>
              <a:off x="0" y="1183285"/>
              <a:ext cx="3066472" cy="4554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3809" y="1213951"/>
              <a:ext cx="3184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Spectrum-centric analysis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-11474" y="3962400"/>
            <a:ext cx="3211873" cy="455416"/>
            <a:chOff x="0" y="1183285"/>
            <a:chExt cx="3066472" cy="455416"/>
          </a:xfrm>
        </p:grpSpPr>
        <p:sp>
          <p:nvSpPr>
            <p:cNvPr id="142" name="Rectangle 141"/>
            <p:cNvSpPr/>
            <p:nvPr/>
          </p:nvSpPr>
          <p:spPr>
            <a:xfrm>
              <a:off x="0" y="1183285"/>
              <a:ext cx="3066472" cy="4554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7509" y="1205061"/>
              <a:ext cx="27596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Peptide-centric analysis</a:t>
              </a:r>
            </a:p>
          </p:txBody>
        </p:sp>
      </p:grpSp>
      <p:sp>
        <p:nvSpPr>
          <p:cNvPr id="144" name="Down Arrow 143"/>
          <p:cNvSpPr/>
          <p:nvPr/>
        </p:nvSpPr>
        <p:spPr>
          <a:xfrm rot="16200000">
            <a:off x="2067401" y="5184306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5" name="Down Arrow 144"/>
          <p:cNvSpPr/>
          <p:nvPr/>
        </p:nvSpPr>
        <p:spPr>
          <a:xfrm rot="16200000">
            <a:off x="5018753" y="5184306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6" name="Down Arrow 145"/>
          <p:cNvSpPr/>
          <p:nvPr/>
        </p:nvSpPr>
        <p:spPr>
          <a:xfrm rot="16200000">
            <a:off x="7600589" y="5184306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82787" y="4576018"/>
            <a:ext cx="2188769" cy="1681798"/>
            <a:chOff x="5359611" y="4624658"/>
            <a:chExt cx="2188769" cy="1681798"/>
          </a:xfrm>
        </p:grpSpPr>
        <p:pic>
          <p:nvPicPr>
            <p:cNvPr id="168" name="Picture 167" descr="DIA_score_map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49"/>
            <a:stretch/>
          </p:blipFill>
          <p:spPr>
            <a:xfrm>
              <a:off x="5359611" y="4624658"/>
              <a:ext cx="2188769" cy="1452292"/>
            </a:xfrm>
            <a:prstGeom prst="rect">
              <a:avLst/>
            </a:prstGeom>
          </p:spPr>
        </p:pic>
        <p:sp>
          <p:nvSpPr>
            <p:cNvPr id="170" name="Line 644"/>
            <p:cNvSpPr>
              <a:spLocks noChangeShapeType="1"/>
            </p:cNvSpPr>
            <p:nvPr/>
          </p:nvSpPr>
          <p:spPr bwMode="auto">
            <a:xfrm rot="16200000" flipH="1" flipV="1">
              <a:off x="6712439" y="4679938"/>
              <a:ext cx="47651" cy="31871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28" t="93760" r="13622" b="2268"/>
            <a:stretch/>
          </p:blipFill>
          <p:spPr>
            <a:xfrm>
              <a:off x="5653895" y="6154056"/>
              <a:ext cx="1600200" cy="152400"/>
            </a:xfrm>
            <a:prstGeom prst="rect">
              <a:avLst/>
            </a:prstGeom>
          </p:spPr>
        </p:pic>
      </p:grpSp>
      <p:sp>
        <p:nvSpPr>
          <p:cNvPr id="148" name="Down Arrow 147"/>
          <p:cNvSpPr/>
          <p:nvPr/>
        </p:nvSpPr>
        <p:spPr>
          <a:xfrm rot="16200000">
            <a:off x="2067401" y="2581453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9" name="Down Arrow 148"/>
          <p:cNvSpPr/>
          <p:nvPr/>
        </p:nvSpPr>
        <p:spPr>
          <a:xfrm rot="16200000">
            <a:off x="5018753" y="2581453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0" name="Down Arrow 149"/>
          <p:cNvSpPr/>
          <p:nvPr/>
        </p:nvSpPr>
        <p:spPr>
          <a:xfrm rot="16200000">
            <a:off x="7600589" y="2581453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181030" y="4670856"/>
            <a:ext cx="1840183" cy="1125524"/>
            <a:chOff x="16305" y="1100190"/>
            <a:chExt cx="1840183" cy="1125524"/>
          </a:xfrm>
        </p:grpSpPr>
        <p:grpSp>
          <p:nvGrpSpPr>
            <p:cNvPr id="152" name="Group 151"/>
            <p:cNvGrpSpPr/>
            <p:nvPr/>
          </p:nvGrpSpPr>
          <p:grpSpPr>
            <a:xfrm>
              <a:off x="146071" y="1445570"/>
              <a:ext cx="1606529" cy="780144"/>
              <a:chOff x="331793" y="4581346"/>
              <a:chExt cx="1851350" cy="909674"/>
            </a:xfrm>
          </p:grpSpPr>
          <p:pic>
            <p:nvPicPr>
              <p:cNvPr id="154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5" name="TextBox 154"/>
              <p:cNvSpPr txBox="1"/>
              <p:nvPr/>
            </p:nvSpPr>
            <p:spPr>
              <a:xfrm>
                <a:off x="417004" y="4927928"/>
                <a:ext cx="1450490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Courier New" pitchFamily="49" charset="0"/>
                    <a:cs typeface="Courier New" pitchFamily="49" charset="0"/>
                  </a:rPr>
                  <a:t>APTNVTCILK</a:t>
                </a:r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Calibri"/>
                  <a:cs typeface="Calibri"/>
                </a:rPr>
                <a:t>Peptides of interest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021334" y="2303988"/>
            <a:ext cx="1336608" cy="858154"/>
            <a:chOff x="2801366" y="2009864"/>
            <a:chExt cx="1336608" cy="858154"/>
          </a:xfrm>
        </p:grpSpPr>
        <p:sp>
          <p:nvSpPr>
            <p:cNvPr id="157" name="AutoShape 17"/>
            <p:cNvSpPr>
              <a:spLocks noChangeArrowheads="1"/>
            </p:cNvSpPr>
            <p:nvPr/>
          </p:nvSpPr>
          <p:spPr bwMode="auto">
            <a:xfrm>
              <a:off x="2801366" y="2009864"/>
              <a:ext cx="1336608" cy="858154"/>
            </a:xfrm>
            <a:prstGeom prst="flowChartMagneticDisk">
              <a:avLst/>
            </a:prstGeom>
            <a:solidFill>
              <a:schemeClr val="bg2">
                <a:lumMod val="85000"/>
              </a:schemeClr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lIns="90539" tIns="45267" rIns="90539" bIns="45267" anchor="ctr"/>
            <a:lstStyle/>
            <a:p>
              <a:pPr algn="ctr">
                <a:defRPr/>
              </a:pPr>
              <a:endParaRPr lang="en-US" sz="2400" b="1" dirty="0">
                <a:solidFill>
                  <a:srgbClr val="DADADA">
                    <a:lumMod val="10000"/>
                  </a:srgbClr>
                </a:solidFill>
                <a:latin typeface="+mj-lt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827507" y="2323633"/>
              <a:ext cx="1284326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600" b="1" dirty="0"/>
                <a:t>Protein </a:t>
              </a:r>
              <a:br>
                <a:rPr lang="en-US" sz="1600" b="1" dirty="0"/>
              </a:br>
              <a:r>
                <a:rPr lang="en-US" sz="1600" b="1" dirty="0"/>
                <a:t>sequence DB</a:t>
              </a:r>
            </a:p>
          </p:txBody>
        </p:sp>
      </p:grpSp>
      <p:sp>
        <p:nvSpPr>
          <p:cNvPr id="135" name="Content Placeholder 10"/>
          <p:cNvSpPr txBox="1">
            <a:spLocks/>
          </p:cNvSpPr>
          <p:nvPr/>
        </p:nvSpPr>
        <p:spPr>
          <a:xfrm>
            <a:off x="3296522" y="1455464"/>
            <a:ext cx="5542678" cy="633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accent2"/>
              </a:buClr>
              <a:buSzPct val="90000"/>
              <a:buFont typeface="Wingdings" charset="2"/>
              <a:buChar char=""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accent6">
                  <a:lumMod val="50000"/>
                  <a:lumOff val="50000"/>
                </a:schemeClr>
              </a:buClr>
              <a:buSzPct val="90000"/>
              <a:buFont typeface="Wingdings" charset="2"/>
              <a:buChar char=""/>
              <a:defRPr sz="2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90000"/>
              <a:buFont typeface="Wingdings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90000"/>
              <a:buFont typeface="Wingdings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90000"/>
              <a:buFont typeface="Wingdings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What peptides best explain the data?</a:t>
            </a:r>
          </a:p>
        </p:txBody>
      </p:sp>
      <p:sp>
        <p:nvSpPr>
          <p:cNvPr id="136" name="Content Placeholder 10"/>
          <p:cNvSpPr txBox="1">
            <a:spLocks/>
          </p:cNvSpPr>
          <p:nvPr/>
        </p:nvSpPr>
        <p:spPr>
          <a:xfrm>
            <a:off x="3296522" y="3989960"/>
            <a:ext cx="5847478" cy="633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accent2"/>
              </a:buClr>
              <a:buSzPct val="90000"/>
              <a:buFont typeface="Wingdings" charset="2"/>
              <a:buChar char=""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accent6">
                  <a:lumMod val="50000"/>
                  <a:lumOff val="50000"/>
                </a:schemeClr>
              </a:buClr>
              <a:buSzPct val="90000"/>
              <a:buFont typeface="Wingdings" charset="2"/>
              <a:buChar char=""/>
              <a:defRPr sz="2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90000"/>
              <a:buFont typeface="Wingdings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90000"/>
              <a:buFont typeface="Wingdings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90000"/>
              <a:buFont typeface="Wingdings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Which peptides are detected in our data? 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88588" y="6016090"/>
            <a:ext cx="182121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+mj-lt"/>
                <a:cs typeface="Corbel"/>
              </a:rPr>
              <a:t>example tools: </a:t>
            </a:r>
          </a:p>
          <a:p>
            <a:r>
              <a:rPr lang="en-US" sz="1600" dirty="0" err="1">
                <a:latin typeface="+mj-lt"/>
                <a:cs typeface="Corbel"/>
              </a:rPr>
              <a:t>OpenSWATH</a:t>
            </a:r>
            <a:r>
              <a:rPr lang="en-US" sz="1600" dirty="0">
                <a:latin typeface="+mj-lt"/>
                <a:cs typeface="Corbel"/>
              </a:rPr>
              <a:t>, Skyline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52507" y="3469957"/>
            <a:ext cx="284401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+mj-lt"/>
                <a:cs typeface="Corbel"/>
              </a:rPr>
              <a:t>example tools: </a:t>
            </a:r>
          </a:p>
          <a:p>
            <a:r>
              <a:rPr lang="en-US" sz="1600" dirty="0">
                <a:latin typeface="+mj-lt"/>
                <a:cs typeface="Corbel"/>
              </a:rPr>
              <a:t>SEQUEST, MASCOT … etc.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40144" y="64770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by Sonia Ting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422540" y="3128351"/>
            <a:ext cx="5077881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 values are returned for every queried peptide</a:t>
            </a:r>
          </a:p>
        </p:txBody>
      </p:sp>
    </p:spTree>
    <p:extLst>
      <p:ext uri="{BB962C8B-B14F-4D97-AF65-F5344CB8AC3E}">
        <p14:creationId xmlns:p14="http://schemas.microsoft.com/office/powerpoint/2010/main" val="104937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80" grpId="0"/>
      <p:bldP spid="182" grpId="0" animBg="1"/>
      <p:bldP spid="144" grpId="0" animBg="1"/>
      <p:bldP spid="145" grpId="0" animBg="1"/>
      <p:bldP spid="146" grpId="0" animBg="1"/>
      <p:bldP spid="136" grpId="0"/>
      <p:bldP spid="158" grpId="0"/>
      <p:bldP spid="1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17" y="274638"/>
            <a:ext cx="8402161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Comprehensive MS/MS Acquisition</a:t>
            </a:r>
          </a:p>
        </p:txBody>
      </p:sp>
      <p:sp>
        <p:nvSpPr>
          <p:cNvPr id="125" name="Left Brace 124"/>
          <p:cNvSpPr/>
          <p:nvPr/>
        </p:nvSpPr>
        <p:spPr>
          <a:xfrm rot="5400000">
            <a:off x="4528434" y="-1683984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651226" y="1470854"/>
            <a:ext cx="406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20  20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988161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373008" y="251460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09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917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8816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35773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72730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09687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46644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83601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20557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575150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94471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1429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68385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05343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42299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79257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6213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53171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90127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7084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64041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800998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74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Tools for Detecting Peptides in DIA Data are Becoming More Prevalent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13864"/>
              </p:ext>
            </p:extLst>
          </p:nvPr>
        </p:nvGraphicFramePr>
        <p:xfrm>
          <a:off x="990600" y="1676400"/>
          <a:ext cx="7848600" cy="4297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50191193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566809186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53301381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 Spectral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Spectral 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79023"/>
                  </a:ext>
                </a:extLst>
              </a:tr>
              <a:tr h="1063438">
                <a:tc>
                  <a:txBody>
                    <a:bodyPr/>
                    <a:lstStyle/>
                    <a:p>
                      <a:r>
                        <a:rPr lang="en-US" sz="2400" dirty="0"/>
                        <a:t>Peptide Centric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FT-ARM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/>
                        <a:t>PECAN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OpenSWATH</a:t>
                      </a: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PeakView</a:t>
                      </a: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EncyclopeDIA</a:t>
                      </a: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/>
                        <a:t>Spectronaut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563668"/>
                  </a:ext>
                </a:extLst>
              </a:tr>
              <a:tr h="1063438">
                <a:tc>
                  <a:txBody>
                    <a:bodyPr/>
                    <a:lstStyle/>
                    <a:p>
                      <a:r>
                        <a:rPr lang="en-US" sz="2400" dirty="0"/>
                        <a:t>Spectrum Centric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DIA-UMPIRE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Group-DIA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MS</a:t>
                      </a:r>
                      <a:r>
                        <a:rPr lang="en-US" sz="2400" baseline="30000" dirty="0"/>
                        <a:t>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/>
                        <a:t>MSPLIT-DIA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4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177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5817" y="1100190"/>
            <a:ext cx="1840183" cy="1125524"/>
            <a:chOff x="16305" y="1100190"/>
            <a:chExt cx="1840183" cy="1125524"/>
          </a:xfrm>
        </p:grpSpPr>
        <p:pic>
          <p:nvPicPr>
            <p:cNvPr id="16" name="Picture 2" descr="C:\Users\YST\Dropbox\! Presentations\tmp\pep_unit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69" y="1445570"/>
              <a:ext cx="1606530" cy="780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  <p:sp>
        <p:nvSpPr>
          <p:cNvPr id="11" name="Down Arrow 10"/>
          <p:cNvSpPr/>
          <p:nvPr/>
        </p:nvSpPr>
        <p:spPr>
          <a:xfrm rot="18315045">
            <a:off x="2131527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First Analyzes each Isolation Window Independently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0" r="35337"/>
          <a:stretch/>
        </p:blipFill>
        <p:spPr>
          <a:xfrm>
            <a:off x="2657497" y="3211725"/>
            <a:ext cx="3667687" cy="245432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182446" y="2895600"/>
            <a:ext cx="662292" cy="400110"/>
            <a:chOff x="3657600" y="1264354"/>
            <a:chExt cx="662292" cy="400110"/>
          </a:xfrm>
        </p:grpSpPr>
        <p:sp>
          <p:nvSpPr>
            <p:cNvPr id="73" name="Rectangle 72"/>
            <p:cNvSpPr/>
            <p:nvPr/>
          </p:nvSpPr>
          <p:spPr>
            <a:xfrm>
              <a:off x="3657600" y="1278642"/>
              <a:ext cx="662292" cy="371535"/>
            </a:xfrm>
            <a:prstGeom prst="rect">
              <a:avLst/>
            </a:prstGeom>
            <a:solidFill>
              <a:srgbClr val="F2F2F2"/>
            </a:soli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703251" y="1264354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DIA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29587" y="3500915"/>
            <a:ext cx="1255472" cy="2503690"/>
            <a:chOff x="1892691" y="3305403"/>
            <a:chExt cx="1255472" cy="1906915"/>
          </a:xfrm>
        </p:grpSpPr>
        <p:sp>
          <p:nvSpPr>
            <p:cNvPr id="75" name="Rectangle 74"/>
            <p:cNvSpPr/>
            <p:nvPr/>
          </p:nvSpPr>
          <p:spPr>
            <a:xfrm>
              <a:off x="2367821" y="3305403"/>
              <a:ext cx="310896" cy="1645920"/>
            </a:xfrm>
            <a:prstGeom prst="rect">
              <a:avLst/>
            </a:prstGeom>
            <a:solidFill>
              <a:srgbClr val="0070C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2691" y="4954461"/>
              <a:ext cx="1255472" cy="25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870-880 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99905" y="2438400"/>
            <a:ext cx="1255472" cy="1057111"/>
            <a:chOff x="699905" y="2360495"/>
            <a:chExt cx="1255472" cy="1057111"/>
          </a:xfrm>
        </p:grpSpPr>
        <p:grpSp>
          <p:nvGrpSpPr>
            <p:cNvPr id="90" name="Group 89"/>
            <p:cNvGrpSpPr/>
            <p:nvPr/>
          </p:nvGrpSpPr>
          <p:grpSpPr>
            <a:xfrm>
              <a:off x="894952" y="2692890"/>
              <a:ext cx="865378" cy="724716"/>
              <a:chOff x="6658112" y="3105238"/>
              <a:chExt cx="1069614" cy="857162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6658112" y="3105238"/>
                <a:ext cx="1069614" cy="82990"/>
              </a:xfrm>
              <a:prstGeom prst="ellipse">
                <a:avLst/>
              </a:prstGeom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2" name="Straight Connector 91"/>
              <p:cNvCxnSpPr>
                <a:stCxn id="91" idx="2"/>
              </p:cNvCxnSpPr>
              <p:nvPr/>
            </p:nvCxnSpPr>
            <p:spPr>
              <a:xfrm>
                <a:off x="6658112" y="3146733"/>
                <a:ext cx="427451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6"/>
              </p:cNvCxnSpPr>
              <p:nvPr/>
            </p:nvCxnSpPr>
            <p:spPr>
              <a:xfrm flipH="1">
                <a:off x="7315200" y="3146733"/>
                <a:ext cx="412526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7085563" y="3598170"/>
                <a:ext cx="6699" cy="2880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7315200" y="3598170"/>
                <a:ext cx="0" cy="3642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7092262" y="3886200"/>
                <a:ext cx="222938" cy="76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699905" y="2360495"/>
              <a:ext cx="12554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870-880 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562603" y="2121645"/>
            <a:ext cx="416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Analyze isolation window: 870-880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m/z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rbe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0023" y="4494656"/>
            <a:ext cx="1795684" cy="646098"/>
            <a:chOff x="559423" y="4648201"/>
            <a:chExt cx="1795684" cy="646098"/>
          </a:xfrm>
        </p:grpSpPr>
        <p:pic>
          <p:nvPicPr>
            <p:cNvPr id="51" name="Picture 2" descr="C:\Users\YST\Dropbox\! Presentations\tmp\pep_unit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9" r="7163"/>
            <a:stretch/>
          </p:blipFill>
          <p:spPr bwMode="auto">
            <a:xfrm>
              <a:off x="595099" y="4648201"/>
              <a:ext cx="1462187" cy="646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559423" y="4876352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VTSAYLQDIENAYKK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45817" y="4191000"/>
            <a:ext cx="184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Target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peptides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1731" y="5467356"/>
            <a:ext cx="1494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peptides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13941" y="5754701"/>
            <a:ext cx="1795684" cy="646099"/>
            <a:chOff x="1976661" y="4648200"/>
            <a:chExt cx="1795684" cy="646099"/>
          </a:xfrm>
        </p:grpSpPr>
        <p:pic>
          <p:nvPicPr>
            <p:cNvPr id="65" name="Picture 2" descr="C:\Users\YST\Dropbox\! Presentations\tmp\decoy_hypo.png"/>
            <p:cNvPicPr>
              <a:picLocks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5" r="6937"/>
            <a:stretch/>
          </p:blipFill>
          <p:spPr bwMode="auto">
            <a:xfrm>
              <a:off x="2020262" y="4648200"/>
              <a:ext cx="1466426" cy="646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976661" y="4880589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KYANEIDQLYASTVK</a:t>
              </a:r>
            </a:p>
          </p:txBody>
        </p:sp>
      </p:grpSp>
      <p:sp>
        <p:nvSpPr>
          <p:cNvPr id="59" name="Down Arrow 58"/>
          <p:cNvSpPr/>
          <p:nvPr/>
        </p:nvSpPr>
        <p:spPr>
          <a:xfrm>
            <a:off x="1160140" y="3662190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urved Left Arrow 21"/>
          <p:cNvSpPr/>
          <p:nvPr/>
        </p:nvSpPr>
        <p:spPr>
          <a:xfrm flipH="1">
            <a:off x="192923" y="5055316"/>
            <a:ext cx="416677" cy="735884"/>
          </a:xfrm>
          <a:prstGeom prst="curvedLeftArrow">
            <a:avLst>
              <a:gd name="adj1" fmla="val 39870"/>
              <a:gd name="adj2" fmla="val 71343"/>
              <a:gd name="adj3" fmla="val 34144"/>
            </a:avLst>
          </a:prstGeom>
          <a:solidFill>
            <a:srgbClr val="7F7F7F"/>
          </a:solidFill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43800" y="6418385"/>
            <a:ext cx="12439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cs typeface="Corbel"/>
              </a:rPr>
              <a:t>Ying Sonia Ting</a:t>
            </a:r>
          </a:p>
        </p:txBody>
      </p:sp>
    </p:spTree>
    <p:extLst>
      <p:ext uri="{BB962C8B-B14F-4D97-AF65-F5344CB8AC3E}">
        <p14:creationId xmlns:p14="http://schemas.microsoft.com/office/powerpoint/2010/main" val="75687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59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4118" y="3227551"/>
            <a:ext cx="8563539" cy="2792249"/>
            <a:chOff x="304118" y="4038600"/>
            <a:chExt cx="8563539" cy="2792249"/>
          </a:xfrm>
        </p:grpSpPr>
        <p:grpSp>
          <p:nvGrpSpPr>
            <p:cNvPr id="2" name="Group 1"/>
            <p:cNvGrpSpPr/>
            <p:nvPr/>
          </p:nvGrpSpPr>
          <p:grpSpPr>
            <a:xfrm>
              <a:off x="609600" y="4038600"/>
              <a:ext cx="8258057" cy="2590800"/>
              <a:chOff x="609600" y="4088368"/>
              <a:chExt cx="8258057" cy="25908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9" b="6153"/>
              <a:stretch/>
            </p:blipFill>
            <p:spPr>
              <a:xfrm>
                <a:off x="609600" y="4145300"/>
                <a:ext cx="8258057" cy="2533868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2321815" y="4088368"/>
                <a:ext cx="450037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orbel"/>
                  </a:rPr>
                  <a:t>Distribution of predicted fragment (b-/y-) ions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000316" y="6584628"/>
              <a:ext cx="147662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Fragment ion 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-605618" y="5317668"/>
              <a:ext cx="20656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Frequency of occurrence</a:t>
              </a:r>
            </a:p>
          </p:txBody>
        </p:sp>
      </p:grpSp>
      <p:sp>
        <p:nvSpPr>
          <p:cNvPr id="11" name="Down Arrow 10"/>
          <p:cNvSpPr/>
          <p:nvPr/>
        </p:nvSpPr>
        <p:spPr>
          <a:xfrm rot="18315045">
            <a:off x="2131527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Down Arrow 11"/>
          <p:cNvSpPr/>
          <p:nvPr/>
        </p:nvSpPr>
        <p:spPr>
          <a:xfrm rot="3284955" flipH="1">
            <a:off x="6677471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</a:t>
            </a:r>
            <a:r>
              <a:rPr lang="en-US" dirty="0">
                <a:solidFill>
                  <a:srgbClr val="0070C0"/>
                </a:solidFill>
              </a:rPr>
              <a:t>Step 1:</a:t>
            </a:r>
            <a:r>
              <a:rPr lang="en-US" dirty="0"/>
              <a:t> Peptide Scoring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059422" y="1381330"/>
            <a:ext cx="1336608" cy="858154"/>
            <a:chOff x="2801366" y="2009864"/>
            <a:chExt cx="1336608" cy="858154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auto">
            <a:xfrm>
              <a:off x="2801366" y="2009864"/>
              <a:ext cx="1336608" cy="858154"/>
            </a:xfrm>
            <a:prstGeom prst="flowChartMagneticDisk">
              <a:avLst/>
            </a:prstGeom>
            <a:solidFill>
              <a:schemeClr val="bg2">
                <a:lumMod val="85000"/>
              </a:schemeClr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lIns="90539" tIns="45267" rIns="90539" bIns="45267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27507" y="2323633"/>
              <a:ext cx="1284326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Protein 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sequence DB</a:t>
              </a:r>
            </a:p>
          </p:txBody>
        </p:sp>
      </p:grpSp>
      <p:pic>
        <p:nvPicPr>
          <p:cNvPr id="3080" name="Picture 8" descr="http://www.geekchamp.com/upload/symbolicons/animals/1f400-mous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6" b="25431"/>
          <a:stretch/>
        </p:blipFill>
        <p:spPr bwMode="auto">
          <a:xfrm>
            <a:off x="7092262" y="1000108"/>
            <a:ext cx="1216352" cy="68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62603" y="2121645"/>
            <a:ext cx="40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1a. Calculate fragment ions specificity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7099990" y="2438400"/>
            <a:ext cx="1255472" cy="1057111"/>
            <a:chOff x="7099990" y="2360495"/>
            <a:chExt cx="1255472" cy="1057111"/>
          </a:xfrm>
        </p:grpSpPr>
        <p:grpSp>
          <p:nvGrpSpPr>
            <p:cNvPr id="87" name="Group 86"/>
            <p:cNvGrpSpPr/>
            <p:nvPr/>
          </p:nvGrpSpPr>
          <p:grpSpPr>
            <a:xfrm>
              <a:off x="7295037" y="2692878"/>
              <a:ext cx="865378" cy="724728"/>
              <a:chOff x="6658094" y="3105227"/>
              <a:chExt cx="1069611" cy="857173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658094" y="3105227"/>
                <a:ext cx="1069611" cy="82990"/>
              </a:xfrm>
              <a:prstGeom prst="ellipse">
                <a:avLst/>
              </a:prstGeom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6" name="Straight Connector 25"/>
              <p:cNvCxnSpPr>
                <a:stCxn id="24" idx="2"/>
              </p:cNvCxnSpPr>
              <p:nvPr/>
            </p:nvCxnSpPr>
            <p:spPr>
              <a:xfrm>
                <a:off x="6658096" y="3146721"/>
                <a:ext cx="427450" cy="451435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24" idx="6"/>
              </p:cNvCxnSpPr>
              <p:nvPr/>
            </p:nvCxnSpPr>
            <p:spPr>
              <a:xfrm flipH="1">
                <a:off x="7315176" y="3146721"/>
                <a:ext cx="412525" cy="451435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085547" y="3598155"/>
                <a:ext cx="6699" cy="28802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315183" y="3598160"/>
                <a:ext cx="0" cy="36422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7092262" y="3886200"/>
                <a:ext cx="222937" cy="76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/>
            <p:cNvSpPr txBox="1"/>
            <p:nvPr/>
          </p:nvSpPr>
          <p:spPr>
            <a:xfrm>
              <a:off x="7099990" y="2360495"/>
              <a:ext cx="12554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870-880 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1307" y="3733800"/>
            <a:ext cx="2849003" cy="1005147"/>
            <a:chOff x="1061307" y="4212022"/>
            <a:chExt cx="2849003" cy="1005147"/>
          </a:xfrm>
        </p:grpSpPr>
        <p:sp>
          <p:nvSpPr>
            <p:cNvPr id="10" name="TextBox 9"/>
            <p:cNvSpPr txBox="1"/>
            <p:nvPr/>
          </p:nvSpPr>
          <p:spPr>
            <a:xfrm>
              <a:off x="2340650" y="4878615"/>
              <a:ext cx="15696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R[y1]: 175.1190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1307" y="4304304"/>
              <a:ext cx="15199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K[y1]: 147.1128</a:t>
              </a:r>
            </a:p>
          </p:txBody>
        </p:sp>
        <p:sp>
          <p:nvSpPr>
            <p:cNvPr id="52" name="Line 644"/>
            <p:cNvSpPr>
              <a:spLocks noChangeShapeType="1"/>
            </p:cNvSpPr>
            <p:nvPr/>
          </p:nvSpPr>
          <p:spPr bwMode="auto">
            <a:xfrm rot="7980000">
              <a:off x="2229820" y="4667470"/>
              <a:ext cx="47651" cy="318716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3" name="Line 644"/>
            <p:cNvSpPr>
              <a:spLocks noChangeShapeType="1"/>
            </p:cNvSpPr>
            <p:nvPr/>
          </p:nvSpPr>
          <p:spPr bwMode="auto">
            <a:xfrm rot="7980000">
              <a:off x="1687559" y="4076490"/>
              <a:ext cx="47651" cy="318716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5817" y="1100190"/>
            <a:ext cx="1840183" cy="1125524"/>
            <a:chOff x="16305" y="1100190"/>
            <a:chExt cx="1840183" cy="1125524"/>
          </a:xfrm>
        </p:grpSpPr>
        <p:grpSp>
          <p:nvGrpSpPr>
            <p:cNvPr id="58" name="Group 57"/>
            <p:cNvGrpSpPr/>
            <p:nvPr/>
          </p:nvGrpSpPr>
          <p:grpSpPr>
            <a:xfrm>
              <a:off x="146069" y="1445570"/>
              <a:ext cx="1606530" cy="780144"/>
              <a:chOff x="331793" y="4581346"/>
              <a:chExt cx="1851350" cy="909674"/>
            </a:xfrm>
          </p:grpSpPr>
          <p:pic>
            <p:nvPicPr>
              <p:cNvPr id="60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417007" y="4927928"/>
                <a:ext cx="212882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81" y="6165387"/>
            <a:ext cx="1664352" cy="4999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65626" y="6181687"/>
            <a:ext cx="329616" cy="159213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43800" y="6418385"/>
            <a:ext cx="12439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cs typeface="Corbel"/>
              </a:rPr>
              <a:t>Ying Sonia Ting</a:t>
            </a:r>
          </a:p>
        </p:txBody>
      </p:sp>
    </p:spTree>
    <p:extLst>
      <p:ext uri="{BB962C8B-B14F-4D97-AF65-F5344CB8AC3E}">
        <p14:creationId xmlns:p14="http://schemas.microsoft.com/office/powerpoint/2010/main" val="7350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 rot="18315045">
            <a:off x="2131527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Down Arrow 11"/>
          <p:cNvSpPr/>
          <p:nvPr/>
        </p:nvSpPr>
        <p:spPr>
          <a:xfrm rot="3284955" flipH="1">
            <a:off x="6677471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</a:t>
            </a:r>
            <a:r>
              <a:rPr lang="en-US" dirty="0">
                <a:solidFill>
                  <a:srgbClr val="0070C0"/>
                </a:solidFill>
              </a:rPr>
              <a:t>Step 1:</a:t>
            </a:r>
            <a:r>
              <a:rPr lang="en-US" dirty="0"/>
              <a:t> Peptide Scoring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059422" y="1381330"/>
            <a:ext cx="1336608" cy="858154"/>
            <a:chOff x="2801366" y="2009864"/>
            <a:chExt cx="1336608" cy="858154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auto">
            <a:xfrm>
              <a:off x="2801366" y="2009864"/>
              <a:ext cx="1336608" cy="858154"/>
            </a:xfrm>
            <a:prstGeom prst="flowChartMagneticDisk">
              <a:avLst/>
            </a:prstGeom>
            <a:solidFill>
              <a:schemeClr val="bg2">
                <a:lumMod val="85000"/>
              </a:schemeClr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lIns="90539" tIns="45267" rIns="90539" bIns="45267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27507" y="2323633"/>
              <a:ext cx="1284326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Protein 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sequence DB</a:t>
              </a:r>
            </a:p>
          </p:txBody>
        </p:sp>
      </p:grpSp>
      <p:pic>
        <p:nvPicPr>
          <p:cNvPr id="3080" name="Picture 8" descr="http://www.geekchamp.com/upload/symbolicons/animals/1f400-mous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6" b="25431"/>
          <a:stretch/>
        </p:blipFill>
        <p:spPr bwMode="auto">
          <a:xfrm>
            <a:off x="7092262" y="1000108"/>
            <a:ext cx="1216352" cy="68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62603" y="2121645"/>
            <a:ext cx="40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1b. Generate scoring vector for peptides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445817" y="1100190"/>
            <a:ext cx="1840183" cy="1125524"/>
            <a:chOff x="16305" y="1100190"/>
            <a:chExt cx="1840183" cy="1125524"/>
          </a:xfrm>
        </p:grpSpPr>
        <p:grpSp>
          <p:nvGrpSpPr>
            <p:cNvPr id="67" name="Group 66"/>
            <p:cNvGrpSpPr/>
            <p:nvPr/>
          </p:nvGrpSpPr>
          <p:grpSpPr>
            <a:xfrm>
              <a:off x="146069" y="1445570"/>
              <a:ext cx="1606530" cy="780144"/>
              <a:chOff x="331793" y="4581346"/>
              <a:chExt cx="1851350" cy="909674"/>
            </a:xfrm>
          </p:grpSpPr>
          <p:pic>
            <p:nvPicPr>
              <p:cNvPr id="69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417007" y="4927928"/>
                <a:ext cx="212882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6096000" y="6240750"/>
            <a:ext cx="17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( for all b-/y- ions 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2945722"/>
            <a:ext cx="5257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PECAN generated scoring vector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5817" y="3253499"/>
            <a:ext cx="8220000" cy="2545714"/>
            <a:chOff x="466800" y="3337330"/>
            <a:chExt cx="8220000" cy="254571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00" y="3337330"/>
              <a:ext cx="8220000" cy="254571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055560" y="3633448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Target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39544" y="3645480"/>
              <a:ext cx="710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Decoy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81" y="6165387"/>
            <a:ext cx="1664352" cy="499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6108249"/>
            <a:ext cx="3420152" cy="60355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65626" y="6181687"/>
            <a:ext cx="329616" cy="159213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6418385"/>
            <a:ext cx="12439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cs typeface="Corbel"/>
              </a:rPr>
              <a:t>Ying Sonia Ting</a:t>
            </a:r>
          </a:p>
        </p:txBody>
      </p:sp>
    </p:spTree>
    <p:extLst>
      <p:ext uri="{BB962C8B-B14F-4D97-AF65-F5344CB8AC3E}">
        <p14:creationId xmlns:p14="http://schemas.microsoft.com/office/powerpoint/2010/main" val="1385512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 rot="18315045">
            <a:off x="2131527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</a:t>
            </a:r>
            <a:r>
              <a:rPr lang="en-US" dirty="0">
                <a:solidFill>
                  <a:srgbClr val="0070C0"/>
                </a:solidFill>
              </a:rPr>
              <a:t>Step 1:</a:t>
            </a:r>
            <a:r>
              <a:rPr lang="en-US" dirty="0"/>
              <a:t> Peptide Scoring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62603" y="2121645"/>
            <a:ext cx="40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1c. Score with fragment ion XICs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45817" y="1100190"/>
            <a:ext cx="1840183" cy="1125524"/>
            <a:chOff x="16305" y="1100190"/>
            <a:chExt cx="1840183" cy="1125524"/>
          </a:xfrm>
        </p:grpSpPr>
        <p:grpSp>
          <p:nvGrpSpPr>
            <p:cNvPr id="65" name="Group 64"/>
            <p:cNvGrpSpPr/>
            <p:nvPr/>
          </p:nvGrpSpPr>
          <p:grpSpPr>
            <a:xfrm>
              <a:off x="146069" y="1445570"/>
              <a:ext cx="1606530" cy="780144"/>
              <a:chOff x="331793" y="4581346"/>
              <a:chExt cx="1851350" cy="909674"/>
            </a:xfrm>
          </p:grpSpPr>
          <p:pic>
            <p:nvPicPr>
              <p:cNvPr id="67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417007" y="4927928"/>
                <a:ext cx="212882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24697" y="2437198"/>
            <a:ext cx="1644663" cy="917594"/>
            <a:chOff x="424697" y="2437198"/>
            <a:chExt cx="1644663" cy="917594"/>
          </a:xfrm>
        </p:grpSpPr>
        <p:pic>
          <p:nvPicPr>
            <p:cNvPr id="44" name="Picture 2" descr="C:\Users\YST\Dropbox\! Presentations\tmp\pep_unit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572531"/>
              <a:ext cx="1612160" cy="782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Group 44"/>
            <p:cNvGrpSpPr/>
            <p:nvPr/>
          </p:nvGrpSpPr>
          <p:grpSpPr>
            <a:xfrm>
              <a:off x="467913" y="2437198"/>
              <a:ext cx="662292" cy="400110"/>
              <a:chOff x="3657600" y="1264354"/>
              <a:chExt cx="662292" cy="40011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657600" y="1278642"/>
                <a:ext cx="662292" cy="371535"/>
              </a:xfrm>
              <a:prstGeom prst="rect">
                <a:avLst/>
              </a:prstGeom>
              <a:solidFill>
                <a:srgbClr val="F2F2F2"/>
              </a:solidFill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03251" y="1264354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Corbel"/>
                  </a:rPr>
                  <a:t>DIA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24697" y="2856202"/>
              <a:ext cx="15331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Centroid .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mzML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sp>
        <p:nvSpPr>
          <p:cNvPr id="49" name="Down Arrow 48"/>
          <p:cNvSpPr/>
          <p:nvPr/>
        </p:nvSpPr>
        <p:spPr>
          <a:xfrm rot="3284955" flipV="1">
            <a:off x="2131527" y="2372865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735428"/>
            <a:ext cx="2249619" cy="35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5104437"/>
            <a:ext cx="3237257" cy="162167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14800" y="4740646"/>
            <a:ext cx="2584161" cy="2009532"/>
            <a:chOff x="3683000" y="2989009"/>
            <a:chExt cx="2584161" cy="2009532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3683000" y="3277563"/>
              <a:ext cx="213360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945697" y="3398341"/>
              <a:ext cx="0" cy="160020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4555035" y="2989009"/>
              <a:ext cx="38953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time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5710670" y="3986469"/>
              <a:ext cx="86676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transition</a:t>
              </a:r>
              <a:endPara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0"/>
          <a:stretch/>
        </p:blipFill>
        <p:spPr>
          <a:xfrm>
            <a:off x="43722" y="3404782"/>
            <a:ext cx="2623278" cy="169714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44501" y="36195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Target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43800" y="6418385"/>
            <a:ext cx="12439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cs typeface="Corbel"/>
              </a:rPr>
              <a:t>Ying Sonia Ting</a:t>
            </a:r>
          </a:p>
        </p:txBody>
      </p:sp>
    </p:spTree>
    <p:extLst>
      <p:ext uri="{BB962C8B-B14F-4D97-AF65-F5344CB8AC3E}">
        <p14:creationId xmlns:p14="http://schemas.microsoft.com/office/powerpoint/2010/main" val="3637621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3"/>
          <a:stretch/>
        </p:blipFill>
        <p:spPr>
          <a:xfrm>
            <a:off x="3152249" y="5173806"/>
            <a:ext cx="2743205" cy="16454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5"/>
          <a:stretch/>
        </p:blipFill>
        <p:spPr>
          <a:xfrm>
            <a:off x="3152249" y="3441995"/>
            <a:ext cx="2743205" cy="16227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1FC063-5EA9-49AF-AFAF-D68C9E82B23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 rot="18315045">
            <a:off x="2131527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</a:t>
            </a:r>
            <a:r>
              <a:rPr lang="en-US" dirty="0">
                <a:solidFill>
                  <a:srgbClr val="0070C0"/>
                </a:solidFill>
              </a:rPr>
              <a:t>Step 1:</a:t>
            </a:r>
            <a:r>
              <a:rPr lang="en-US" dirty="0"/>
              <a:t> Peptide Scoring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62603" y="2121645"/>
            <a:ext cx="40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1c. Score with fragment ion XICs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45817" y="1100190"/>
            <a:ext cx="1840183" cy="1125524"/>
            <a:chOff x="16305" y="1100190"/>
            <a:chExt cx="1840183" cy="1125524"/>
          </a:xfrm>
        </p:grpSpPr>
        <p:grpSp>
          <p:nvGrpSpPr>
            <p:cNvPr id="65" name="Group 64"/>
            <p:cNvGrpSpPr/>
            <p:nvPr/>
          </p:nvGrpSpPr>
          <p:grpSpPr>
            <a:xfrm>
              <a:off x="146069" y="1445570"/>
              <a:ext cx="1606530" cy="780144"/>
              <a:chOff x="331793" y="4581346"/>
              <a:chExt cx="1851350" cy="909674"/>
            </a:xfrm>
          </p:grpSpPr>
          <p:pic>
            <p:nvPicPr>
              <p:cNvPr id="67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417007" y="4927928"/>
                <a:ext cx="212882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47" b="65502"/>
          <a:stretch/>
        </p:blipFill>
        <p:spPr>
          <a:xfrm>
            <a:off x="6345828" y="3366262"/>
            <a:ext cx="2645690" cy="177418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6" t="1284" r="2311" b="65502"/>
          <a:stretch/>
        </p:blipFill>
        <p:spPr>
          <a:xfrm>
            <a:off x="6380702" y="5142467"/>
            <a:ext cx="2610898" cy="170817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0"/>
          <a:stretch/>
        </p:blipFill>
        <p:spPr>
          <a:xfrm>
            <a:off x="43722" y="3404782"/>
            <a:ext cx="2623278" cy="169714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2" t="1489" r="2130"/>
          <a:stretch/>
        </p:blipFill>
        <p:spPr>
          <a:xfrm>
            <a:off x="0" y="5160623"/>
            <a:ext cx="2667000" cy="1671860"/>
          </a:xfrm>
          <a:prstGeom prst="rect">
            <a:avLst/>
          </a:prstGeom>
        </p:spPr>
      </p:pic>
      <p:sp>
        <p:nvSpPr>
          <p:cNvPr id="73" name="Down Arrow 72"/>
          <p:cNvSpPr/>
          <p:nvPr/>
        </p:nvSpPr>
        <p:spPr>
          <a:xfrm rot="16200000">
            <a:off x="5999480" y="407585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Down Arrow 73"/>
          <p:cNvSpPr/>
          <p:nvPr/>
        </p:nvSpPr>
        <p:spPr>
          <a:xfrm rot="16200000">
            <a:off x="5999480" y="581905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57200" y="2437198"/>
            <a:ext cx="1612160" cy="917594"/>
            <a:chOff x="457200" y="2437198"/>
            <a:chExt cx="1612160" cy="917594"/>
          </a:xfrm>
        </p:grpSpPr>
        <p:pic>
          <p:nvPicPr>
            <p:cNvPr id="44" name="Picture 2" descr="C:\Users\YST\Dropbox\! Presentations\tmp\pep_unit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572531"/>
              <a:ext cx="1612160" cy="782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Group 44"/>
            <p:cNvGrpSpPr/>
            <p:nvPr/>
          </p:nvGrpSpPr>
          <p:grpSpPr>
            <a:xfrm>
              <a:off x="467913" y="2437198"/>
              <a:ext cx="662292" cy="400110"/>
              <a:chOff x="3657600" y="1264354"/>
              <a:chExt cx="662292" cy="40011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657600" y="1278642"/>
                <a:ext cx="662292" cy="371535"/>
              </a:xfrm>
              <a:prstGeom prst="rect">
                <a:avLst/>
              </a:prstGeom>
              <a:solidFill>
                <a:srgbClr val="F2F2F2"/>
              </a:solidFill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03251" y="1264354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Corbel"/>
                  </a:rPr>
                  <a:t>DIA</a:t>
                </a:r>
              </a:p>
            </p:txBody>
          </p:sp>
        </p:grpSp>
      </p:grpSp>
      <p:sp>
        <p:nvSpPr>
          <p:cNvPr id="49" name="Down Arrow 48"/>
          <p:cNvSpPr/>
          <p:nvPr/>
        </p:nvSpPr>
        <p:spPr>
          <a:xfrm rot="3284955" flipV="1">
            <a:off x="2131527" y="2372865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501" y="36195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Target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800" y="5346700"/>
            <a:ext cx="710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65692" y="36068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Target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65691" y="5321300"/>
            <a:ext cx="710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8125" y="3781482"/>
            <a:ext cx="808400" cy="9437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8125" y="5524682"/>
            <a:ext cx="808400" cy="94374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24697" y="2856202"/>
            <a:ext cx="1533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Centroid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mzML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6500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34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11581" y="5174032"/>
            <a:ext cx="3714176" cy="1469943"/>
            <a:chOff x="5411581" y="5174032"/>
            <a:chExt cx="3714176" cy="1469943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5473" y="5634610"/>
              <a:ext cx="1634286" cy="99809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581" y="5645880"/>
              <a:ext cx="1634286" cy="99809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9635" y="5174032"/>
              <a:ext cx="1626667" cy="9980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1471" y="5180383"/>
              <a:ext cx="1634286" cy="994286"/>
            </a:xfrm>
            <a:prstGeom prst="rect">
              <a:avLst/>
            </a:prstGeom>
          </p:spPr>
        </p:pic>
      </p:grpSp>
      <p:sp>
        <p:nvSpPr>
          <p:cNvPr id="12" name="Down Arrow 11"/>
          <p:cNvSpPr/>
          <p:nvPr/>
        </p:nvSpPr>
        <p:spPr>
          <a:xfrm rot="3284955" flipH="1">
            <a:off x="6677471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</a:t>
            </a:r>
            <a:r>
              <a:rPr lang="en-US" dirty="0">
                <a:solidFill>
                  <a:srgbClr val="0070C0"/>
                </a:solidFill>
              </a:rPr>
              <a:t>Step 2:</a:t>
            </a:r>
            <a:r>
              <a:rPr lang="en-US" dirty="0"/>
              <a:t>  Background Subtraction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059422" y="1381330"/>
            <a:ext cx="1336608" cy="858154"/>
            <a:chOff x="2801366" y="2009864"/>
            <a:chExt cx="1336608" cy="858154"/>
          </a:xfrm>
        </p:grpSpPr>
        <p:sp>
          <p:nvSpPr>
            <p:cNvPr id="20" name="AutoShape 17"/>
            <p:cNvSpPr>
              <a:spLocks noChangeArrowheads="1"/>
            </p:cNvSpPr>
            <p:nvPr/>
          </p:nvSpPr>
          <p:spPr bwMode="auto">
            <a:xfrm>
              <a:off x="2801366" y="2009864"/>
              <a:ext cx="1336608" cy="858154"/>
            </a:xfrm>
            <a:prstGeom prst="flowChartMagneticDisk">
              <a:avLst/>
            </a:prstGeom>
            <a:solidFill>
              <a:schemeClr val="bg2">
                <a:lumMod val="85000"/>
              </a:schemeClr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lIns="90539" tIns="45267" rIns="90539" bIns="45267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ADADA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27507" y="2323633"/>
              <a:ext cx="1284326" cy="451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Protein 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sequence DB</a:t>
              </a:r>
            </a:p>
          </p:txBody>
        </p:sp>
      </p:grpSp>
      <p:pic>
        <p:nvPicPr>
          <p:cNvPr id="3080" name="Picture 8" descr="http://www.geekchamp.com/upload/symbolicons/animals/1f400-mous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6" b="25431"/>
          <a:stretch/>
        </p:blipFill>
        <p:spPr bwMode="auto">
          <a:xfrm>
            <a:off x="7092262" y="1000108"/>
            <a:ext cx="1216352" cy="68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62603" y="2121645"/>
            <a:ext cx="40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2a. Estimate background score 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099990" y="2438400"/>
            <a:ext cx="1255472" cy="1057111"/>
            <a:chOff x="7099990" y="2360495"/>
            <a:chExt cx="1255472" cy="1057111"/>
          </a:xfrm>
        </p:grpSpPr>
        <p:grpSp>
          <p:nvGrpSpPr>
            <p:cNvPr id="42" name="Group 41"/>
            <p:cNvGrpSpPr/>
            <p:nvPr/>
          </p:nvGrpSpPr>
          <p:grpSpPr>
            <a:xfrm>
              <a:off x="7295037" y="2692878"/>
              <a:ext cx="865378" cy="724728"/>
              <a:chOff x="6658094" y="3105227"/>
              <a:chExt cx="1069611" cy="857173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6658094" y="3105227"/>
                <a:ext cx="1069611" cy="82990"/>
              </a:xfrm>
              <a:prstGeom prst="ellipse">
                <a:avLst/>
              </a:prstGeom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5" name="Straight Connector 44"/>
              <p:cNvCxnSpPr>
                <a:stCxn id="44" idx="2"/>
              </p:cNvCxnSpPr>
              <p:nvPr/>
            </p:nvCxnSpPr>
            <p:spPr>
              <a:xfrm>
                <a:off x="6658096" y="3146721"/>
                <a:ext cx="427450" cy="451435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6"/>
              </p:cNvCxnSpPr>
              <p:nvPr/>
            </p:nvCxnSpPr>
            <p:spPr>
              <a:xfrm flipH="1">
                <a:off x="7315176" y="3146721"/>
                <a:ext cx="412525" cy="451435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7085547" y="3598155"/>
                <a:ext cx="6699" cy="28802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7315183" y="3598160"/>
                <a:ext cx="0" cy="364229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7092262" y="3886200"/>
                <a:ext cx="222937" cy="76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7099990" y="2360495"/>
              <a:ext cx="12554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870-880 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sp>
        <p:nvSpPr>
          <p:cNvPr id="75" name="Down Arrow 74"/>
          <p:cNvSpPr/>
          <p:nvPr/>
        </p:nvSpPr>
        <p:spPr>
          <a:xfrm>
            <a:off x="7568987" y="3662190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42" y="2747311"/>
            <a:ext cx="5081058" cy="2891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60188" y="3973596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Thousands of randomly shuffled peptides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712284" y="4867346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Scoring vectors</a:t>
            </a:r>
          </a:p>
        </p:txBody>
      </p:sp>
      <p:sp>
        <p:nvSpPr>
          <p:cNvPr id="79" name="Down Arrow 78"/>
          <p:cNvSpPr/>
          <p:nvPr/>
        </p:nvSpPr>
        <p:spPr>
          <a:xfrm>
            <a:off x="7568987" y="4883911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1130" y="6359317"/>
            <a:ext cx="1141270" cy="346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r="48159"/>
          <a:stretch/>
        </p:blipFill>
        <p:spPr>
          <a:xfrm>
            <a:off x="561622" y="5667602"/>
            <a:ext cx="2145972" cy="113395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476302" y="6600837"/>
            <a:ext cx="12439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cs typeface="Corbel"/>
              </a:rPr>
              <a:t>Ying Sonia Ting</a:t>
            </a:r>
          </a:p>
        </p:txBody>
      </p:sp>
    </p:spTree>
    <p:extLst>
      <p:ext uri="{BB962C8B-B14F-4D97-AF65-F5344CB8AC3E}">
        <p14:creationId xmlns:p14="http://schemas.microsoft.com/office/powerpoint/2010/main" val="72204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5" grpId="0" animBg="1"/>
      <p:bldP spid="6" grpId="0"/>
      <p:bldP spid="80" grpId="0"/>
      <p:bldP spid="7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47" b="65502"/>
          <a:stretch/>
        </p:blipFill>
        <p:spPr>
          <a:xfrm>
            <a:off x="0" y="2699469"/>
            <a:ext cx="2645690" cy="177418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6" t="1284" r="2311" b="65502"/>
          <a:stretch/>
        </p:blipFill>
        <p:spPr>
          <a:xfrm>
            <a:off x="34874" y="4501074"/>
            <a:ext cx="2610898" cy="170817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19864" y="290328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Target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9863" y="4655886"/>
            <a:ext cx="710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7" t="34939" r="2982" b="34427"/>
          <a:stretch/>
        </p:blipFill>
        <p:spPr>
          <a:xfrm>
            <a:off x="3292849" y="4567454"/>
            <a:ext cx="2559584" cy="157541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0" r="54315" b="34036"/>
          <a:stretch/>
        </p:blipFill>
        <p:spPr>
          <a:xfrm>
            <a:off x="3262039" y="2788802"/>
            <a:ext cx="2568799" cy="159551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8" r="54315" b="1494"/>
          <a:stretch/>
        </p:blipFill>
        <p:spPr>
          <a:xfrm>
            <a:off x="6447185" y="2760922"/>
            <a:ext cx="2568799" cy="165127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7" t="66758" r="3749" b="2334"/>
          <a:stretch/>
        </p:blipFill>
        <p:spPr>
          <a:xfrm>
            <a:off x="6499508" y="4560408"/>
            <a:ext cx="2516476" cy="158950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8315045">
            <a:off x="2131527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</a:t>
            </a:r>
            <a:r>
              <a:rPr lang="en-US" dirty="0">
                <a:solidFill>
                  <a:srgbClr val="0070C0"/>
                </a:solidFill>
              </a:rPr>
              <a:t>Step 2:</a:t>
            </a:r>
            <a:r>
              <a:rPr lang="en-US" dirty="0"/>
              <a:t>  Background Subtraction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62603" y="2121645"/>
            <a:ext cx="40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2b. Subtract background score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45817" y="1100190"/>
            <a:ext cx="1840183" cy="1125524"/>
            <a:chOff x="16305" y="1100190"/>
            <a:chExt cx="1840183" cy="1125524"/>
          </a:xfrm>
        </p:grpSpPr>
        <p:grpSp>
          <p:nvGrpSpPr>
            <p:cNvPr id="65" name="Group 64"/>
            <p:cNvGrpSpPr/>
            <p:nvPr/>
          </p:nvGrpSpPr>
          <p:grpSpPr>
            <a:xfrm>
              <a:off x="146069" y="1445570"/>
              <a:ext cx="1606530" cy="780144"/>
              <a:chOff x="331793" y="4581346"/>
              <a:chExt cx="1851350" cy="909674"/>
            </a:xfrm>
          </p:grpSpPr>
          <p:pic>
            <p:nvPicPr>
              <p:cNvPr id="67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417007" y="4927928"/>
                <a:ext cx="212882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  <p:sp>
        <p:nvSpPr>
          <p:cNvPr id="98" name="Down Arrow 97"/>
          <p:cNvSpPr/>
          <p:nvPr/>
        </p:nvSpPr>
        <p:spPr>
          <a:xfrm rot="16200000">
            <a:off x="5971512" y="3409059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Down Arrow 98"/>
          <p:cNvSpPr/>
          <p:nvPr/>
        </p:nvSpPr>
        <p:spPr>
          <a:xfrm rot="16200000">
            <a:off x="6008471" y="5177659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70" y="6290733"/>
            <a:ext cx="1713124" cy="365792"/>
          </a:xfrm>
          <a:prstGeom prst="rect">
            <a:avLst/>
          </a:prstGeom>
        </p:spPr>
      </p:pic>
      <p:sp>
        <p:nvSpPr>
          <p:cNvPr id="48" name="Down Arrow 47"/>
          <p:cNvSpPr/>
          <p:nvPr/>
        </p:nvSpPr>
        <p:spPr>
          <a:xfrm rot="16200000">
            <a:off x="2786364" y="3409059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Down Arrow 48"/>
          <p:cNvSpPr/>
          <p:nvPr/>
        </p:nvSpPr>
        <p:spPr>
          <a:xfrm rot="16200000">
            <a:off x="2801810" y="5177659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557" y="290328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Target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10556" y="4655886"/>
            <a:ext cx="710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08185" y="290328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Target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08184" y="4655886"/>
            <a:ext cx="710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43800" y="6418385"/>
            <a:ext cx="12439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cs typeface="Corbel"/>
              </a:rPr>
              <a:t>Ying Sonia Ting</a:t>
            </a:r>
          </a:p>
        </p:txBody>
      </p:sp>
    </p:spTree>
    <p:extLst>
      <p:ext uri="{BB962C8B-B14F-4D97-AF65-F5344CB8AC3E}">
        <p14:creationId xmlns:p14="http://schemas.microsoft.com/office/powerpoint/2010/main" val="24121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48" grpId="0" animBg="1"/>
      <p:bldP spid="49" grpId="0" animBg="1"/>
      <p:bldP spid="54" grpId="0"/>
      <p:bldP spid="55" grpId="0"/>
      <p:bldP spid="56" grpId="0"/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8" r="54315" b="1494"/>
          <a:stretch/>
        </p:blipFill>
        <p:spPr>
          <a:xfrm>
            <a:off x="285947" y="2900063"/>
            <a:ext cx="3767577" cy="242186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8315045">
            <a:off x="2131527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</a:t>
            </a:r>
            <a:r>
              <a:rPr lang="en-US" dirty="0">
                <a:solidFill>
                  <a:srgbClr val="0070C0"/>
                </a:solidFill>
              </a:rPr>
              <a:t>Step 3:</a:t>
            </a:r>
            <a:r>
              <a:rPr lang="en-US" dirty="0"/>
              <a:t>  Peak Picking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62603" y="2121645"/>
            <a:ext cx="40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3a. Pick the top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 peaks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=1) 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45817" y="1100190"/>
            <a:ext cx="1840183" cy="1125524"/>
            <a:chOff x="16305" y="1100190"/>
            <a:chExt cx="1840183" cy="1125524"/>
          </a:xfrm>
        </p:grpSpPr>
        <p:grpSp>
          <p:nvGrpSpPr>
            <p:cNvPr id="65" name="Group 64"/>
            <p:cNvGrpSpPr/>
            <p:nvPr/>
          </p:nvGrpSpPr>
          <p:grpSpPr>
            <a:xfrm>
              <a:off x="146069" y="1445570"/>
              <a:ext cx="1606530" cy="780144"/>
              <a:chOff x="331793" y="4581346"/>
              <a:chExt cx="1851350" cy="909674"/>
            </a:xfrm>
          </p:grpSpPr>
          <p:pic>
            <p:nvPicPr>
              <p:cNvPr id="67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417007" y="4927928"/>
                <a:ext cx="212882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  <p:sp>
        <p:nvSpPr>
          <p:cNvPr id="86" name="Down Arrow 85"/>
          <p:cNvSpPr/>
          <p:nvPr/>
        </p:nvSpPr>
        <p:spPr>
          <a:xfrm rot="16200000">
            <a:off x="4353401" y="393349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27295" y="2667000"/>
            <a:ext cx="1515905" cy="1424557"/>
            <a:chOff x="1101890" y="3698696"/>
            <a:chExt cx="1515905" cy="1424557"/>
          </a:xfrm>
        </p:grpSpPr>
        <p:sp>
          <p:nvSpPr>
            <p:cNvPr id="2" name="TextBox 1"/>
            <p:cNvSpPr txBox="1"/>
            <p:nvPr/>
          </p:nvSpPr>
          <p:spPr>
            <a:xfrm>
              <a:off x="2136006" y="36986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16109" y="37865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2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23887" y="38002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3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06280" y="43648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4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68065" y="45616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5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01890" y="47539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6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2" y="5630220"/>
            <a:ext cx="2249619" cy="3596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22" y="6052612"/>
            <a:ext cx="4535817" cy="4328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/>
          <a:srcRect l="3326" t="3273" r="4247" b="26407"/>
          <a:stretch/>
        </p:blipFill>
        <p:spPr>
          <a:xfrm>
            <a:off x="4962525" y="2878029"/>
            <a:ext cx="3962418" cy="2465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2644141"/>
            <a:ext cx="318262" cy="3778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3488" y="2644141"/>
            <a:ext cx="318262" cy="3778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776" y="2644141"/>
            <a:ext cx="318262" cy="377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2362200"/>
            <a:ext cx="650240" cy="650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l="2778" t="79248" r="1389" b="1352"/>
          <a:stretch/>
        </p:blipFill>
        <p:spPr>
          <a:xfrm>
            <a:off x="5053027" y="5334000"/>
            <a:ext cx="4089386" cy="55879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43800" y="6418385"/>
            <a:ext cx="12439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cs typeface="Corbel"/>
              </a:rPr>
              <a:t>Ying Sonia Ting</a:t>
            </a:r>
          </a:p>
        </p:txBody>
      </p:sp>
    </p:spTree>
    <p:extLst>
      <p:ext uri="{BB962C8B-B14F-4D97-AF65-F5344CB8AC3E}">
        <p14:creationId xmlns:p14="http://schemas.microsoft.com/office/powerpoint/2010/main" val="45309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26" t="3273" r="4247" b="26407"/>
          <a:stretch/>
        </p:blipFill>
        <p:spPr>
          <a:xfrm>
            <a:off x="4962525" y="2880167"/>
            <a:ext cx="3962418" cy="2465928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8315045">
            <a:off x="2131527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</a:t>
            </a:r>
            <a:r>
              <a:rPr lang="en-US" dirty="0">
                <a:solidFill>
                  <a:srgbClr val="0070C0"/>
                </a:solidFill>
              </a:rPr>
              <a:t>Step 3:</a:t>
            </a:r>
            <a:r>
              <a:rPr lang="en-US" dirty="0"/>
              <a:t>  Peak Picking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62603" y="2121645"/>
            <a:ext cx="40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3b. Generate auxiliary scores for a peak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45817" y="1100190"/>
            <a:ext cx="1840183" cy="1125524"/>
            <a:chOff x="16305" y="1100190"/>
            <a:chExt cx="1840183" cy="1125524"/>
          </a:xfrm>
        </p:grpSpPr>
        <p:grpSp>
          <p:nvGrpSpPr>
            <p:cNvPr id="65" name="Group 64"/>
            <p:cNvGrpSpPr/>
            <p:nvPr/>
          </p:nvGrpSpPr>
          <p:grpSpPr>
            <a:xfrm>
              <a:off x="146069" y="1445570"/>
              <a:ext cx="1606530" cy="780144"/>
              <a:chOff x="331793" y="4581346"/>
              <a:chExt cx="1851350" cy="909674"/>
            </a:xfrm>
          </p:grpSpPr>
          <p:pic>
            <p:nvPicPr>
              <p:cNvPr id="67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417007" y="4927928"/>
                <a:ext cx="212882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96000" y="4795433"/>
            <a:ext cx="2727325" cy="1635827"/>
            <a:chOff x="6096000" y="4795433"/>
            <a:chExt cx="2727325" cy="1635827"/>
          </a:xfrm>
        </p:grpSpPr>
        <p:sp>
          <p:nvSpPr>
            <p:cNvPr id="2" name="Rectangle 1"/>
            <p:cNvSpPr/>
            <p:nvPr/>
          </p:nvSpPr>
          <p:spPr>
            <a:xfrm>
              <a:off x="6096000" y="5181600"/>
              <a:ext cx="2667000" cy="1066800"/>
            </a:xfrm>
            <a:prstGeom prst="rect">
              <a:avLst/>
            </a:prstGeom>
            <a:ln w="38100" cmpd="sng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rapezoid 9"/>
            <p:cNvSpPr/>
            <p:nvPr/>
          </p:nvSpPr>
          <p:spPr>
            <a:xfrm>
              <a:off x="6153858" y="4795433"/>
              <a:ext cx="2669467" cy="538567"/>
            </a:xfrm>
            <a:prstGeom prst="trapezoid">
              <a:avLst>
                <a:gd name="adj" fmla="val 311920"/>
              </a:avLst>
            </a:prstGeom>
            <a:gradFill flip="none" rotWithShape="1">
              <a:gsLst>
                <a:gs pos="26000">
                  <a:srgbClr val="D9D9D9"/>
                </a:gs>
                <a:gs pos="0">
                  <a:schemeClr val="bg1"/>
                </a:gs>
                <a:gs pos="53000">
                  <a:schemeClr val="tx2">
                    <a:lumMod val="25000"/>
                    <a:lumOff val="75000"/>
                  </a:schemeClr>
                </a:gs>
                <a:gs pos="100000">
                  <a:schemeClr val="tx2">
                    <a:lumMod val="70000"/>
                    <a:lumOff val="30000"/>
                  </a:schemeClr>
                </a:gs>
              </a:gsLst>
              <a:lin ang="16200000" scaled="1"/>
              <a:tileRect/>
            </a:gradFill>
            <a:ln w="38100" cmpd="sng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98" b="-1"/>
            <a:stretch/>
          </p:blipFill>
          <p:spPr>
            <a:xfrm>
              <a:off x="6191958" y="5181600"/>
              <a:ext cx="2583186" cy="1249660"/>
            </a:xfrm>
            <a:prstGeom prst="rect">
              <a:avLst/>
            </a:prstGeom>
          </p:spPr>
        </p:pic>
      </p:grpSp>
      <p:sp>
        <p:nvSpPr>
          <p:cNvPr id="19" name="Freeform 18"/>
          <p:cNvSpPr/>
          <p:nvPr/>
        </p:nvSpPr>
        <p:spPr>
          <a:xfrm flipV="1">
            <a:off x="3803230" y="2666998"/>
            <a:ext cx="2368970" cy="3730741"/>
          </a:xfrm>
          <a:custGeom>
            <a:avLst/>
            <a:gdLst>
              <a:gd name="connsiteX0" fmla="*/ 0 w 1810327"/>
              <a:gd name="connsiteY0" fmla="*/ 0 h 3620655"/>
              <a:gd name="connsiteX1" fmla="*/ 1810327 w 1810327"/>
              <a:gd name="connsiteY1" fmla="*/ 221673 h 3620655"/>
              <a:gd name="connsiteX2" fmla="*/ 1801091 w 1810327"/>
              <a:gd name="connsiteY2" fmla="*/ 1052946 h 3620655"/>
              <a:gd name="connsiteX3" fmla="*/ 18473 w 1810327"/>
              <a:gd name="connsiteY3" fmla="*/ 3620655 h 3620655"/>
              <a:gd name="connsiteX4" fmla="*/ 0 w 1810327"/>
              <a:gd name="connsiteY4" fmla="*/ 0 h 3620655"/>
              <a:gd name="connsiteX0" fmla="*/ 0 w 1826491"/>
              <a:gd name="connsiteY0" fmla="*/ 0 h 3620655"/>
              <a:gd name="connsiteX1" fmla="*/ 1810327 w 1826491"/>
              <a:gd name="connsiteY1" fmla="*/ 221673 h 3620655"/>
              <a:gd name="connsiteX2" fmla="*/ 1826491 w 1826491"/>
              <a:gd name="connsiteY2" fmla="*/ 1071996 h 3620655"/>
              <a:gd name="connsiteX3" fmla="*/ 18473 w 1826491"/>
              <a:gd name="connsiteY3" fmla="*/ 3620655 h 3620655"/>
              <a:gd name="connsiteX4" fmla="*/ 0 w 1826491"/>
              <a:gd name="connsiteY4" fmla="*/ 0 h 3620655"/>
              <a:gd name="connsiteX0" fmla="*/ 0 w 1826491"/>
              <a:gd name="connsiteY0" fmla="*/ 0 h 3620655"/>
              <a:gd name="connsiteX1" fmla="*/ 1803977 w 1826491"/>
              <a:gd name="connsiteY1" fmla="*/ 189923 h 3620655"/>
              <a:gd name="connsiteX2" fmla="*/ 1826491 w 1826491"/>
              <a:gd name="connsiteY2" fmla="*/ 1071996 h 3620655"/>
              <a:gd name="connsiteX3" fmla="*/ 18473 w 1826491"/>
              <a:gd name="connsiteY3" fmla="*/ 3620655 h 3620655"/>
              <a:gd name="connsiteX4" fmla="*/ 0 w 1826491"/>
              <a:gd name="connsiteY4" fmla="*/ 0 h 3620655"/>
              <a:gd name="connsiteX0" fmla="*/ 0 w 1820141"/>
              <a:gd name="connsiteY0" fmla="*/ 0 h 3620655"/>
              <a:gd name="connsiteX1" fmla="*/ 1803977 w 1820141"/>
              <a:gd name="connsiteY1" fmla="*/ 189923 h 3620655"/>
              <a:gd name="connsiteX2" fmla="*/ 1820141 w 1820141"/>
              <a:gd name="connsiteY2" fmla="*/ 1065646 h 3620655"/>
              <a:gd name="connsiteX3" fmla="*/ 18473 w 1820141"/>
              <a:gd name="connsiteY3" fmla="*/ 3620655 h 3620655"/>
              <a:gd name="connsiteX4" fmla="*/ 0 w 1820141"/>
              <a:gd name="connsiteY4" fmla="*/ 0 h 3620655"/>
              <a:gd name="connsiteX0" fmla="*/ 0 w 1820141"/>
              <a:gd name="connsiteY0" fmla="*/ 0 h 3620655"/>
              <a:gd name="connsiteX1" fmla="*/ 1810327 w 1820141"/>
              <a:gd name="connsiteY1" fmla="*/ 221673 h 3620655"/>
              <a:gd name="connsiteX2" fmla="*/ 1820141 w 1820141"/>
              <a:gd name="connsiteY2" fmla="*/ 1065646 h 3620655"/>
              <a:gd name="connsiteX3" fmla="*/ 18473 w 1820141"/>
              <a:gd name="connsiteY3" fmla="*/ 3620655 h 3620655"/>
              <a:gd name="connsiteX4" fmla="*/ 0 w 1820141"/>
              <a:gd name="connsiteY4" fmla="*/ 0 h 3620655"/>
              <a:gd name="connsiteX0" fmla="*/ 0 w 1820141"/>
              <a:gd name="connsiteY0" fmla="*/ 0 h 3620655"/>
              <a:gd name="connsiteX1" fmla="*/ 1816677 w 1820141"/>
              <a:gd name="connsiteY1" fmla="*/ 228023 h 3620655"/>
              <a:gd name="connsiteX2" fmla="*/ 1820141 w 1820141"/>
              <a:gd name="connsiteY2" fmla="*/ 1065646 h 3620655"/>
              <a:gd name="connsiteX3" fmla="*/ 18473 w 1820141"/>
              <a:gd name="connsiteY3" fmla="*/ 3620655 h 3620655"/>
              <a:gd name="connsiteX4" fmla="*/ 0 w 1820141"/>
              <a:gd name="connsiteY4" fmla="*/ 0 h 3620655"/>
              <a:gd name="connsiteX0" fmla="*/ 0 w 1820141"/>
              <a:gd name="connsiteY0" fmla="*/ 0 h 3620655"/>
              <a:gd name="connsiteX1" fmla="*/ 1816677 w 1820141"/>
              <a:gd name="connsiteY1" fmla="*/ 228023 h 3620655"/>
              <a:gd name="connsiteX2" fmla="*/ 1820141 w 1820141"/>
              <a:gd name="connsiteY2" fmla="*/ 1052946 h 3620655"/>
              <a:gd name="connsiteX3" fmla="*/ 18473 w 1820141"/>
              <a:gd name="connsiteY3" fmla="*/ 3620655 h 3620655"/>
              <a:gd name="connsiteX4" fmla="*/ 0 w 1820141"/>
              <a:gd name="connsiteY4" fmla="*/ 0 h 3620655"/>
              <a:gd name="connsiteX0" fmla="*/ 0 w 1836067"/>
              <a:gd name="connsiteY0" fmla="*/ 0 h 3620655"/>
              <a:gd name="connsiteX1" fmla="*/ 1816677 w 1836067"/>
              <a:gd name="connsiteY1" fmla="*/ 228023 h 3620655"/>
              <a:gd name="connsiteX2" fmla="*/ 1836067 w 1836067"/>
              <a:gd name="connsiteY2" fmla="*/ 1150055 h 3620655"/>
              <a:gd name="connsiteX3" fmla="*/ 18473 w 1836067"/>
              <a:gd name="connsiteY3" fmla="*/ 3620655 h 3620655"/>
              <a:gd name="connsiteX4" fmla="*/ 0 w 1836067"/>
              <a:gd name="connsiteY4" fmla="*/ 0 h 3620655"/>
              <a:gd name="connsiteX0" fmla="*/ 0 w 1848592"/>
              <a:gd name="connsiteY0" fmla="*/ 0 h 3620655"/>
              <a:gd name="connsiteX1" fmla="*/ 1848528 w 1848592"/>
              <a:gd name="connsiteY1" fmla="*/ 145855 h 3620655"/>
              <a:gd name="connsiteX2" fmla="*/ 1836067 w 1848592"/>
              <a:gd name="connsiteY2" fmla="*/ 1150055 h 3620655"/>
              <a:gd name="connsiteX3" fmla="*/ 18473 w 1848592"/>
              <a:gd name="connsiteY3" fmla="*/ 3620655 h 3620655"/>
              <a:gd name="connsiteX4" fmla="*/ 0 w 1848592"/>
              <a:gd name="connsiteY4" fmla="*/ 0 h 362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8592" h="3620655">
                <a:moveTo>
                  <a:pt x="0" y="0"/>
                </a:moveTo>
                <a:lnTo>
                  <a:pt x="1848528" y="145855"/>
                </a:lnTo>
                <a:cubicBezTo>
                  <a:pt x="1849683" y="425063"/>
                  <a:pt x="1834912" y="870847"/>
                  <a:pt x="1836067" y="1150055"/>
                </a:cubicBezTo>
                <a:cubicBezTo>
                  <a:pt x="1235511" y="2005958"/>
                  <a:pt x="619029" y="2764752"/>
                  <a:pt x="18473" y="3620655"/>
                </a:cubicBezTo>
                <a:cubicBezTo>
                  <a:pt x="12315" y="2413770"/>
                  <a:pt x="6158" y="1206885"/>
                  <a:pt x="0" y="0"/>
                </a:cubicBezTo>
                <a:close/>
              </a:path>
            </a:pathLst>
          </a:custGeom>
          <a:gradFill flip="none" rotWithShape="1">
            <a:gsLst>
              <a:gs pos="39000">
                <a:srgbClr val="D9D9D9"/>
              </a:gs>
              <a:gs pos="0">
                <a:schemeClr val="bg1"/>
              </a:gs>
              <a:gs pos="6000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0000"/>
                  <a:lumOff val="30000"/>
                </a:schemeClr>
              </a:gs>
            </a:gsLst>
            <a:lin ang="0" scaled="1"/>
            <a:tileRect/>
          </a:gradFill>
          <a:ln w="381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66800" y="2788843"/>
            <a:ext cx="2971800" cy="3631763"/>
            <a:chOff x="1676400" y="2763443"/>
            <a:chExt cx="2971800" cy="3631763"/>
          </a:xfrm>
        </p:grpSpPr>
        <p:sp>
          <p:nvSpPr>
            <p:cNvPr id="8" name="Rectangle 7"/>
            <p:cNvSpPr/>
            <p:nvPr/>
          </p:nvSpPr>
          <p:spPr>
            <a:xfrm>
              <a:off x="1676400" y="2763443"/>
              <a:ext cx="2743200" cy="363176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96209" y="2763443"/>
              <a:ext cx="2851991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Fragment ions 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raw score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Corbel"/>
              </a:endParaRP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background subtracted score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spectrum similarity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number of contributing ions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mass error mean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mass error variance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rank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Precursor ions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idotp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 (isotope dot product)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mass error mean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mass error variance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Peptide sequence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charge state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peptide length</a:t>
              </a:r>
            </a:p>
            <a:p>
              <a:pPr marL="0" marR="0" lvl="0" indent="0" algn="l" defTabSz="1746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	- SSR hydrophobicity index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2362200"/>
            <a:ext cx="650240" cy="6502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43800" y="6418385"/>
            <a:ext cx="12439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cs typeface="Corbel"/>
              </a:rPr>
              <a:t>Ying Sonia Ting</a:t>
            </a:r>
          </a:p>
        </p:txBody>
      </p:sp>
    </p:spTree>
    <p:extLst>
      <p:ext uri="{BB962C8B-B14F-4D97-AF65-F5344CB8AC3E}">
        <p14:creationId xmlns:p14="http://schemas.microsoft.com/office/powerpoint/2010/main" val="86949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17" y="274638"/>
            <a:ext cx="84021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Comprehensive MS/MS Acquisition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0" y="2895600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1</a:t>
            </a:r>
          </a:p>
        </p:txBody>
      </p:sp>
      <p:sp>
        <p:nvSpPr>
          <p:cNvPr id="125" name="Left Brace 124"/>
          <p:cNvSpPr/>
          <p:nvPr/>
        </p:nvSpPr>
        <p:spPr>
          <a:xfrm rot="5400000">
            <a:off x="4528434" y="-1683984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651226" y="1470854"/>
            <a:ext cx="406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20  20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988161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373008" y="251460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09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917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8816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35773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72730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09687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46644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83601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20557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575150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94471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1429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68385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05343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42299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79257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6213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53171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90127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7084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64041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800998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88161" y="3004066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5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1FC063-5EA9-49AF-AFAF-D68C9E82B23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 rot="18315045">
            <a:off x="2131527" y="2042932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PECAN </a:t>
            </a:r>
            <a:r>
              <a:rPr lang="en-US" dirty="0">
                <a:solidFill>
                  <a:srgbClr val="0070C0"/>
                </a:solidFill>
              </a:rPr>
              <a:t>Step 4:</a:t>
            </a:r>
            <a:r>
              <a:rPr lang="en-US" dirty="0"/>
              <a:t> Statistical analysis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501329" y="1516772"/>
            <a:ext cx="4141557" cy="1026063"/>
            <a:chOff x="2501329" y="1516772"/>
            <a:chExt cx="4141557" cy="1026063"/>
          </a:xfrm>
        </p:grpSpPr>
        <p:sp>
          <p:nvSpPr>
            <p:cNvPr id="62" name="TextBox 61"/>
            <p:cNvSpPr txBox="1"/>
            <p:nvPr/>
          </p:nvSpPr>
          <p:spPr>
            <a:xfrm>
              <a:off x="3755110" y="1516772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PECAN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01329" y="2050578"/>
              <a:ext cx="4141557" cy="492257"/>
            </a:xfrm>
            <a:prstGeom prst="roundRect">
              <a:avLst>
                <a:gd name="adj" fmla="val 26873"/>
              </a:avLst>
            </a:prstGeom>
            <a:gradFill flip="none" rotWithShape="1">
              <a:gsLst>
                <a:gs pos="0">
                  <a:srgbClr val="CCECFF"/>
                </a:gs>
                <a:gs pos="100000">
                  <a:srgbClr val="99CCFF"/>
                </a:gs>
                <a:gs pos="100000">
                  <a:srgbClr val="CCECFF"/>
                </a:gs>
              </a:gsLst>
              <a:lin ang="5400000" scaled="0"/>
              <a:tileRect/>
            </a:gradFill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62603" y="2121645"/>
            <a:ext cx="408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4. Statistical analysis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45817" y="1100190"/>
            <a:ext cx="1840183" cy="1125524"/>
            <a:chOff x="16305" y="1100190"/>
            <a:chExt cx="1840183" cy="1125524"/>
          </a:xfrm>
        </p:grpSpPr>
        <p:grpSp>
          <p:nvGrpSpPr>
            <p:cNvPr id="65" name="Group 64"/>
            <p:cNvGrpSpPr/>
            <p:nvPr/>
          </p:nvGrpSpPr>
          <p:grpSpPr>
            <a:xfrm>
              <a:off x="146069" y="1445570"/>
              <a:ext cx="1606530" cy="780144"/>
              <a:chOff x="331793" y="4581346"/>
              <a:chExt cx="1851350" cy="909674"/>
            </a:xfrm>
          </p:grpSpPr>
          <p:pic>
            <p:nvPicPr>
              <p:cNvPr id="67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417007" y="4927928"/>
                <a:ext cx="212882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9714" y="5218289"/>
            <a:ext cx="1689944" cy="1104762"/>
            <a:chOff x="99714" y="5211327"/>
            <a:chExt cx="1689944" cy="1104762"/>
          </a:xfrm>
        </p:grpSpPr>
        <p:sp>
          <p:nvSpPr>
            <p:cNvPr id="82" name="TextBox 81"/>
            <p:cNvSpPr txBox="1"/>
            <p:nvPr/>
          </p:nvSpPr>
          <p:spPr>
            <a:xfrm>
              <a:off x="99714" y="5211327"/>
              <a:ext cx="1494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Decoy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</a:t>
              </a: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35524" y="5515786"/>
              <a:ext cx="1654134" cy="800303"/>
              <a:chOff x="2020261" y="4493996"/>
              <a:chExt cx="1654134" cy="800303"/>
            </a:xfrm>
          </p:grpSpPr>
          <p:pic>
            <p:nvPicPr>
              <p:cNvPr id="84" name="Picture 2" descr="C:\Users\YST\Dropbox\! Presentations\tmp\decoy_hypo.png"/>
              <p:cNvPicPr>
                <a:picLocks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948" r="-2625" b="-1"/>
              <a:stretch/>
            </p:blipFill>
            <p:spPr bwMode="auto">
              <a:xfrm>
                <a:off x="2020261" y="4493996"/>
                <a:ext cx="1654134" cy="800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TextBox 84"/>
              <p:cNvSpPr txBox="1"/>
              <p:nvPr/>
            </p:nvSpPr>
            <p:spPr>
              <a:xfrm>
                <a:off x="2065556" y="4768727"/>
                <a:ext cx="12586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itchFamily="49" charset="0"/>
                    <a:ea typeface="+mn-ea"/>
                    <a:cs typeface="Courier New" pitchFamily="49" charset="0"/>
                  </a:rPr>
                  <a:t>CVITNLAPTK</a:t>
                </a:r>
              </a:p>
            </p:txBody>
          </p:sp>
        </p:grpSp>
      </p:grpSp>
      <p:sp>
        <p:nvSpPr>
          <p:cNvPr id="86" name="Down Arrow 85"/>
          <p:cNvSpPr/>
          <p:nvPr/>
        </p:nvSpPr>
        <p:spPr>
          <a:xfrm rot="16200000">
            <a:off x="2103298" y="4380360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Down Arrow 86"/>
          <p:cNvSpPr/>
          <p:nvPr/>
        </p:nvSpPr>
        <p:spPr>
          <a:xfrm rot="16200000">
            <a:off x="2099244" y="5676295"/>
            <a:ext cx="335002" cy="35500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63415" y="4010323"/>
            <a:ext cx="2118185" cy="1095077"/>
            <a:chOff x="3129623" y="4050153"/>
            <a:chExt cx="2118185" cy="1095077"/>
          </a:xfrm>
        </p:grpSpPr>
        <p:pic>
          <p:nvPicPr>
            <p:cNvPr id="33" name="Picture 2" descr="C:\Users\YST\Dropbox\! Presentations\tmp\pep_unit.png"/>
            <p:cNvPicPr>
              <a:picLocks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623" y="4050153"/>
              <a:ext cx="2118185" cy="1095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720"/>
            <a:stretch/>
          </p:blipFill>
          <p:spPr>
            <a:xfrm>
              <a:off x="3192735" y="4216311"/>
              <a:ext cx="1704902" cy="81493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061389" y="5306792"/>
            <a:ext cx="2118185" cy="1094008"/>
            <a:chOff x="3116535" y="5263300"/>
            <a:chExt cx="2118185" cy="1094008"/>
          </a:xfrm>
        </p:grpSpPr>
        <p:pic>
          <p:nvPicPr>
            <p:cNvPr id="31" name="Picture 2" descr="C:\Users\YST\Dropbox\! Presentations\tmp\pep_unit.png"/>
            <p:cNvPicPr>
              <a:picLocks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535" y="5263300"/>
              <a:ext cx="2118185" cy="1094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817"/>
            <a:stretch/>
          </p:blipFill>
          <p:spPr>
            <a:xfrm>
              <a:off x="3180035" y="5479256"/>
              <a:ext cx="1704902" cy="7754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207596" y="4731271"/>
            <a:ext cx="3743989" cy="784830"/>
            <a:chOff x="5207596" y="4731271"/>
            <a:chExt cx="3743989" cy="784830"/>
          </a:xfrm>
        </p:grpSpPr>
        <p:sp>
          <p:nvSpPr>
            <p:cNvPr id="42" name="Down Arrow 41"/>
            <p:cNvSpPr/>
            <p:nvPr/>
          </p:nvSpPr>
          <p:spPr>
            <a:xfrm rot="16200000">
              <a:off x="5217597" y="4946185"/>
              <a:ext cx="335002" cy="35500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47784" y="4731271"/>
              <a:ext cx="1003801" cy="78483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itchFamily="34" charset="0"/>
                  <a:ea typeface="+mn-ea"/>
                  <a:cs typeface="+mn-cs"/>
                </a:rPr>
                <a:t>p-value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itchFamily="34" charset="0"/>
                  <a:ea typeface="+mn-ea"/>
                  <a:cs typeface="+mn-cs"/>
                </a:rPr>
                <a:t>q-value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9275" y="4843026"/>
              <a:ext cx="17879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Corbel"/>
                </a:rPr>
                <a:t>Percolator</a:t>
              </a:r>
            </a:p>
          </p:txBody>
        </p:sp>
        <p:sp>
          <p:nvSpPr>
            <p:cNvPr id="45" name="Down Arrow 44"/>
            <p:cNvSpPr/>
            <p:nvPr/>
          </p:nvSpPr>
          <p:spPr>
            <a:xfrm rot="16200000">
              <a:off x="7418807" y="4946185"/>
              <a:ext cx="335002" cy="355003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660942" y="6550223"/>
            <a:ext cx="210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Percolator,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Käll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et 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rPr>
              <a:t>. 2007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6953663" y="2681956"/>
            <a:ext cx="910286" cy="864809"/>
            <a:chOff x="663104" y="2300860"/>
            <a:chExt cx="1208985" cy="1116746"/>
          </a:xfrm>
        </p:grpSpPr>
        <p:grpSp>
          <p:nvGrpSpPr>
            <p:cNvPr id="93" name="Group 92"/>
            <p:cNvGrpSpPr/>
            <p:nvPr/>
          </p:nvGrpSpPr>
          <p:grpSpPr>
            <a:xfrm>
              <a:off x="894952" y="2692890"/>
              <a:ext cx="865378" cy="724716"/>
              <a:chOff x="6658112" y="3105238"/>
              <a:chExt cx="1069614" cy="857162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6658112" y="3105238"/>
                <a:ext cx="1069614" cy="82990"/>
              </a:xfrm>
              <a:prstGeom prst="ellipse">
                <a:avLst/>
              </a:prstGeom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/>
              <p:cNvCxnSpPr>
                <a:stCxn id="95" idx="2"/>
              </p:cNvCxnSpPr>
              <p:nvPr/>
            </p:nvCxnSpPr>
            <p:spPr>
              <a:xfrm>
                <a:off x="6658112" y="3146733"/>
                <a:ext cx="427451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5" idx="6"/>
              </p:cNvCxnSpPr>
              <p:nvPr/>
            </p:nvCxnSpPr>
            <p:spPr>
              <a:xfrm flipH="1">
                <a:off x="7315200" y="3146733"/>
                <a:ext cx="412526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7085563" y="3598170"/>
                <a:ext cx="6699" cy="2880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7315200" y="3598170"/>
                <a:ext cx="0" cy="3642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7092262" y="3886200"/>
                <a:ext cx="222938" cy="76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/>
            <p:cNvSpPr txBox="1"/>
            <p:nvPr/>
          </p:nvSpPr>
          <p:spPr>
            <a:xfrm>
              <a:off x="663104" y="2300860"/>
              <a:ext cx="120898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890-900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94383" y="2681956"/>
            <a:ext cx="1208985" cy="864809"/>
            <a:chOff x="663104" y="2300860"/>
            <a:chExt cx="1605698" cy="1116746"/>
          </a:xfrm>
        </p:grpSpPr>
        <p:grpSp>
          <p:nvGrpSpPr>
            <p:cNvPr id="102" name="Group 101"/>
            <p:cNvGrpSpPr/>
            <p:nvPr/>
          </p:nvGrpSpPr>
          <p:grpSpPr>
            <a:xfrm>
              <a:off x="894952" y="2692890"/>
              <a:ext cx="865378" cy="724716"/>
              <a:chOff x="6658112" y="3105238"/>
              <a:chExt cx="1069614" cy="85716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6658112" y="3105238"/>
                <a:ext cx="1069614" cy="82990"/>
              </a:xfrm>
              <a:prstGeom prst="ellipse">
                <a:avLst/>
              </a:prstGeom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5" name="Straight Connector 104"/>
              <p:cNvCxnSpPr>
                <a:stCxn id="104" idx="2"/>
              </p:cNvCxnSpPr>
              <p:nvPr/>
            </p:nvCxnSpPr>
            <p:spPr>
              <a:xfrm>
                <a:off x="6658112" y="3146733"/>
                <a:ext cx="427451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6"/>
              </p:cNvCxnSpPr>
              <p:nvPr/>
            </p:nvCxnSpPr>
            <p:spPr>
              <a:xfrm flipH="1">
                <a:off x="7315200" y="3146733"/>
                <a:ext cx="412526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7085563" y="3598170"/>
                <a:ext cx="6699" cy="2880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7315200" y="3598170"/>
                <a:ext cx="0" cy="3642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092262" y="3886200"/>
                <a:ext cx="222938" cy="76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>
              <a:off x="663104" y="2300860"/>
              <a:ext cx="1605698" cy="437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400-410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343563" y="2681956"/>
            <a:ext cx="1208985" cy="864809"/>
            <a:chOff x="663104" y="2300860"/>
            <a:chExt cx="1605698" cy="1116746"/>
          </a:xfrm>
        </p:grpSpPr>
        <p:grpSp>
          <p:nvGrpSpPr>
            <p:cNvPr id="111" name="Group 110"/>
            <p:cNvGrpSpPr/>
            <p:nvPr/>
          </p:nvGrpSpPr>
          <p:grpSpPr>
            <a:xfrm>
              <a:off x="894952" y="2692890"/>
              <a:ext cx="865378" cy="724716"/>
              <a:chOff x="6658112" y="3105238"/>
              <a:chExt cx="1069614" cy="85716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6658112" y="3105238"/>
                <a:ext cx="1069614" cy="82990"/>
              </a:xfrm>
              <a:prstGeom prst="ellipse">
                <a:avLst/>
              </a:prstGeom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14" name="Straight Connector 113"/>
              <p:cNvCxnSpPr>
                <a:stCxn id="113" idx="2"/>
              </p:cNvCxnSpPr>
              <p:nvPr/>
            </p:nvCxnSpPr>
            <p:spPr>
              <a:xfrm>
                <a:off x="6658112" y="3146733"/>
                <a:ext cx="427451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113" idx="6"/>
              </p:cNvCxnSpPr>
              <p:nvPr/>
            </p:nvCxnSpPr>
            <p:spPr>
              <a:xfrm flipH="1">
                <a:off x="7315200" y="3146733"/>
                <a:ext cx="412526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7085563" y="3598170"/>
                <a:ext cx="6699" cy="2880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7315200" y="3598170"/>
                <a:ext cx="0" cy="3642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092262" y="3886200"/>
                <a:ext cx="222938" cy="76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/>
            <p:cNvSpPr txBox="1"/>
            <p:nvPr/>
          </p:nvSpPr>
          <p:spPr>
            <a:xfrm>
              <a:off x="663104" y="2300860"/>
              <a:ext cx="1605698" cy="437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410-420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06940" y="2681956"/>
            <a:ext cx="1208985" cy="864809"/>
            <a:chOff x="663104" y="2300860"/>
            <a:chExt cx="1605698" cy="1116746"/>
          </a:xfrm>
        </p:grpSpPr>
        <p:grpSp>
          <p:nvGrpSpPr>
            <p:cNvPr id="120" name="Group 119"/>
            <p:cNvGrpSpPr/>
            <p:nvPr/>
          </p:nvGrpSpPr>
          <p:grpSpPr>
            <a:xfrm>
              <a:off x="894952" y="2692890"/>
              <a:ext cx="865378" cy="724716"/>
              <a:chOff x="6658112" y="3105238"/>
              <a:chExt cx="1069614" cy="857162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6658112" y="3105238"/>
                <a:ext cx="1069614" cy="82990"/>
              </a:xfrm>
              <a:prstGeom prst="ellipse">
                <a:avLst/>
              </a:prstGeom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23" name="Straight Connector 122"/>
              <p:cNvCxnSpPr>
                <a:stCxn id="122" idx="2"/>
              </p:cNvCxnSpPr>
              <p:nvPr/>
            </p:nvCxnSpPr>
            <p:spPr>
              <a:xfrm>
                <a:off x="6658112" y="3146733"/>
                <a:ext cx="427451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6"/>
              </p:cNvCxnSpPr>
              <p:nvPr/>
            </p:nvCxnSpPr>
            <p:spPr>
              <a:xfrm flipH="1">
                <a:off x="7315200" y="3146733"/>
                <a:ext cx="412526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7085563" y="3598170"/>
                <a:ext cx="6699" cy="2880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315200" y="3598170"/>
                <a:ext cx="0" cy="3642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092262" y="3886200"/>
                <a:ext cx="222938" cy="76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/>
            <p:cNvSpPr txBox="1"/>
            <p:nvPr/>
          </p:nvSpPr>
          <p:spPr>
            <a:xfrm>
              <a:off x="663104" y="2300860"/>
              <a:ext cx="1605698" cy="437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880-890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2492742" y="2681956"/>
            <a:ext cx="1208985" cy="864809"/>
            <a:chOff x="663104" y="2300860"/>
            <a:chExt cx="1605698" cy="1116746"/>
          </a:xfrm>
        </p:grpSpPr>
        <p:grpSp>
          <p:nvGrpSpPr>
            <p:cNvPr id="129" name="Group 128"/>
            <p:cNvGrpSpPr/>
            <p:nvPr/>
          </p:nvGrpSpPr>
          <p:grpSpPr>
            <a:xfrm>
              <a:off x="894952" y="2692890"/>
              <a:ext cx="865378" cy="724716"/>
              <a:chOff x="6658112" y="3105238"/>
              <a:chExt cx="1069614" cy="857162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6658112" y="3105238"/>
                <a:ext cx="1069614" cy="82990"/>
              </a:xfrm>
              <a:prstGeom prst="ellipse">
                <a:avLst/>
              </a:prstGeom>
              <a:ln w="381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/>
              <p:cNvCxnSpPr>
                <a:stCxn id="131" idx="2"/>
              </p:cNvCxnSpPr>
              <p:nvPr/>
            </p:nvCxnSpPr>
            <p:spPr>
              <a:xfrm>
                <a:off x="6658112" y="3146733"/>
                <a:ext cx="427451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31" idx="6"/>
              </p:cNvCxnSpPr>
              <p:nvPr/>
            </p:nvCxnSpPr>
            <p:spPr>
              <a:xfrm flipH="1">
                <a:off x="7315200" y="3146733"/>
                <a:ext cx="412526" cy="451437"/>
              </a:xfrm>
              <a:prstGeom prst="line">
                <a:avLst/>
              </a:prstGeom>
              <a:ln w="38100"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7085563" y="3598170"/>
                <a:ext cx="6699" cy="2880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7315200" y="3598170"/>
                <a:ext cx="0" cy="36423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7092262" y="3886200"/>
                <a:ext cx="222938" cy="76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TextBox 129"/>
            <p:cNvSpPr txBox="1"/>
            <p:nvPr/>
          </p:nvSpPr>
          <p:spPr>
            <a:xfrm>
              <a:off x="663104" y="2300860"/>
              <a:ext cx="1605698" cy="437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420-430</a:t>
              </a: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rbel"/>
                </a:rPr>
                <a:t>m/z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bel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681" t="49884" r="-681" b="13735"/>
          <a:stretch/>
        </p:blipFill>
        <p:spPr>
          <a:xfrm>
            <a:off x="4299643" y="2948131"/>
            <a:ext cx="701101" cy="403666"/>
          </a:xfrm>
          <a:prstGeom prst="rect">
            <a:avLst/>
          </a:prstGeom>
        </p:spPr>
      </p:pic>
      <p:grpSp>
        <p:nvGrpSpPr>
          <p:cNvPr id="138" name="Group 137"/>
          <p:cNvGrpSpPr/>
          <p:nvPr/>
        </p:nvGrpSpPr>
        <p:grpSpPr>
          <a:xfrm>
            <a:off x="53364" y="3921424"/>
            <a:ext cx="1840183" cy="1125524"/>
            <a:chOff x="16305" y="1100190"/>
            <a:chExt cx="1840183" cy="1125524"/>
          </a:xfrm>
        </p:grpSpPr>
        <p:grpSp>
          <p:nvGrpSpPr>
            <p:cNvPr id="139" name="Group 138"/>
            <p:cNvGrpSpPr/>
            <p:nvPr/>
          </p:nvGrpSpPr>
          <p:grpSpPr>
            <a:xfrm>
              <a:off x="146069" y="1445570"/>
              <a:ext cx="1606530" cy="780144"/>
              <a:chOff x="331793" y="4581346"/>
              <a:chExt cx="1851350" cy="909674"/>
            </a:xfrm>
          </p:grpSpPr>
          <p:pic>
            <p:nvPicPr>
              <p:cNvPr id="141" name="Picture 2" descr="C:\Users\YST\Dropbox\! Presentations\tmp\pep_unit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93" y="4581346"/>
                <a:ext cx="1851350" cy="909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TextBox 141"/>
              <p:cNvSpPr txBox="1"/>
              <p:nvPr/>
            </p:nvSpPr>
            <p:spPr>
              <a:xfrm>
                <a:off x="417007" y="4927928"/>
                <a:ext cx="1450489" cy="358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itchFamily="49" charset="0"/>
                    <a:ea typeface="+mn-ea"/>
                    <a:cs typeface="Courier New" pitchFamily="49" charset="0"/>
                  </a:rPr>
                  <a:t>APTNVTCILK</a:t>
                </a:r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16305" y="1100190"/>
              <a:ext cx="1840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Peptides of interest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Peptide Detection Sensitivity Scales with Isolation Width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84115975"/>
              </p:ext>
            </p:extLst>
          </p:nvPr>
        </p:nvGraphicFramePr>
        <p:xfrm>
          <a:off x="2466030" y="16764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013" y="2484187"/>
            <a:ext cx="18969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A81BA"/>
                </a:solidFill>
                <a:latin typeface="Source Sans Pro" panose="020B0503030403020204" pitchFamily="34" charset="0"/>
              </a:rPr>
              <a:t>Pierce HeLa digest</a:t>
            </a:r>
          </a:p>
          <a:p>
            <a:endParaRPr lang="en-US" sz="2000" dirty="0">
              <a:solidFill>
                <a:srgbClr val="3A81BA"/>
              </a:solidFill>
              <a:latin typeface="Source Sans Pro" panose="020B0503030403020204" pitchFamily="34" charset="0"/>
            </a:endParaRPr>
          </a:p>
          <a:p>
            <a:r>
              <a:rPr lang="en-US" sz="2000" dirty="0">
                <a:solidFill>
                  <a:srgbClr val="3A81BA"/>
                </a:solidFill>
                <a:latin typeface="Source Sans Pro" panose="020B0503030403020204" pitchFamily="34" charset="0"/>
              </a:rPr>
              <a:t>Fusion </a:t>
            </a:r>
            <a:r>
              <a:rPr lang="en-US" sz="2000" dirty="0" err="1">
                <a:solidFill>
                  <a:srgbClr val="3A81BA"/>
                </a:solidFill>
                <a:latin typeface="Source Sans Pro" panose="020B0503030403020204" pitchFamily="34" charset="0"/>
              </a:rPr>
              <a:t>Lumos</a:t>
            </a:r>
            <a:endParaRPr lang="en-US" sz="2000" dirty="0">
              <a:solidFill>
                <a:srgbClr val="3A81BA"/>
              </a:solidFill>
              <a:latin typeface="Source Sans Pro" panose="020B0503030403020204" pitchFamily="34" charset="0"/>
            </a:endParaRPr>
          </a:p>
          <a:p>
            <a:endParaRPr lang="en-US" sz="2000" dirty="0">
              <a:solidFill>
                <a:srgbClr val="3A81BA"/>
              </a:solidFill>
              <a:latin typeface="Source Sans Pro" panose="020B0503030403020204" pitchFamily="34" charset="0"/>
            </a:endParaRPr>
          </a:p>
          <a:p>
            <a:r>
              <a:rPr lang="en-US" sz="2000" dirty="0">
                <a:solidFill>
                  <a:srgbClr val="3A81BA"/>
                </a:solidFill>
                <a:latin typeface="Source Sans Pro" panose="020B0503030403020204" pitchFamily="34" charset="0"/>
              </a:rPr>
              <a:t>500 – 700 </a:t>
            </a:r>
            <a:r>
              <a:rPr lang="en-US" sz="2000" i="1" dirty="0">
                <a:solidFill>
                  <a:srgbClr val="3A81BA"/>
                </a:solidFill>
                <a:latin typeface="Source Sans Pro" panose="020B0503030403020204" pitchFamily="34" charset="0"/>
              </a:rPr>
              <a:t>m/z</a:t>
            </a:r>
            <a:endParaRPr lang="en-US" sz="2000" dirty="0">
              <a:solidFill>
                <a:srgbClr val="3A81BA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6378" y="3025608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D89F39"/>
                </a:solidFill>
                <a:latin typeface="Source Sans Pro" panose="020B0503030403020204" pitchFamily="34" charset="0"/>
              </a:rPr>
              <a:t>2 second cycle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1083" y="2064211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D89F39"/>
                </a:solidFill>
                <a:latin typeface="Source Sans Pro" panose="020B0503030403020204" pitchFamily="34" charset="0"/>
              </a:rPr>
              <a:t>4 second cycle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0809" y="4363619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81BA"/>
                </a:solidFill>
                <a:latin typeface="Source Sans Pro" panose="020B0503030403020204" pitchFamily="34" charset="0"/>
              </a:rPr>
              <a:t>2 second cycle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24924" y="3123625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A81BA"/>
                </a:solidFill>
                <a:latin typeface="Source Sans Pro" panose="020B0503030403020204" pitchFamily="34" charset="0"/>
              </a:rPr>
              <a:t>4 second </a:t>
            </a:r>
          </a:p>
          <a:p>
            <a:r>
              <a:rPr lang="en-US" sz="1600" dirty="0">
                <a:solidFill>
                  <a:srgbClr val="3A81BA"/>
                </a:solidFill>
                <a:latin typeface="Source Sans Pro" panose="020B0503030403020204" pitchFamily="34" charset="0"/>
              </a:rPr>
              <a:t>cycle time</a:t>
            </a:r>
          </a:p>
        </p:txBody>
      </p:sp>
    </p:spTree>
    <p:extLst>
      <p:ext uri="{BB962C8B-B14F-4D97-AF65-F5344CB8AC3E}">
        <p14:creationId xmlns:p14="http://schemas.microsoft.com/office/powerpoint/2010/main" val="2189826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Isolation Window Width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2035" y="2272010"/>
            <a:ext cx="182880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505200" y="2272010"/>
            <a:ext cx="914400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6172200" y="2272010"/>
            <a:ext cx="1828800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Rectangle 9"/>
          <p:cNvSpPr/>
          <p:nvPr/>
        </p:nvSpPr>
        <p:spPr>
          <a:xfrm>
            <a:off x="2042342" y="2272010"/>
            <a:ext cx="685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Vs.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14142" y="2272010"/>
            <a:ext cx="685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Vs.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891135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 </a:t>
            </a:r>
            <a:r>
              <a:rPr lang="en-US" sz="2800" b="1" i="1" dirty="0"/>
              <a:t>m/z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392728" y="2891135"/>
            <a:ext cx="125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 </a:t>
            </a:r>
            <a:r>
              <a:rPr lang="en-US" sz="2800" b="1" i="1" dirty="0"/>
              <a:t>m/z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248400" y="2881610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20 </a:t>
            </a:r>
            <a:r>
              <a:rPr lang="en-US" sz="2800" b="1" i="1" dirty="0"/>
              <a:t>m/z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35128" y="1600200"/>
            <a:ext cx="1073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07128" y="1600200"/>
            <a:ext cx="92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DIA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85800" y="212342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05200" y="2103715"/>
            <a:ext cx="4495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24200" y="3733800"/>
            <a:ext cx="54863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Lower precursor selectivity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/>
              <a:t>More peptides co-fragmented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/>
              <a:t>More complex MS/MS spectra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/>
              <a:t>More interference</a:t>
            </a:r>
          </a:p>
        </p:txBody>
      </p:sp>
    </p:spTree>
    <p:extLst>
      <p:ext uri="{BB962C8B-B14F-4D97-AF65-F5344CB8AC3E}">
        <p14:creationId xmlns:p14="http://schemas.microsoft.com/office/powerpoint/2010/main" val="34268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"/>
          <a:stretch/>
        </p:blipFill>
        <p:spPr>
          <a:xfrm>
            <a:off x="152400" y="1295400"/>
            <a:ext cx="8915400" cy="542889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Precursor Selectivity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2600" y="2286000"/>
            <a:ext cx="182880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514975" y="2875002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2 </a:t>
            </a:r>
            <a:r>
              <a:rPr lang="en-US" sz="2400" b="1" i="1" dirty="0"/>
              <a:t>m/z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5486400" y="3272135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ANFQGAITNR</a:t>
            </a:r>
          </a:p>
        </p:txBody>
      </p:sp>
    </p:spTree>
    <p:extLst>
      <p:ext uri="{BB962C8B-B14F-4D97-AF65-F5344CB8AC3E}">
        <p14:creationId xmlns:p14="http://schemas.microsoft.com/office/powerpoint/2010/main" val="3911913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" y="1298448"/>
            <a:ext cx="9144000" cy="542889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Precursor Selectivity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9552" y="2286000"/>
            <a:ext cx="914400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14975" y="2875002"/>
            <a:ext cx="1101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10 </a:t>
            </a:r>
            <a:r>
              <a:rPr lang="en-US" sz="2400" b="1" i="1" dirty="0"/>
              <a:t>m/z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5486400" y="3272135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ANFQGAITNR</a:t>
            </a:r>
          </a:p>
        </p:txBody>
      </p:sp>
    </p:spTree>
    <p:extLst>
      <p:ext uri="{BB962C8B-B14F-4D97-AF65-F5344CB8AC3E}">
        <p14:creationId xmlns:p14="http://schemas.microsoft.com/office/powerpoint/2010/main" val="2701065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Precursor Selectivity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" y="1298448"/>
            <a:ext cx="9144000" cy="5428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0" y="2286000"/>
            <a:ext cx="1828800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14975" y="2875002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20 </a:t>
            </a:r>
            <a:r>
              <a:rPr lang="en-US" sz="2400" b="1" i="1" dirty="0"/>
              <a:t>m/z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5486400" y="3272135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ANFQGAITNR</a:t>
            </a:r>
          </a:p>
        </p:txBody>
      </p:sp>
    </p:spTree>
    <p:extLst>
      <p:ext uri="{BB962C8B-B14F-4D97-AF65-F5344CB8AC3E}">
        <p14:creationId xmlns:p14="http://schemas.microsoft.com/office/powerpoint/2010/main" val="1858986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Precursor Selectivity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b="13209"/>
          <a:stretch/>
        </p:blipFill>
        <p:spPr bwMode="auto">
          <a:xfrm>
            <a:off x="532263" y="1143000"/>
            <a:ext cx="8535537" cy="246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-436658" y="1884458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Intensity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53" y="914400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4e7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9400" y="3581400"/>
            <a:ext cx="3195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Retention Time (min)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8876" y="3612177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62301" y="3612177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750177" y="1463933"/>
            <a:ext cx="914400" cy="457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705600" y="2052935"/>
            <a:ext cx="1101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10 </a:t>
            </a:r>
            <a:r>
              <a:rPr lang="en-US" sz="2400" b="1" i="1" dirty="0"/>
              <a:t>m/z</a:t>
            </a:r>
            <a:endParaRPr lang="en-US" sz="2400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3400" y="3608980"/>
            <a:ext cx="8535536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33400" y="1123239"/>
            <a:ext cx="0" cy="2505502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099665" y="2494895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ANFQGAITNR</a:t>
            </a:r>
          </a:p>
        </p:txBody>
      </p:sp>
    </p:spTree>
    <p:extLst>
      <p:ext uri="{BB962C8B-B14F-4D97-AF65-F5344CB8AC3E}">
        <p14:creationId xmlns:p14="http://schemas.microsoft.com/office/powerpoint/2010/main" val="241642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Precursor Selectivity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914400"/>
            <a:ext cx="9067800" cy="2694580"/>
            <a:chOff x="0" y="914400"/>
            <a:chExt cx="9067800" cy="2694580"/>
          </a:xfrm>
        </p:grpSpPr>
        <p:pic>
          <p:nvPicPr>
            <p:cNvPr id="1038" name="Picture 1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0" b="13209"/>
            <a:stretch/>
          </p:blipFill>
          <p:spPr bwMode="auto">
            <a:xfrm>
              <a:off x="532263" y="1143000"/>
              <a:ext cx="8535537" cy="2465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 rot="16200000">
              <a:off x="-436658" y="1884458"/>
              <a:ext cx="1396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Intensity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53" y="914400"/>
              <a:ext cx="60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4e7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50177" y="1463933"/>
              <a:ext cx="914400" cy="457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05600" y="2052935"/>
              <a:ext cx="1101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10 </a:t>
              </a:r>
              <a:r>
                <a:rPr lang="en-US" sz="2400" b="1" i="1" dirty="0"/>
                <a:t>m/z</a:t>
              </a:r>
              <a:endParaRPr lang="en-US" sz="2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3593068"/>
            <a:ext cx="9135507" cy="3254752"/>
            <a:chOff x="0" y="3593068"/>
            <a:chExt cx="9135507" cy="3254752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3593068"/>
              <a:ext cx="9135507" cy="3254752"/>
              <a:chOff x="0" y="3593068"/>
              <a:chExt cx="9135507" cy="325475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32263" y="3819099"/>
                <a:ext cx="8535536" cy="2505502"/>
                <a:chOff x="532263" y="3819099"/>
                <a:chExt cx="8535536" cy="2505502"/>
              </a:xfrm>
            </p:grpSpPr>
            <p:pic>
              <p:nvPicPr>
                <p:cNvPr id="1037" name="Picture 1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72" b="12381"/>
                <a:stretch/>
              </p:blipFill>
              <p:spPr bwMode="auto">
                <a:xfrm>
                  <a:off x="532263" y="3819099"/>
                  <a:ext cx="8535536" cy="25055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3" name="Straight Arrow Connector 2"/>
                <p:cNvCxnSpPr/>
                <p:nvPr/>
              </p:nvCxnSpPr>
              <p:spPr>
                <a:xfrm>
                  <a:off x="532263" y="6324600"/>
                  <a:ext cx="853553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533400" y="3819099"/>
                  <a:ext cx="0" cy="250550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/>
              <p:cNvSpPr txBox="1"/>
              <p:nvPr/>
            </p:nvSpPr>
            <p:spPr>
              <a:xfrm>
                <a:off x="2819400" y="6324600"/>
                <a:ext cx="3195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Retention Time (min)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436658" y="4810239"/>
                <a:ext cx="13965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Intensity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153" y="3593068"/>
                <a:ext cx="6014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4e7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08876" y="6355377"/>
                <a:ext cx="4732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25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662301" y="6355377"/>
                <a:ext cx="4732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26</a:t>
                </a: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753225" y="4054733"/>
              <a:ext cx="1828800" cy="457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05600" y="4643735"/>
              <a:ext cx="11240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20 </a:t>
              </a:r>
              <a:r>
                <a:rPr lang="en-US" sz="2400" b="1" i="1" dirty="0"/>
                <a:t>m/z</a:t>
              </a:r>
              <a:endParaRPr lang="en-US" sz="2400" b="1" dirty="0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>
            <a:off x="533400" y="3608980"/>
            <a:ext cx="8535536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33400" y="1123239"/>
            <a:ext cx="0" cy="2505502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099665" y="2494895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ANFQGAITNR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667000" y="3581400"/>
            <a:ext cx="3348211" cy="584775"/>
            <a:chOff x="2667000" y="3581400"/>
            <a:chExt cx="3348211" cy="584775"/>
          </a:xfrm>
        </p:grpSpPr>
        <p:sp>
          <p:nvSpPr>
            <p:cNvPr id="36" name="TextBox 35"/>
            <p:cNvSpPr txBox="1"/>
            <p:nvPr/>
          </p:nvSpPr>
          <p:spPr>
            <a:xfrm>
              <a:off x="5551623" y="3582548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Arial Black" pitchFamily="34" charset="0"/>
                </a:rPr>
                <a:t>X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67000" y="3581400"/>
              <a:ext cx="5068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sym typeface="Wingdings"/>
                </a:rPr>
                <a:t>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162800" y="762000"/>
            <a:ext cx="996988" cy="3962400"/>
            <a:chOff x="7162800" y="762000"/>
            <a:chExt cx="996988" cy="3962400"/>
          </a:xfrm>
        </p:grpSpPr>
        <p:grpSp>
          <p:nvGrpSpPr>
            <p:cNvPr id="39" name="Group 38"/>
            <p:cNvGrpSpPr/>
            <p:nvPr/>
          </p:nvGrpSpPr>
          <p:grpSpPr>
            <a:xfrm>
              <a:off x="7193280" y="762000"/>
              <a:ext cx="966508" cy="3962400"/>
              <a:chOff x="7193280" y="762000"/>
              <a:chExt cx="966508" cy="39624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7391400" y="772180"/>
                <a:ext cx="768388" cy="3952220"/>
                <a:chOff x="7391400" y="772180"/>
                <a:chExt cx="768388" cy="3952220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7391400" y="1219200"/>
                  <a:ext cx="0" cy="85066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7924800" y="1219200"/>
                  <a:ext cx="0" cy="85066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391400" y="3873732"/>
                  <a:ext cx="0" cy="85066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924800" y="3873732"/>
                  <a:ext cx="0" cy="85066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/>
                <p:cNvSpPr txBox="1"/>
                <p:nvPr/>
              </p:nvSpPr>
              <p:spPr>
                <a:xfrm>
                  <a:off x="7693006" y="772180"/>
                  <a:ext cx="4635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rgbClr val="FF0000"/>
                      </a:solidFill>
                      <a:latin typeface="Arial Black" pitchFamily="34" charset="0"/>
                    </a:rPr>
                    <a:t>X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7696200" y="3429000"/>
                  <a:ext cx="4635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rgbClr val="FF0000"/>
                      </a:solidFill>
                      <a:latin typeface="Arial Black" pitchFamily="34" charset="0"/>
                    </a:rPr>
                    <a:t>X</a:t>
                  </a: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7193280" y="762000"/>
                <a:ext cx="5068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sym typeface="Wingdings"/>
                  </a:rPr>
                  <a:t>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7162800" y="3453825"/>
              <a:ext cx="5068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sym typeface="Wingdings"/>
                </a:rPr>
                <a:t>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396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m/z</a:t>
            </a:r>
            <a:r>
              <a:rPr lang="en-US" dirty="0"/>
              <a:t> Range Covered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49206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68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Left Brace 124"/>
          <p:cNvSpPr/>
          <p:nvPr/>
        </p:nvSpPr>
        <p:spPr>
          <a:xfrm rot="5400000">
            <a:off x="4528434" y="-1867816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670375" y="1287022"/>
            <a:ext cx="4062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</a:t>
            </a:r>
            <a:r>
              <a:rPr lang="en-US" sz="2000" b="1" dirty="0">
                <a:solidFill>
                  <a:srgbClr val="FF0000"/>
                </a:solidFill>
              </a:rPr>
              <a:t>20</a:t>
            </a:r>
            <a:r>
              <a:rPr lang="en-US" dirty="0"/>
              <a:t>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988161" y="2330768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373008" y="23307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09678" y="233076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917223" y="233076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8161" y="2079311"/>
            <a:ext cx="7391400" cy="152400"/>
            <a:chOff x="988161" y="2263143"/>
            <a:chExt cx="3695701" cy="152400"/>
          </a:xfrm>
          <a:solidFill>
            <a:schemeClr val="bg1">
              <a:lumMod val="85000"/>
            </a:schemeClr>
          </a:solidFill>
        </p:grpSpPr>
        <p:sp>
          <p:nvSpPr>
            <p:cNvPr id="136" name="Rectangle 135"/>
            <p:cNvSpPr/>
            <p:nvPr/>
          </p:nvSpPr>
          <p:spPr>
            <a:xfrm>
              <a:off x="98816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7294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35773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54251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2730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1208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09687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28165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6644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65122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83601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02079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20558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39036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57515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75993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94472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12950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31429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49907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Cycle Time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094860" y="4495800"/>
            <a:ext cx="2210512" cy="2142744"/>
            <a:chOff x="4931920" y="4258056"/>
            <a:chExt cx="2210512" cy="2142744"/>
          </a:xfrm>
        </p:grpSpPr>
        <p:sp>
          <p:nvSpPr>
            <p:cNvPr id="172" name="TextBox 171"/>
            <p:cNvSpPr txBox="1"/>
            <p:nvPr/>
          </p:nvSpPr>
          <p:spPr>
            <a:xfrm>
              <a:off x="5021887" y="5791200"/>
              <a:ext cx="1955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~30 seconds</a:t>
              </a:r>
            </a:p>
          </p:txBody>
        </p:sp>
        <p:cxnSp>
          <p:nvCxnSpPr>
            <p:cNvPr id="173" name="Straight Connector 172"/>
            <p:cNvCxnSpPr/>
            <p:nvPr/>
          </p:nvCxnSpPr>
          <p:spPr>
            <a:xfrm flipV="1">
              <a:off x="4931920" y="5638800"/>
              <a:ext cx="0" cy="76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7130272" y="5638800"/>
              <a:ext cx="0" cy="76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2" idx="3"/>
            </p:cNvCxnSpPr>
            <p:nvPr/>
          </p:nvCxnSpPr>
          <p:spPr>
            <a:xfrm>
              <a:off x="6977872" y="6052810"/>
              <a:ext cx="164560" cy="5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rot="10800000">
              <a:off x="4944846" y="6055355"/>
              <a:ext cx="164560" cy="5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Group 176"/>
            <p:cNvGrpSpPr/>
            <p:nvPr/>
          </p:nvGrpSpPr>
          <p:grpSpPr>
            <a:xfrm>
              <a:off x="4931920" y="4258056"/>
              <a:ext cx="2146526" cy="1350772"/>
              <a:chOff x="4931920" y="4389120"/>
              <a:chExt cx="2146526" cy="1219708"/>
            </a:xfrm>
          </p:grpSpPr>
          <p:cxnSp>
            <p:nvCxnSpPr>
              <p:cNvPr id="178" name="Straight Connector 177"/>
              <p:cNvCxnSpPr/>
              <p:nvPr/>
            </p:nvCxnSpPr>
            <p:spPr>
              <a:xfrm flipH="1">
                <a:off x="4931920" y="4389628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H="1">
                <a:off x="50843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>
                <a:off x="52367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H="1">
                <a:off x="53891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H="1">
                <a:off x="55415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56939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H="1">
                <a:off x="58463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H="1">
                <a:off x="59987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H="1">
                <a:off x="61511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H="1">
                <a:off x="63035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H="1">
                <a:off x="64559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H="1">
                <a:off x="66083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67607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H="1">
                <a:off x="69131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H="1">
                <a:off x="70655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2472932" y="8188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19261" y="2724680"/>
            <a:ext cx="7548522" cy="1413078"/>
            <a:chOff x="919261" y="2908512"/>
            <a:chExt cx="7548522" cy="1413078"/>
          </a:xfrm>
        </p:grpSpPr>
        <p:sp>
          <p:nvSpPr>
            <p:cNvPr id="193" name="Left Brace 192"/>
            <p:cNvSpPr/>
            <p:nvPr/>
          </p:nvSpPr>
          <p:spPr>
            <a:xfrm rot="5400000">
              <a:off x="4538017" y="-246326"/>
              <a:ext cx="310854" cy="739140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679958" y="2908512"/>
              <a:ext cx="40628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40  </a:t>
              </a:r>
              <a:r>
                <a:rPr lang="en-US" sz="2000" b="1" dirty="0">
                  <a:solidFill>
                    <a:srgbClr val="FF0000"/>
                  </a:solidFill>
                </a:rPr>
                <a:t>10</a:t>
              </a:r>
              <a:r>
                <a:rPr lang="en-US" dirty="0"/>
                <a:t> </a:t>
              </a:r>
              <a:r>
                <a:rPr lang="en-US" i="1" dirty="0"/>
                <a:t>m/z-</a:t>
              </a:r>
              <a:r>
                <a:rPr lang="en-US" dirty="0"/>
                <a:t>wide windows = </a:t>
              </a:r>
              <a:r>
                <a:rPr lang="en-US" b="1" dirty="0"/>
                <a:t>400 </a:t>
              </a:r>
              <a:r>
                <a:rPr lang="en-US" b="1" i="1" dirty="0"/>
                <a:t>m/z</a:t>
              </a:r>
              <a:endParaRPr lang="en-US" b="1" dirty="0"/>
            </a:p>
          </p:txBody>
        </p:sp>
        <p:cxnSp>
          <p:nvCxnSpPr>
            <p:cNvPr id="195" name="Straight Arrow Connector 194"/>
            <p:cNvCxnSpPr/>
            <p:nvPr/>
          </p:nvCxnSpPr>
          <p:spPr>
            <a:xfrm>
              <a:off x="997744" y="3952258"/>
              <a:ext cx="7470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4382591" y="3952258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m/z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919261" y="3952258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500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926806" y="3952258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900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97744" y="3691776"/>
              <a:ext cx="7391400" cy="155448"/>
              <a:chOff x="997744" y="3700801"/>
              <a:chExt cx="14782800" cy="152400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99774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36731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73688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210645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47602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84559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321516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3584733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395430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432387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69344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506301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543258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80215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17172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654129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691086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728043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765000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801957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838914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875871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912828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949785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986742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1023699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1060656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10976133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1134570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171527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208484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245441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1282398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1319355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1356312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1393269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1430226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1467183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1504140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1541097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3" name="Group 322"/>
          <p:cNvGrpSpPr/>
          <p:nvPr/>
        </p:nvGrpSpPr>
        <p:grpSpPr>
          <a:xfrm>
            <a:off x="5094860" y="4489295"/>
            <a:ext cx="2210512" cy="2142744"/>
            <a:chOff x="4931920" y="4258056"/>
            <a:chExt cx="2210512" cy="2142744"/>
          </a:xfrm>
        </p:grpSpPr>
        <p:sp>
          <p:nvSpPr>
            <p:cNvPr id="325" name="TextBox 324"/>
            <p:cNvSpPr txBox="1"/>
            <p:nvPr/>
          </p:nvSpPr>
          <p:spPr>
            <a:xfrm>
              <a:off x="5021887" y="5791200"/>
              <a:ext cx="1955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~30 seconds</a:t>
              </a:r>
            </a:p>
          </p:txBody>
        </p:sp>
        <p:cxnSp>
          <p:nvCxnSpPr>
            <p:cNvPr id="326" name="Straight Connector 325"/>
            <p:cNvCxnSpPr/>
            <p:nvPr/>
          </p:nvCxnSpPr>
          <p:spPr>
            <a:xfrm flipV="1">
              <a:off x="4931920" y="5638800"/>
              <a:ext cx="0" cy="76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flipV="1">
              <a:off x="7130272" y="5638800"/>
              <a:ext cx="0" cy="76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5" idx="3"/>
            </p:cNvCxnSpPr>
            <p:nvPr/>
          </p:nvCxnSpPr>
          <p:spPr>
            <a:xfrm>
              <a:off x="6977872" y="6052810"/>
              <a:ext cx="164560" cy="5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rot="10800000">
              <a:off x="4944846" y="6055355"/>
              <a:ext cx="164560" cy="5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931920" y="4258056"/>
              <a:ext cx="2146526" cy="1350772"/>
              <a:chOff x="4931920" y="4389120"/>
              <a:chExt cx="2146526" cy="1219708"/>
            </a:xfrm>
          </p:grpSpPr>
          <p:cxnSp>
            <p:nvCxnSpPr>
              <p:cNvPr id="331" name="Straight Connector 330"/>
              <p:cNvCxnSpPr/>
              <p:nvPr/>
            </p:nvCxnSpPr>
            <p:spPr>
              <a:xfrm flipH="1">
                <a:off x="4931920" y="4389628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 flipH="1">
                <a:off x="52367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 flipH="1">
                <a:off x="55415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flipH="1">
                <a:off x="58463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 flipH="1">
                <a:off x="61511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 flipH="1">
                <a:off x="64559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 flipH="1">
                <a:off x="67607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/>
              <p:nvPr/>
            </p:nvCxnSpPr>
            <p:spPr>
              <a:xfrm flipH="1">
                <a:off x="70655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 descr="http://planetorbitrap.com/data/fe/image/QExac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7" b="9888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284" y="634690"/>
            <a:ext cx="1102095" cy="110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23422" y="117501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 Hz</a:t>
            </a:r>
          </a:p>
        </p:txBody>
      </p:sp>
      <p:sp>
        <p:nvSpPr>
          <p:cNvPr id="7" name="Freeform 6"/>
          <p:cNvSpPr/>
          <p:nvPr/>
        </p:nvSpPr>
        <p:spPr>
          <a:xfrm>
            <a:off x="4056997" y="4505015"/>
            <a:ext cx="4432300" cy="1437031"/>
          </a:xfrm>
          <a:custGeom>
            <a:avLst/>
            <a:gdLst>
              <a:gd name="connsiteX0" fmla="*/ 0 w 4432300"/>
              <a:gd name="connsiteY0" fmla="*/ 1424331 h 1437031"/>
              <a:gd name="connsiteX1" fmla="*/ 546100 w 4432300"/>
              <a:gd name="connsiteY1" fmla="*/ 1411631 h 1437031"/>
              <a:gd name="connsiteX2" fmla="*/ 990600 w 4432300"/>
              <a:gd name="connsiteY2" fmla="*/ 1259231 h 1437031"/>
              <a:gd name="connsiteX3" fmla="*/ 1320800 w 4432300"/>
              <a:gd name="connsiteY3" fmla="*/ 1017931 h 1437031"/>
              <a:gd name="connsiteX4" fmla="*/ 1651000 w 4432300"/>
              <a:gd name="connsiteY4" fmla="*/ 408331 h 1437031"/>
              <a:gd name="connsiteX5" fmla="*/ 1955800 w 4432300"/>
              <a:gd name="connsiteY5" fmla="*/ 52731 h 1437031"/>
              <a:gd name="connsiteX6" fmla="*/ 2235200 w 4432300"/>
              <a:gd name="connsiteY6" fmla="*/ 14631 h 1437031"/>
              <a:gd name="connsiteX7" fmla="*/ 2552700 w 4432300"/>
              <a:gd name="connsiteY7" fmla="*/ 179731 h 1437031"/>
              <a:gd name="connsiteX8" fmla="*/ 2832100 w 4432300"/>
              <a:gd name="connsiteY8" fmla="*/ 763931 h 1437031"/>
              <a:gd name="connsiteX9" fmla="*/ 3136900 w 4432300"/>
              <a:gd name="connsiteY9" fmla="*/ 1183031 h 1437031"/>
              <a:gd name="connsiteX10" fmla="*/ 3416300 w 4432300"/>
              <a:gd name="connsiteY10" fmla="*/ 1373531 h 1437031"/>
              <a:gd name="connsiteX11" fmla="*/ 3810000 w 4432300"/>
              <a:gd name="connsiteY11" fmla="*/ 1411631 h 1437031"/>
              <a:gd name="connsiteX12" fmla="*/ 4432300 w 4432300"/>
              <a:gd name="connsiteY12" fmla="*/ 1437031 h 143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32300" h="1437031">
                <a:moveTo>
                  <a:pt x="0" y="1424331"/>
                </a:moveTo>
                <a:cubicBezTo>
                  <a:pt x="190500" y="1431739"/>
                  <a:pt x="381000" y="1439148"/>
                  <a:pt x="546100" y="1411631"/>
                </a:cubicBezTo>
                <a:cubicBezTo>
                  <a:pt x="711200" y="1384114"/>
                  <a:pt x="861483" y="1324848"/>
                  <a:pt x="990600" y="1259231"/>
                </a:cubicBezTo>
                <a:cubicBezTo>
                  <a:pt x="1119717" y="1193614"/>
                  <a:pt x="1210733" y="1159748"/>
                  <a:pt x="1320800" y="1017931"/>
                </a:cubicBezTo>
                <a:cubicBezTo>
                  <a:pt x="1430867" y="876114"/>
                  <a:pt x="1545167" y="569198"/>
                  <a:pt x="1651000" y="408331"/>
                </a:cubicBezTo>
                <a:cubicBezTo>
                  <a:pt x="1756833" y="247464"/>
                  <a:pt x="1858433" y="118348"/>
                  <a:pt x="1955800" y="52731"/>
                </a:cubicBezTo>
                <a:cubicBezTo>
                  <a:pt x="2053167" y="-12886"/>
                  <a:pt x="2135717" y="-6536"/>
                  <a:pt x="2235200" y="14631"/>
                </a:cubicBezTo>
                <a:cubicBezTo>
                  <a:pt x="2334683" y="35798"/>
                  <a:pt x="2453217" y="54848"/>
                  <a:pt x="2552700" y="179731"/>
                </a:cubicBezTo>
                <a:cubicBezTo>
                  <a:pt x="2652183" y="304614"/>
                  <a:pt x="2734733" y="596714"/>
                  <a:pt x="2832100" y="763931"/>
                </a:cubicBezTo>
                <a:cubicBezTo>
                  <a:pt x="2929467" y="931148"/>
                  <a:pt x="3039533" y="1081431"/>
                  <a:pt x="3136900" y="1183031"/>
                </a:cubicBezTo>
                <a:cubicBezTo>
                  <a:pt x="3234267" y="1284631"/>
                  <a:pt x="3304117" y="1335431"/>
                  <a:pt x="3416300" y="1373531"/>
                </a:cubicBezTo>
                <a:cubicBezTo>
                  <a:pt x="3528483" y="1411631"/>
                  <a:pt x="3640667" y="1401048"/>
                  <a:pt x="3810000" y="1411631"/>
                </a:cubicBezTo>
                <a:cubicBezTo>
                  <a:pt x="3979333" y="1422214"/>
                  <a:pt x="4330700" y="1432798"/>
                  <a:pt x="4432300" y="1437031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0067" y="3953092"/>
            <a:ext cx="143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15 scans</a:t>
            </a:r>
            <a:endParaRPr lang="en-US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5486400" y="3953092"/>
            <a:ext cx="1436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~7 scans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9790" y="4767590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 Time: </a:t>
            </a:r>
            <a:r>
              <a:rPr lang="en-US" sz="2800" b="1" dirty="0"/>
              <a:t>2 seconds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79357" y="4767590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 Time: </a:t>
            </a:r>
            <a:r>
              <a:rPr lang="en-US" sz="2800" b="1" dirty="0"/>
              <a:t>4 seconds</a:t>
            </a:r>
          </a:p>
        </p:txBody>
      </p:sp>
    </p:spTree>
    <p:extLst>
      <p:ext uri="{BB962C8B-B14F-4D97-AF65-F5344CB8AC3E}">
        <p14:creationId xmlns:p14="http://schemas.microsoft.com/office/powerpoint/2010/main" val="352109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0" grpId="0"/>
      <p:bldP spid="8" grpId="0"/>
      <p:bldP spid="1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17" y="274638"/>
            <a:ext cx="84021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Comprehensive MS/MS Acquisition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0" y="2895600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1</a:t>
            </a:r>
          </a:p>
        </p:txBody>
      </p:sp>
      <p:sp>
        <p:nvSpPr>
          <p:cNvPr id="125" name="Left Brace 124"/>
          <p:cNvSpPr/>
          <p:nvPr/>
        </p:nvSpPr>
        <p:spPr>
          <a:xfrm rot="5400000">
            <a:off x="4528434" y="-1683984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651226" y="1470854"/>
            <a:ext cx="406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20  20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988161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373008" y="251460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09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917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0" y="320040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8816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35773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72730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09687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46644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83601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20557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575150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94471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1429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68385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05343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42299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79257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6213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53171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90127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7084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64041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800998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88161" y="3004066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357729" y="3308866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3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09678" y="1287022"/>
            <a:ext cx="7548522" cy="1413078"/>
            <a:chOff x="909678" y="1287022"/>
            <a:chExt cx="7548522" cy="1413078"/>
          </a:xfrm>
        </p:grpSpPr>
        <p:sp>
          <p:nvSpPr>
            <p:cNvPr id="125" name="Left Brace 124"/>
            <p:cNvSpPr/>
            <p:nvPr/>
          </p:nvSpPr>
          <p:spPr>
            <a:xfrm rot="5400000">
              <a:off x="4528434" y="-1867816"/>
              <a:ext cx="310854" cy="739140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670375" y="1287022"/>
              <a:ext cx="40628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20  </a:t>
              </a:r>
              <a:r>
                <a:rPr lang="en-US" sz="2000" b="1" dirty="0">
                  <a:solidFill>
                    <a:srgbClr val="FF0000"/>
                  </a:solidFill>
                </a:rPr>
                <a:t>20</a:t>
              </a:r>
              <a:r>
                <a:rPr lang="en-US" dirty="0"/>
                <a:t> </a:t>
              </a:r>
              <a:r>
                <a:rPr lang="en-US" i="1" dirty="0"/>
                <a:t>m/z-</a:t>
              </a:r>
              <a:r>
                <a:rPr lang="en-US" dirty="0"/>
                <a:t>wide windows = </a:t>
              </a:r>
              <a:r>
                <a:rPr lang="en-US" b="1" dirty="0"/>
                <a:t>400 </a:t>
              </a:r>
              <a:r>
                <a:rPr lang="en-US" b="1" i="1" dirty="0"/>
                <a:t>m/z</a:t>
              </a:r>
              <a:endParaRPr lang="en-US" b="1" dirty="0"/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>
              <a:off x="988161" y="2330768"/>
              <a:ext cx="7470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/>
            <p:cNvSpPr/>
            <p:nvPr/>
          </p:nvSpPr>
          <p:spPr>
            <a:xfrm>
              <a:off x="4373008" y="2330768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m/z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09678" y="2330768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500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917223" y="2330768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900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988161" y="2079311"/>
              <a:ext cx="7391400" cy="152400"/>
              <a:chOff x="988161" y="2263143"/>
              <a:chExt cx="3695701" cy="152400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Rectangle 135"/>
              <p:cNvSpPr/>
              <p:nvPr/>
            </p:nvSpPr>
            <p:spPr>
              <a:xfrm>
                <a:off x="988161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7294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357731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54251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727301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91208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096870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2281656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2466440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65122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836010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302079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3205580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339036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3575150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75993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944720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4129506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4314290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499076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Cycle Time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264455" y="4495799"/>
            <a:ext cx="2120545" cy="2123421"/>
            <a:chOff x="5058669" y="4258055"/>
            <a:chExt cx="2120545" cy="2123421"/>
          </a:xfrm>
        </p:grpSpPr>
        <p:sp>
          <p:nvSpPr>
            <p:cNvPr id="172" name="TextBox 171"/>
            <p:cNvSpPr txBox="1"/>
            <p:nvPr/>
          </p:nvSpPr>
          <p:spPr>
            <a:xfrm>
              <a:off x="5058669" y="5858256"/>
              <a:ext cx="1930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~6 seconds</a:t>
              </a:r>
            </a:p>
          </p:txBody>
        </p:sp>
        <p:cxnSp>
          <p:nvCxnSpPr>
            <p:cNvPr id="175" name="Straight Arrow Connector 174"/>
            <p:cNvCxnSpPr>
              <a:stCxn id="172" idx="3"/>
            </p:cNvCxnSpPr>
            <p:nvPr/>
          </p:nvCxnSpPr>
          <p:spPr>
            <a:xfrm>
              <a:off x="6989006" y="6119866"/>
              <a:ext cx="190208" cy="5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Group 176"/>
            <p:cNvGrpSpPr/>
            <p:nvPr/>
          </p:nvGrpSpPr>
          <p:grpSpPr>
            <a:xfrm>
              <a:off x="5693920" y="4258055"/>
              <a:ext cx="774926" cy="1350209"/>
              <a:chOff x="5693920" y="4389120"/>
              <a:chExt cx="774926" cy="1219200"/>
            </a:xfrm>
          </p:grpSpPr>
          <p:cxnSp>
            <p:nvCxnSpPr>
              <p:cNvPr id="183" name="Straight Connector 182"/>
              <p:cNvCxnSpPr/>
              <p:nvPr/>
            </p:nvCxnSpPr>
            <p:spPr>
              <a:xfrm flipH="1">
                <a:off x="56939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H="1">
                <a:off x="58463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H="1">
                <a:off x="59987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H="1">
                <a:off x="61511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H="1">
                <a:off x="63035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H="1">
                <a:off x="64559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2472932" y="8188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http://planetorbitrap.com/data/fe/image/QExacti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7" b="9888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284" y="634690"/>
            <a:ext cx="1102095" cy="110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23422" y="117501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 Hz</a:t>
            </a:r>
          </a:p>
        </p:txBody>
      </p:sp>
      <p:sp>
        <p:nvSpPr>
          <p:cNvPr id="120" name="Freeform 119"/>
          <p:cNvSpPr/>
          <p:nvPr/>
        </p:nvSpPr>
        <p:spPr>
          <a:xfrm>
            <a:off x="5818632" y="4505015"/>
            <a:ext cx="886968" cy="1437031"/>
          </a:xfrm>
          <a:custGeom>
            <a:avLst/>
            <a:gdLst>
              <a:gd name="connsiteX0" fmla="*/ 0 w 4432300"/>
              <a:gd name="connsiteY0" fmla="*/ 1424331 h 1437031"/>
              <a:gd name="connsiteX1" fmla="*/ 546100 w 4432300"/>
              <a:gd name="connsiteY1" fmla="*/ 1411631 h 1437031"/>
              <a:gd name="connsiteX2" fmla="*/ 990600 w 4432300"/>
              <a:gd name="connsiteY2" fmla="*/ 1259231 h 1437031"/>
              <a:gd name="connsiteX3" fmla="*/ 1320800 w 4432300"/>
              <a:gd name="connsiteY3" fmla="*/ 1017931 h 1437031"/>
              <a:gd name="connsiteX4" fmla="*/ 1651000 w 4432300"/>
              <a:gd name="connsiteY4" fmla="*/ 408331 h 1437031"/>
              <a:gd name="connsiteX5" fmla="*/ 1955800 w 4432300"/>
              <a:gd name="connsiteY5" fmla="*/ 52731 h 1437031"/>
              <a:gd name="connsiteX6" fmla="*/ 2235200 w 4432300"/>
              <a:gd name="connsiteY6" fmla="*/ 14631 h 1437031"/>
              <a:gd name="connsiteX7" fmla="*/ 2552700 w 4432300"/>
              <a:gd name="connsiteY7" fmla="*/ 179731 h 1437031"/>
              <a:gd name="connsiteX8" fmla="*/ 2832100 w 4432300"/>
              <a:gd name="connsiteY8" fmla="*/ 763931 h 1437031"/>
              <a:gd name="connsiteX9" fmla="*/ 3136900 w 4432300"/>
              <a:gd name="connsiteY9" fmla="*/ 1183031 h 1437031"/>
              <a:gd name="connsiteX10" fmla="*/ 3416300 w 4432300"/>
              <a:gd name="connsiteY10" fmla="*/ 1373531 h 1437031"/>
              <a:gd name="connsiteX11" fmla="*/ 3810000 w 4432300"/>
              <a:gd name="connsiteY11" fmla="*/ 1411631 h 1437031"/>
              <a:gd name="connsiteX12" fmla="*/ 4432300 w 4432300"/>
              <a:gd name="connsiteY12" fmla="*/ 1437031 h 143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32300" h="1437031">
                <a:moveTo>
                  <a:pt x="0" y="1424331"/>
                </a:moveTo>
                <a:cubicBezTo>
                  <a:pt x="190500" y="1431739"/>
                  <a:pt x="381000" y="1439148"/>
                  <a:pt x="546100" y="1411631"/>
                </a:cubicBezTo>
                <a:cubicBezTo>
                  <a:pt x="711200" y="1384114"/>
                  <a:pt x="861483" y="1324848"/>
                  <a:pt x="990600" y="1259231"/>
                </a:cubicBezTo>
                <a:cubicBezTo>
                  <a:pt x="1119717" y="1193614"/>
                  <a:pt x="1210733" y="1159748"/>
                  <a:pt x="1320800" y="1017931"/>
                </a:cubicBezTo>
                <a:cubicBezTo>
                  <a:pt x="1430867" y="876114"/>
                  <a:pt x="1545167" y="569198"/>
                  <a:pt x="1651000" y="408331"/>
                </a:cubicBezTo>
                <a:cubicBezTo>
                  <a:pt x="1756833" y="247464"/>
                  <a:pt x="1858433" y="118348"/>
                  <a:pt x="1955800" y="52731"/>
                </a:cubicBezTo>
                <a:cubicBezTo>
                  <a:pt x="2053167" y="-12886"/>
                  <a:pt x="2135717" y="-6536"/>
                  <a:pt x="2235200" y="14631"/>
                </a:cubicBezTo>
                <a:cubicBezTo>
                  <a:pt x="2334683" y="35798"/>
                  <a:pt x="2453217" y="54848"/>
                  <a:pt x="2552700" y="179731"/>
                </a:cubicBezTo>
                <a:cubicBezTo>
                  <a:pt x="2652183" y="304614"/>
                  <a:pt x="2734733" y="596714"/>
                  <a:pt x="2832100" y="763931"/>
                </a:cubicBezTo>
                <a:cubicBezTo>
                  <a:pt x="2929467" y="931148"/>
                  <a:pt x="3039533" y="1081431"/>
                  <a:pt x="3136900" y="1183031"/>
                </a:cubicBezTo>
                <a:cubicBezTo>
                  <a:pt x="3234267" y="1284631"/>
                  <a:pt x="3304117" y="1335431"/>
                  <a:pt x="3416300" y="1373531"/>
                </a:cubicBezTo>
                <a:cubicBezTo>
                  <a:pt x="3528483" y="1411631"/>
                  <a:pt x="3640667" y="1401048"/>
                  <a:pt x="3810000" y="1411631"/>
                </a:cubicBezTo>
                <a:cubicBezTo>
                  <a:pt x="3979333" y="1422214"/>
                  <a:pt x="4330700" y="1432798"/>
                  <a:pt x="4432300" y="1437031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09678" y="2701722"/>
            <a:ext cx="7548522" cy="1413078"/>
            <a:chOff x="909678" y="2701722"/>
            <a:chExt cx="7548522" cy="1413078"/>
          </a:xfrm>
        </p:grpSpPr>
        <p:sp>
          <p:nvSpPr>
            <p:cNvPr id="199" name="Left Brace 198"/>
            <p:cNvSpPr/>
            <p:nvPr/>
          </p:nvSpPr>
          <p:spPr>
            <a:xfrm rot="5400000">
              <a:off x="4528434" y="-453116"/>
              <a:ext cx="310854" cy="739140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2670375" y="2701722"/>
              <a:ext cx="40628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10  </a:t>
              </a:r>
              <a:r>
                <a:rPr lang="en-US" sz="2000" b="1" dirty="0">
                  <a:solidFill>
                    <a:srgbClr val="FF0000"/>
                  </a:solidFill>
                </a:rPr>
                <a:t>40</a:t>
              </a:r>
              <a:r>
                <a:rPr lang="en-US" dirty="0"/>
                <a:t> </a:t>
              </a:r>
              <a:r>
                <a:rPr lang="en-US" i="1" dirty="0"/>
                <a:t>m/z-</a:t>
              </a:r>
              <a:r>
                <a:rPr lang="en-US" dirty="0"/>
                <a:t>wide windows = </a:t>
              </a:r>
              <a:r>
                <a:rPr lang="en-US" b="1" dirty="0"/>
                <a:t>400 </a:t>
              </a:r>
              <a:r>
                <a:rPr lang="en-US" b="1" i="1" dirty="0"/>
                <a:t>m/z</a:t>
              </a:r>
              <a:endParaRPr lang="en-US" b="1" dirty="0"/>
            </a:p>
          </p:txBody>
        </p:sp>
        <p:cxnSp>
          <p:nvCxnSpPr>
            <p:cNvPr id="206" name="Straight Arrow Connector 205"/>
            <p:cNvCxnSpPr/>
            <p:nvPr/>
          </p:nvCxnSpPr>
          <p:spPr>
            <a:xfrm>
              <a:off x="988161" y="3745468"/>
              <a:ext cx="7470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ectangle 206"/>
            <p:cNvSpPr/>
            <p:nvPr/>
          </p:nvSpPr>
          <p:spPr>
            <a:xfrm>
              <a:off x="4373008" y="3745468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m/z</a:t>
              </a: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09678" y="3745468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500</a:t>
              </a: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917223" y="3745468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900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988161" y="3472785"/>
              <a:ext cx="7391400" cy="173626"/>
              <a:chOff x="988161" y="2263143"/>
              <a:chExt cx="1847852" cy="152400"/>
            </a:xfrm>
            <a:solidFill>
              <a:schemeClr val="bg1">
                <a:lumMod val="85000"/>
              </a:schemeClr>
            </a:solidFill>
          </p:grpSpPr>
          <p:sp>
            <p:nvSpPr>
              <p:cNvPr id="212" name="Rectangle 211"/>
              <p:cNvSpPr/>
              <p:nvPr/>
            </p:nvSpPr>
            <p:spPr>
              <a:xfrm>
                <a:off x="988161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17294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357731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54251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727301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91208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2096870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2281656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2466440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2651227" y="2263143"/>
                <a:ext cx="184786" cy="152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32" name="Straight Connector 231"/>
          <p:cNvCxnSpPr/>
          <p:nvPr/>
        </p:nvCxnSpPr>
        <p:spPr>
          <a:xfrm flipH="1">
            <a:off x="5973943" y="4495800"/>
            <a:ext cx="12926" cy="13502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126343" y="4495800"/>
            <a:ext cx="12926" cy="13502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278743" y="4495800"/>
            <a:ext cx="12926" cy="13502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31143" y="4495800"/>
            <a:ext cx="12926" cy="13502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583543" y="4495800"/>
            <a:ext cx="12926" cy="13502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 322"/>
          <p:cNvGrpSpPr/>
          <p:nvPr/>
        </p:nvGrpSpPr>
        <p:grpSpPr>
          <a:xfrm>
            <a:off x="5097936" y="4499955"/>
            <a:ext cx="2210512" cy="2142744"/>
            <a:chOff x="4931920" y="4258056"/>
            <a:chExt cx="2210512" cy="2142744"/>
          </a:xfrm>
        </p:grpSpPr>
        <p:sp>
          <p:nvSpPr>
            <p:cNvPr id="325" name="TextBox 324"/>
            <p:cNvSpPr txBox="1"/>
            <p:nvPr/>
          </p:nvSpPr>
          <p:spPr>
            <a:xfrm>
              <a:off x="5021887" y="5791200"/>
              <a:ext cx="1955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~30 seconds</a:t>
              </a:r>
            </a:p>
          </p:txBody>
        </p:sp>
        <p:cxnSp>
          <p:nvCxnSpPr>
            <p:cNvPr id="326" name="Straight Connector 325"/>
            <p:cNvCxnSpPr/>
            <p:nvPr/>
          </p:nvCxnSpPr>
          <p:spPr>
            <a:xfrm flipV="1">
              <a:off x="4931920" y="5638800"/>
              <a:ext cx="0" cy="76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flipV="1">
              <a:off x="7130272" y="5638800"/>
              <a:ext cx="0" cy="76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5" idx="3"/>
            </p:cNvCxnSpPr>
            <p:nvPr/>
          </p:nvCxnSpPr>
          <p:spPr>
            <a:xfrm>
              <a:off x="6977872" y="6052810"/>
              <a:ext cx="164560" cy="5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rot="10800000">
              <a:off x="4944846" y="6055355"/>
              <a:ext cx="164560" cy="5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931920" y="4258056"/>
              <a:ext cx="1841726" cy="1350772"/>
              <a:chOff x="4931920" y="4389120"/>
              <a:chExt cx="1841726" cy="1219708"/>
            </a:xfrm>
          </p:grpSpPr>
          <p:cxnSp>
            <p:nvCxnSpPr>
              <p:cNvPr id="331" name="Straight Connector 330"/>
              <p:cNvCxnSpPr/>
              <p:nvPr/>
            </p:nvCxnSpPr>
            <p:spPr>
              <a:xfrm flipH="1">
                <a:off x="4931920" y="4389628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 flipH="1">
                <a:off x="55415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 flipH="1">
                <a:off x="61511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 flipH="1">
                <a:off x="67607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Injections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72932" y="8188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08647" y="1161194"/>
            <a:ext cx="7548522" cy="1413078"/>
            <a:chOff x="919261" y="2908512"/>
            <a:chExt cx="7548522" cy="1413078"/>
          </a:xfrm>
        </p:grpSpPr>
        <p:sp>
          <p:nvSpPr>
            <p:cNvPr id="193" name="Left Brace 192"/>
            <p:cNvSpPr/>
            <p:nvPr/>
          </p:nvSpPr>
          <p:spPr>
            <a:xfrm rot="5400000">
              <a:off x="4538017" y="-246326"/>
              <a:ext cx="310854" cy="739140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663249" y="2908512"/>
              <a:ext cx="40628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80  </a:t>
              </a:r>
              <a:r>
                <a:rPr lang="en-US" sz="2000" b="1" dirty="0">
                  <a:solidFill>
                    <a:srgbClr val="FF0000"/>
                  </a:solidFill>
                </a:rPr>
                <a:t>5</a:t>
              </a:r>
              <a:r>
                <a:rPr lang="en-US" dirty="0"/>
                <a:t> </a:t>
              </a:r>
              <a:r>
                <a:rPr lang="en-US" i="1" dirty="0"/>
                <a:t>m/z-</a:t>
              </a:r>
              <a:r>
                <a:rPr lang="en-US" dirty="0"/>
                <a:t>wide windows = </a:t>
              </a:r>
              <a:r>
                <a:rPr lang="en-US" b="1" dirty="0"/>
                <a:t>400 </a:t>
              </a:r>
              <a:r>
                <a:rPr lang="en-US" b="1" i="1" dirty="0"/>
                <a:t>m/z</a:t>
              </a:r>
              <a:endParaRPr lang="en-US" b="1" dirty="0"/>
            </a:p>
          </p:txBody>
        </p:sp>
        <p:cxnSp>
          <p:nvCxnSpPr>
            <p:cNvPr id="195" name="Straight Arrow Connector 194"/>
            <p:cNvCxnSpPr/>
            <p:nvPr/>
          </p:nvCxnSpPr>
          <p:spPr>
            <a:xfrm>
              <a:off x="997744" y="3952258"/>
              <a:ext cx="74700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4382591" y="3952258"/>
              <a:ext cx="617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m/z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919261" y="3952258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500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926806" y="3952258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900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97744" y="3692459"/>
              <a:ext cx="7381817" cy="155448"/>
              <a:chOff x="997744" y="3691776"/>
              <a:chExt cx="14788072" cy="155448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99774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18253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136731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155210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73688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192167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210645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2291239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247602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266081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84559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03038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321516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39995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358473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769519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395430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4139088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432387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4508658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469344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487823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06301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524780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43258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561737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580215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5986939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617172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635651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654129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672608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691086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709565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280433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7465219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65000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7834788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801957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8204358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8394416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857920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8763986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894877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9133556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931834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950312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9687911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987269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5748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024226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042705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1061183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079662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1098140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11166191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1135097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1153576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172054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190533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2090116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227490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2459686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264447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12829256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1301404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319882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3383611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356839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375318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1393796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412275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430753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14492322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4677105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4861891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504667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523146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5416244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5601030" y="3691776"/>
                <a:ext cx="184786" cy="1554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73" name="Straight Arrow Connector 172"/>
          <p:cNvCxnSpPr/>
          <p:nvPr/>
        </p:nvCxnSpPr>
        <p:spPr>
          <a:xfrm>
            <a:off x="965573" y="401813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4350420" y="401813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887090" y="401813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7894635" y="401813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86342" y="2824464"/>
            <a:ext cx="4062829" cy="922488"/>
            <a:chOff x="786342" y="2824464"/>
            <a:chExt cx="4062829" cy="922488"/>
          </a:xfrm>
        </p:grpSpPr>
        <p:sp>
          <p:nvSpPr>
            <p:cNvPr id="172" name="Rectangle 171"/>
            <p:cNvSpPr/>
            <p:nvPr/>
          </p:nvSpPr>
          <p:spPr>
            <a:xfrm>
              <a:off x="786342" y="2824464"/>
              <a:ext cx="40628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40  </a:t>
              </a:r>
              <a:r>
                <a:rPr lang="en-US" sz="2000" b="1" dirty="0">
                  <a:solidFill>
                    <a:srgbClr val="FF0000"/>
                  </a:solidFill>
                </a:rPr>
                <a:t>5</a:t>
              </a:r>
              <a:r>
                <a:rPr lang="en-US" dirty="0"/>
                <a:t> </a:t>
              </a:r>
              <a:r>
                <a:rPr lang="en-US" i="1" dirty="0"/>
                <a:t>m/z-</a:t>
              </a:r>
              <a:r>
                <a:rPr lang="en-US" dirty="0"/>
                <a:t>wide windows = </a:t>
              </a:r>
              <a:r>
                <a:rPr lang="en-US" b="1" dirty="0"/>
                <a:t>200 </a:t>
              </a:r>
              <a:r>
                <a:rPr lang="en-US" b="1" i="1" dirty="0"/>
                <a:t>m/z</a:t>
              </a:r>
              <a:endParaRPr lang="en-US" b="1" dirty="0"/>
            </a:p>
          </p:txBody>
        </p:sp>
        <p:sp>
          <p:nvSpPr>
            <p:cNvPr id="333" name="Left Brace 332"/>
            <p:cNvSpPr/>
            <p:nvPr/>
          </p:nvSpPr>
          <p:spPr>
            <a:xfrm rot="5400000">
              <a:off x="2653185" y="1521025"/>
              <a:ext cx="310854" cy="367588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7" name="Group 336"/>
            <p:cNvGrpSpPr/>
            <p:nvPr/>
          </p:nvGrpSpPr>
          <p:grpSpPr>
            <a:xfrm>
              <a:off x="964327" y="3591504"/>
              <a:ext cx="3694175" cy="155448"/>
              <a:chOff x="997744" y="3700801"/>
              <a:chExt cx="14782800" cy="152400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99774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136731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173688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210645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247602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284559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21516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3584733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395430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32387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469344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06301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43258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80215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617172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654129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691086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728043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765000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01957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8914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875871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912828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949785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986742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1023699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060656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0976133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1134570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171527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208484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245441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1282398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1319355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1356312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1393269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1430226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467183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1504140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1541097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4467519" y="2824464"/>
            <a:ext cx="4062829" cy="1106320"/>
            <a:chOff x="4467519" y="2824464"/>
            <a:chExt cx="4062829" cy="1106320"/>
          </a:xfrm>
        </p:grpSpPr>
        <p:sp>
          <p:nvSpPr>
            <p:cNvPr id="334" name="Rectangle 333"/>
            <p:cNvSpPr/>
            <p:nvPr/>
          </p:nvSpPr>
          <p:spPr>
            <a:xfrm>
              <a:off x="4467519" y="2824464"/>
              <a:ext cx="40628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40  </a:t>
              </a:r>
              <a:r>
                <a:rPr lang="en-US" sz="2000" b="1" dirty="0">
                  <a:solidFill>
                    <a:srgbClr val="FF0000"/>
                  </a:solidFill>
                </a:rPr>
                <a:t>5</a:t>
              </a:r>
              <a:r>
                <a:rPr lang="en-US" dirty="0"/>
                <a:t> </a:t>
              </a:r>
              <a:r>
                <a:rPr lang="en-US" i="1" dirty="0"/>
                <a:t>m/z-</a:t>
              </a:r>
              <a:r>
                <a:rPr lang="en-US" dirty="0"/>
                <a:t>wide windows = </a:t>
              </a:r>
              <a:r>
                <a:rPr lang="en-US" b="1" dirty="0"/>
                <a:t>200 </a:t>
              </a:r>
              <a:r>
                <a:rPr lang="en-US" b="1" i="1" dirty="0"/>
                <a:t>m/z</a:t>
              </a:r>
              <a:endParaRPr lang="en-US" b="1" dirty="0"/>
            </a:p>
          </p:txBody>
        </p:sp>
        <p:sp>
          <p:nvSpPr>
            <p:cNvPr id="336" name="Left Brace 335"/>
            <p:cNvSpPr/>
            <p:nvPr/>
          </p:nvSpPr>
          <p:spPr>
            <a:xfrm rot="5400000">
              <a:off x="6351071" y="1522001"/>
              <a:ext cx="310854" cy="367588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1" name="Group 420"/>
            <p:cNvGrpSpPr/>
            <p:nvPr/>
          </p:nvGrpSpPr>
          <p:grpSpPr>
            <a:xfrm>
              <a:off x="4670194" y="3775336"/>
              <a:ext cx="3694175" cy="155448"/>
              <a:chOff x="997744" y="3700801"/>
              <a:chExt cx="14782800" cy="152400"/>
            </a:xfrm>
          </p:grpSpPr>
          <p:sp>
            <p:nvSpPr>
              <p:cNvPr id="422" name="Rectangle 421"/>
              <p:cNvSpPr/>
              <p:nvPr/>
            </p:nvSpPr>
            <p:spPr>
              <a:xfrm>
                <a:off x="99774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136731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173688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210645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247602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284559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321516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3584733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395430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432387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469344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506301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543258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580215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617172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654129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691086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728043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765000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801957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38914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875871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912828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9497856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986742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023699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060656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0976133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134570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171527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1208484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1245441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1282398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13193555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13563121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3932694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430226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1467183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15041400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15410972" y="3700801"/>
                <a:ext cx="369572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2" name="Group 461"/>
          <p:cNvGrpSpPr/>
          <p:nvPr/>
        </p:nvGrpSpPr>
        <p:grpSpPr>
          <a:xfrm>
            <a:off x="5099955" y="4501947"/>
            <a:ext cx="2210512" cy="2142744"/>
            <a:chOff x="4931920" y="4258056"/>
            <a:chExt cx="2210512" cy="2142744"/>
          </a:xfrm>
        </p:grpSpPr>
        <p:sp>
          <p:nvSpPr>
            <p:cNvPr id="464" name="TextBox 463"/>
            <p:cNvSpPr txBox="1"/>
            <p:nvPr/>
          </p:nvSpPr>
          <p:spPr>
            <a:xfrm>
              <a:off x="5021887" y="5791200"/>
              <a:ext cx="1955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~30 seconds</a:t>
              </a:r>
            </a:p>
          </p:txBody>
        </p:sp>
        <p:cxnSp>
          <p:nvCxnSpPr>
            <p:cNvPr id="465" name="Straight Connector 464"/>
            <p:cNvCxnSpPr/>
            <p:nvPr/>
          </p:nvCxnSpPr>
          <p:spPr>
            <a:xfrm flipV="1">
              <a:off x="4931920" y="5638800"/>
              <a:ext cx="0" cy="76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 flipV="1">
              <a:off x="7130272" y="5638800"/>
              <a:ext cx="0" cy="76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464" idx="3"/>
            </p:cNvCxnSpPr>
            <p:nvPr/>
          </p:nvCxnSpPr>
          <p:spPr>
            <a:xfrm>
              <a:off x="6977872" y="6052810"/>
              <a:ext cx="164560" cy="5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/>
            <p:nvPr/>
          </p:nvCxnSpPr>
          <p:spPr>
            <a:xfrm rot="10800000">
              <a:off x="4944846" y="6055355"/>
              <a:ext cx="164560" cy="50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9" name="Group 468"/>
            <p:cNvGrpSpPr/>
            <p:nvPr/>
          </p:nvGrpSpPr>
          <p:grpSpPr>
            <a:xfrm>
              <a:off x="4931920" y="4258056"/>
              <a:ext cx="2146526" cy="1350772"/>
              <a:chOff x="4931920" y="4389120"/>
              <a:chExt cx="2146526" cy="1219708"/>
            </a:xfrm>
          </p:grpSpPr>
          <p:cxnSp>
            <p:nvCxnSpPr>
              <p:cNvPr id="470" name="Straight Connector 469"/>
              <p:cNvCxnSpPr/>
              <p:nvPr/>
            </p:nvCxnSpPr>
            <p:spPr>
              <a:xfrm flipH="1">
                <a:off x="4931920" y="4389628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 flipH="1">
                <a:off x="5236720" y="4389120"/>
                <a:ext cx="12926" cy="121920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 flipH="1">
                <a:off x="55415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 flipH="1">
                <a:off x="5846320" y="4389120"/>
                <a:ext cx="12926" cy="121920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 flipH="1">
                <a:off x="61511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/>
              <p:cNvCxnSpPr/>
              <p:nvPr/>
            </p:nvCxnSpPr>
            <p:spPr>
              <a:xfrm flipH="1">
                <a:off x="6455920" y="4389120"/>
                <a:ext cx="12926" cy="121920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/>
              <p:cNvCxnSpPr/>
              <p:nvPr/>
            </p:nvCxnSpPr>
            <p:spPr>
              <a:xfrm flipH="1">
                <a:off x="6760720" y="4389120"/>
                <a:ext cx="12926" cy="1219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/>
              <p:cNvCxnSpPr/>
              <p:nvPr/>
            </p:nvCxnSpPr>
            <p:spPr>
              <a:xfrm flipH="1">
                <a:off x="7065520" y="4389120"/>
                <a:ext cx="12926" cy="121920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4" name="Freeform 223"/>
          <p:cNvSpPr/>
          <p:nvPr/>
        </p:nvSpPr>
        <p:spPr>
          <a:xfrm>
            <a:off x="4056997" y="4505015"/>
            <a:ext cx="4432300" cy="1437031"/>
          </a:xfrm>
          <a:custGeom>
            <a:avLst/>
            <a:gdLst>
              <a:gd name="connsiteX0" fmla="*/ 0 w 4432300"/>
              <a:gd name="connsiteY0" fmla="*/ 1424331 h 1437031"/>
              <a:gd name="connsiteX1" fmla="*/ 546100 w 4432300"/>
              <a:gd name="connsiteY1" fmla="*/ 1411631 h 1437031"/>
              <a:gd name="connsiteX2" fmla="*/ 990600 w 4432300"/>
              <a:gd name="connsiteY2" fmla="*/ 1259231 h 1437031"/>
              <a:gd name="connsiteX3" fmla="*/ 1320800 w 4432300"/>
              <a:gd name="connsiteY3" fmla="*/ 1017931 h 1437031"/>
              <a:gd name="connsiteX4" fmla="*/ 1651000 w 4432300"/>
              <a:gd name="connsiteY4" fmla="*/ 408331 h 1437031"/>
              <a:gd name="connsiteX5" fmla="*/ 1955800 w 4432300"/>
              <a:gd name="connsiteY5" fmla="*/ 52731 h 1437031"/>
              <a:gd name="connsiteX6" fmla="*/ 2235200 w 4432300"/>
              <a:gd name="connsiteY6" fmla="*/ 14631 h 1437031"/>
              <a:gd name="connsiteX7" fmla="*/ 2552700 w 4432300"/>
              <a:gd name="connsiteY7" fmla="*/ 179731 h 1437031"/>
              <a:gd name="connsiteX8" fmla="*/ 2832100 w 4432300"/>
              <a:gd name="connsiteY8" fmla="*/ 763931 h 1437031"/>
              <a:gd name="connsiteX9" fmla="*/ 3136900 w 4432300"/>
              <a:gd name="connsiteY9" fmla="*/ 1183031 h 1437031"/>
              <a:gd name="connsiteX10" fmla="*/ 3416300 w 4432300"/>
              <a:gd name="connsiteY10" fmla="*/ 1373531 h 1437031"/>
              <a:gd name="connsiteX11" fmla="*/ 3810000 w 4432300"/>
              <a:gd name="connsiteY11" fmla="*/ 1411631 h 1437031"/>
              <a:gd name="connsiteX12" fmla="*/ 4432300 w 4432300"/>
              <a:gd name="connsiteY12" fmla="*/ 1437031 h 143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32300" h="1437031">
                <a:moveTo>
                  <a:pt x="0" y="1424331"/>
                </a:moveTo>
                <a:cubicBezTo>
                  <a:pt x="190500" y="1431739"/>
                  <a:pt x="381000" y="1439148"/>
                  <a:pt x="546100" y="1411631"/>
                </a:cubicBezTo>
                <a:cubicBezTo>
                  <a:pt x="711200" y="1384114"/>
                  <a:pt x="861483" y="1324848"/>
                  <a:pt x="990600" y="1259231"/>
                </a:cubicBezTo>
                <a:cubicBezTo>
                  <a:pt x="1119717" y="1193614"/>
                  <a:pt x="1210733" y="1159748"/>
                  <a:pt x="1320800" y="1017931"/>
                </a:cubicBezTo>
                <a:cubicBezTo>
                  <a:pt x="1430867" y="876114"/>
                  <a:pt x="1545167" y="569198"/>
                  <a:pt x="1651000" y="408331"/>
                </a:cubicBezTo>
                <a:cubicBezTo>
                  <a:pt x="1756833" y="247464"/>
                  <a:pt x="1858433" y="118348"/>
                  <a:pt x="1955800" y="52731"/>
                </a:cubicBezTo>
                <a:cubicBezTo>
                  <a:pt x="2053167" y="-12886"/>
                  <a:pt x="2135717" y="-6536"/>
                  <a:pt x="2235200" y="14631"/>
                </a:cubicBezTo>
                <a:cubicBezTo>
                  <a:pt x="2334683" y="35798"/>
                  <a:pt x="2453217" y="54848"/>
                  <a:pt x="2552700" y="179731"/>
                </a:cubicBezTo>
                <a:cubicBezTo>
                  <a:pt x="2652183" y="304614"/>
                  <a:pt x="2734733" y="596714"/>
                  <a:pt x="2832100" y="763931"/>
                </a:cubicBezTo>
                <a:cubicBezTo>
                  <a:pt x="2929467" y="931148"/>
                  <a:pt x="3039533" y="1081431"/>
                  <a:pt x="3136900" y="1183031"/>
                </a:cubicBezTo>
                <a:cubicBezTo>
                  <a:pt x="3234267" y="1284631"/>
                  <a:pt x="3304117" y="1335431"/>
                  <a:pt x="3416300" y="1373531"/>
                </a:cubicBezTo>
                <a:cubicBezTo>
                  <a:pt x="3528483" y="1411631"/>
                  <a:pt x="3640667" y="1401048"/>
                  <a:pt x="3810000" y="1411631"/>
                </a:cubicBezTo>
                <a:cubicBezTo>
                  <a:pt x="3979333" y="1422214"/>
                  <a:pt x="4330700" y="1432798"/>
                  <a:pt x="4432300" y="1437031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Improving Precursor Selectivity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200" y="1295401"/>
            <a:ext cx="7239000" cy="5357588"/>
            <a:chOff x="1143000" y="1585687"/>
            <a:chExt cx="6781800" cy="506730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13" r="270" b="50000"/>
            <a:stretch/>
          </p:blipFill>
          <p:spPr bwMode="auto">
            <a:xfrm>
              <a:off x="1143000" y="1585687"/>
              <a:ext cx="6755907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41" t="50000" r="-116"/>
            <a:stretch/>
          </p:blipFill>
          <p:spPr bwMode="auto">
            <a:xfrm>
              <a:off x="1150259" y="4138387"/>
              <a:ext cx="6774541" cy="2514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5930055" y="125866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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0800" y="12192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X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0416" y="392566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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1161" y="38862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X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12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tx1"/>
                </a:solidFill>
              </a:rPr>
              <a:t>20 </a:t>
            </a:r>
            <a:r>
              <a:rPr lang="en-US" sz="4200" i="1" dirty="0">
                <a:solidFill>
                  <a:schemeClr val="tx1"/>
                </a:solidFill>
              </a:rPr>
              <a:t>m/z </a:t>
            </a:r>
            <a:r>
              <a:rPr lang="en-US" sz="4200" dirty="0">
                <a:solidFill>
                  <a:schemeClr val="tx1"/>
                </a:solidFill>
              </a:rPr>
              <a:t>DIA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400" y="1981200"/>
            <a:ext cx="8520272" cy="4229291"/>
            <a:chOff x="152400" y="2362200"/>
            <a:chExt cx="8520272" cy="42292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362200"/>
              <a:ext cx="8367872" cy="415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600200" y="2362200"/>
              <a:ext cx="66294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6210491"/>
              <a:ext cx="685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457200" y="121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j-ea"/>
                <a:cs typeface="+mj-cs"/>
              </a:rPr>
              <a:t>GVMNAVNNVNNVIAAAFVK</a:t>
            </a:r>
          </a:p>
        </p:txBody>
      </p:sp>
    </p:spTree>
    <p:extLst>
      <p:ext uri="{BB962C8B-B14F-4D97-AF65-F5344CB8AC3E}">
        <p14:creationId xmlns:p14="http://schemas.microsoft.com/office/powerpoint/2010/main" val="4027046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tx1"/>
                </a:solidFill>
              </a:rPr>
              <a:t>20 </a:t>
            </a:r>
            <a:r>
              <a:rPr lang="en-US" sz="4200" i="1" dirty="0">
                <a:solidFill>
                  <a:schemeClr val="tx1"/>
                </a:solidFill>
              </a:rPr>
              <a:t>m/z </a:t>
            </a:r>
            <a:r>
              <a:rPr lang="en-US" sz="4200" dirty="0">
                <a:solidFill>
                  <a:schemeClr val="tx1"/>
                </a:solidFill>
              </a:rPr>
              <a:t>DIA + Overlap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400" y="1981200"/>
            <a:ext cx="8520272" cy="4229291"/>
            <a:chOff x="152400" y="2362200"/>
            <a:chExt cx="8520272" cy="42292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362200"/>
              <a:ext cx="8367872" cy="415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600200" y="2362200"/>
              <a:ext cx="66294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6210491"/>
              <a:ext cx="685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457200" y="121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j-ea"/>
                <a:cs typeface="+mj-cs"/>
              </a:rPr>
              <a:t>GVMNAVNNVNNVIAAAFVK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15" b="74878" l="10461" r="98829">
                        <a14:foregroundMark x1="40281" y1="71778" x2="40281" y2="71778"/>
                        <a14:foregroundMark x1="71038" y1="72104" x2="71038" y2="72104"/>
                        <a14:foregroundMark x1="11710" y1="42414" x2="11710" y2="42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38"/>
          <a:stretch/>
        </p:blipFill>
        <p:spPr bwMode="auto">
          <a:xfrm>
            <a:off x="304800" y="2443948"/>
            <a:ext cx="8397654" cy="367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095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>
                <a:solidFill>
                  <a:schemeClr val="tx1"/>
                </a:solidFill>
              </a:rPr>
              <a:t>20 </a:t>
            </a:r>
            <a:r>
              <a:rPr lang="en-US" sz="4200" i="1" dirty="0">
                <a:solidFill>
                  <a:schemeClr val="tx1"/>
                </a:solidFill>
              </a:rPr>
              <a:t>m/z </a:t>
            </a:r>
            <a:r>
              <a:rPr lang="en-US" sz="4200" dirty="0">
                <a:solidFill>
                  <a:schemeClr val="tx1"/>
                </a:solidFill>
              </a:rPr>
              <a:t>DIA + Overlap + Demultiplexing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400" y="1981200"/>
            <a:ext cx="8520272" cy="4229291"/>
            <a:chOff x="152400" y="2362200"/>
            <a:chExt cx="8520272" cy="42292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362200"/>
              <a:ext cx="8367872" cy="415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600200" y="2362200"/>
              <a:ext cx="66294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6210491"/>
              <a:ext cx="685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457200" y="121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j-ea"/>
                <a:cs typeface="+mj-cs"/>
              </a:rPr>
              <a:t>GVMNAVNNVNNVIAAAFVK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8" b="99223" l="26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02" y="2529839"/>
            <a:ext cx="7290129" cy="252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428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tx1"/>
                </a:solidFill>
              </a:rPr>
              <a:t>10 </a:t>
            </a:r>
            <a:r>
              <a:rPr lang="en-US" sz="4200" i="1" dirty="0">
                <a:solidFill>
                  <a:schemeClr val="tx1"/>
                </a:solidFill>
              </a:rPr>
              <a:t>m/z </a:t>
            </a:r>
            <a:r>
              <a:rPr lang="en-US" sz="4200" dirty="0">
                <a:solidFill>
                  <a:schemeClr val="tx1"/>
                </a:solidFill>
              </a:rPr>
              <a:t>DIA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400" y="1981200"/>
            <a:ext cx="8520272" cy="4229291"/>
            <a:chOff x="152400" y="2362200"/>
            <a:chExt cx="8520272" cy="42292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362200"/>
              <a:ext cx="8367872" cy="415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600200" y="2362200"/>
              <a:ext cx="66294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400" y="6210491"/>
              <a:ext cx="685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457200" y="121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j-ea"/>
                <a:cs typeface="+mj-cs"/>
              </a:rPr>
              <a:t>GVMNAVNNVNNVIAAAFVK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2" y="2529840"/>
            <a:ext cx="7341270" cy="251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086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 of DIA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Acquire a “molecular image” or “digital archive” of the sample</a:t>
            </a:r>
          </a:p>
          <a:p>
            <a:pPr lvl="1"/>
            <a:r>
              <a:rPr lang="en-US" dirty="0"/>
              <a:t>Mine it over and over</a:t>
            </a:r>
          </a:p>
          <a:p>
            <a:pPr lvl="1"/>
            <a:r>
              <a:rPr lang="en-US" dirty="0"/>
              <a:t>No scheduling</a:t>
            </a:r>
          </a:p>
          <a:p>
            <a:r>
              <a:rPr lang="en-US" dirty="0"/>
              <a:t>Direct queries (and p-values) for peptides of interest</a:t>
            </a:r>
          </a:p>
          <a:p>
            <a:r>
              <a:rPr lang="en-US" dirty="0"/>
              <a:t>Better quantitation than DDA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11" y="1600200"/>
            <a:ext cx="3167778" cy="4525963"/>
          </a:xfrm>
        </p:spPr>
      </p:pic>
    </p:spTree>
    <p:extLst>
      <p:ext uri="{BB962C8B-B14F-4D97-AF65-F5344CB8AC3E}">
        <p14:creationId xmlns:p14="http://schemas.microsoft.com/office/powerpoint/2010/main" val="1557429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Quality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56540" y="1362344"/>
            <a:ext cx="8630920" cy="3773112"/>
            <a:chOff x="76200" y="1362344"/>
            <a:chExt cx="8630920" cy="377311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1386572"/>
              <a:ext cx="2602992" cy="372465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379" y="1389774"/>
              <a:ext cx="2602777" cy="371825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343" y="1362344"/>
              <a:ext cx="2602777" cy="3773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171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DDA vs. DIA vs. SRM</a:t>
            </a:r>
          </a:p>
        </p:txBody>
      </p:sp>
      <p:grpSp>
        <p:nvGrpSpPr>
          <p:cNvPr id="51" name="DDA Group"/>
          <p:cNvGrpSpPr/>
          <p:nvPr/>
        </p:nvGrpSpPr>
        <p:grpSpPr>
          <a:xfrm>
            <a:off x="440302" y="1404281"/>
            <a:ext cx="2605504" cy="4245905"/>
            <a:chOff x="440302" y="1404281"/>
            <a:chExt cx="2605504" cy="424590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558" y="1925530"/>
              <a:ext cx="2602992" cy="372465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40302" y="1404281"/>
              <a:ext cx="26055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DDA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57" y="1925530"/>
            <a:ext cx="2602992" cy="3724656"/>
          </a:xfrm>
          <a:prstGeom prst="rect">
            <a:avLst/>
          </a:prstGeom>
        </p:spPr>
      </p:pic>
      <p:grpSp>
        <p:nvGrpSpPr>
          <p:cNvPr id="49" name="SRM Group"/>
          <p:cNvGrpSpPr/>
          <p:nvPr/>
        </p:nvGrpSpPr>
        <p:grpSpPr>
          <a:xfrm>
            <a:off x="6279101" y="1410085"/>
            <a:ext cx="2602992" cy="4240101"/>
            <a:chOff x="6279101" y="1410085"/>
            <a:chExt cx="2602992" cy="4240101"/>
          </a:xfrm>
        </p:grpSpPr>
        <p:sp>
          <p:nvSpPr>
            <p:cNvPr id="36" name="TextBox 35"/>
            <p:cNvSpPr txBox="1"/>
            <p:nvPr/>
          </p:nvSpPr>
          <p:spPr>
            <a:xfrm>
              <a:off x="6279101" y="1410085"/>
              <a:ext cx="2602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SRM/PRM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101" y="1925530"/>
              <a:ext cx="2602992" cy="3724656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01" y="1925530"/>
            <a:ext cx="2602992" cy="37246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8" y="1925530"/>
            <a:ext cx="2602992" cy="3724656"/>
          </a:xfrm>
          <a:prstGeom prst="rect">
            <a:avLst/>
          </a:prstGeom>
        </p:spPr>
      </p:pic>
      <p:sp>
        <p:nvSpPr>
          <p:cNvPr id="52" name="MSMSQuantText"/>
          <p:cNvSpPr txBox="1"/>
          <p:nvPr/>
        </p:nvSpPr>
        <p:spPr>
          <a:xfrm>
            <a:off x="3432394" y="5791200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MS/MS Quantification</a:t>
            </a:r>
          </a:p>
        </p:txBody>
      </p:sp>
      <p:sp>
        <p:nvSpPr>
          <p:cNvPr id="53" name="HighMSMSQuantText"/>
          <p:cNvSpPr txBox="1"/>
          <p:nvPr/>
        </p:nvSpPr>
        <p:spPr>
          <a:xfrm>
            <a:off x="6279101" y="579120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Selectivity MS/MS</a:t>
            </a:r>
          </a:p>
          <a:p>
            <a:pPr algn="ctr"/>
            <a:r>
              <a:rPr lang="en-US" dirty="0"/>
              <a:t>Quantification</a:t>
            </a:r>
          </a:p>
        </p:txBody>
      </p:sp>
      <p:sp>
        <p:nvSpPr>
          <p:cNvPr id="54" name="MSQuantText"/>
          <p:cNvSpPr txBox="1"/>
          <p:nvPr/>
        </p:nvSpPr>
        <p:spPr>
          <a:xfrm>
            <a:off x="712162" y="579120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Quantification</a:t>
            </a:r>
          </a:p>
        </p:txBody>
      </p:sp>
      <p:sp>
        <p:nvSpPr>
          <p:cNvPr id="55" name="DIAOnText"/>
          <p:cNvSpPr txBox="1"/>
          <p:nvPr/>
        </p:nvSpPr>
        <p:spPr>
          <a:xfrm>
            <a:off x="3523765" y="607043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 almost everything</a:t>
            </a:r>
          </a:p>
        </p:txBody>
      </p:sp>
      <p:sp>
        <p:nvSpPr>
          <p:cNvPr id="58" name="DIA Crop"/>
          <p:cNvSpPr/>
          <p:nvPr/>
        </p:nvSpPr>
        <p:spPr>
          <a:xfrm>
            <a:off x="3352800" y="1924111"/>
            <a:ext cx="2612517" cy="3726075"/>
          </a:xfrm>
          <a:prstGeom prst="rect">
            <a:avLst/>
          </a:prstGeom>
          <a:noFill/>
          <a:ln w="355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360957" y="1400891"/>
            <a:ext cx="260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DIA</a:t>
            </a:r>
          </a:p>
        </p:txBody>
      </p:sp>
      <p:sp>
        <p:nvSpPr>
          <p:cNvPr id="60" name="SRMOnText"/>
          <p:cNvSpPr txBox="1"/>
          <p:nvPr/>
        </p:nvSpPr>
        <p:spPr>
          <a:xfrm>
            <a:off x="6981715" y="634132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 targets</a:t>
            </a:r>
          </a:p>
        </p:txBody>
      </p:sp>
      <p:sp>
        <p:nvSpPr>
          <p:cNvPr id="61" name="DDAOnText"/>
          <p:cNvSpPr txBox="1"/>
          <p:nvPr/>
        </p:nvSpPr>
        <p:spPr>
          <a:xfrm>
            <a:off x="507406" y="6070431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 semi-random subset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3523765" y="4419600"/>
            <a:ext cx="2358338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1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8" grpId="0" animBg="1"/>
      <p:bldP spid="60" grpId="0"/>
      <p:bldP spid="61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17" y="274638"/>
            <a:ext cx="840216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Comprehensive MS/MS Acquisition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0" y="2895600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1</a:t>
            </a:r>
          </a:p>
        </p:txBody>
      </p:sp>
      <p:sp>
        <p:nvSpPr>
          <p:cNvPr id="125" name="Left Brace 124"/>
          <p:cNvSpPr/>
          <p:nvPr/>
        </p:nvSpPr>
        <p:spPr>
          <a:xfrm rot="5400000">
            <a:off x="4528434" y="-1683984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651226" y="1470854"/>
            <a:ext cx="406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20  20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988161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373008" y="251460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09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917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0" y="320040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-7763" y="350520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3</a:t>
            </a:r>
          </a:p>
        </p:txBody>
      </p:sp>
      <p:sp>
        <p:nvSpPr>
          <p:cNvPr id="99" name="Rectangle 98"/>
          <p:cNvSpPr/>
          <p:nvPr/>
        </p:nvSpPr>
        <p:spPr>
          <a:xfrm>
            <a:off x="0" y="382166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4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0" y="412646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5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0" y="443126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6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0" y="472440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7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0" y="5421868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20</a:t>
            </a:r>
          </a:p>
        </p:txBody>
      </p:sp>
      <p:sp>
        <p:nvSpPr>
          <p:cNvPr id="3" name="TextBox 2"/>
          <p:cNvSpPr txBox="1"/>
          <p:nvPr/>
        </p:nvSpPr>
        <p:spPr>
          <a:xfrm rot="5400000">
            <a:off x="177969" y="495523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0" y="5726668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Scan 21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8816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35773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72730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096873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46644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83601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20557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575150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94471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1429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68385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05343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42299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792572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62138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531711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90127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27084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640417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8009989" y="2263143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88161" y="3004066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357729" y="3308866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727301" y="3613666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2096873" y="3930134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2466440" y="4234934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836013" y="4539734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205578" y="4832866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8009989" y="5530334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988161" y="5835134"/>
            <a:ext cx="369572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7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 for P100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“super library” from a pooled sample</a:t>
            </a:r>
          </a:p>
          <a:p>
            <a:r>
              <a:rPr lang="en-US" dirty="0"/>
              <a:t>Map detections from library to all future single-shot DIA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306486" y="1873143"/>
            <a:ext cx="3415498" cy="3586644"/>
            <a:chOff x="370139" y="1332960"/>
            <a:chExt cx="4553997" cy="4782192"/>
          </a:xfrm>
        </p:grpSpPr>
        <p:grpSp>
          <p:nvGrpSpPr>
            <p:cNvPr id="81" name="Group 80"/>
            <p:cNvGrpSpPr/>
            <p:nvPr/>
          </p:nvGrpSpPr>
          <p:grpSpPr>
            <a:xfrm>
              <a:off x="557806" y="2267690"/>
              <a:ext cx="4366330" cy="1673958"/>
              <a:chOff x="557806" y="2267690"/>
              <a:chExt cx="4366330" cy="167395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579011" y="2267690"/>
                <a:ext cx="2345125" cy="1673958"/>
                <a:chOff x="2474259" y="2254251"/>
                <a:chExt cx="3209364" cy="229085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2474259" y="2254251"/>
                  <a:ext cx="2904564" cy="1986055"/>
                  <a:chOff x="1891553" y="3016251"/>
                  <a:chExt cx="2904564" cy="1986055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1891553" y="3016251"/>
                    <a:ext cx="2904564" cy="1986055"/>
                  </a:xfrm>
                  <a:prstGeom prst="rect">
                    <a:avLst/>
                  </a:prstGeom>
                  <a:solidFill>
                    <a:schemeClr val="bg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0" name="Picture 9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9971"/>
                  <a:stretch/>
                </p:blipFill>
                <p:spPr>
                  <a:xfrm>
                    <a:off x="1954983" y="3084762"/>
                    <a:ext cx="2745876" cy="1838770"/>
                  </a:xfrm>
                  <a:prstGeom prst="rect">
                    <a:avLst/>
                  </a:prstGeom>
                  <a:solidFill>
                    <a:srgbClr val="F6EDDA"/>
                  </a:solidFill>
                  <a:ln>
                    <a:solidFill>
                      <a:srgbClr val="F6EDDA"/>
                    </a:solidFill>
                  </a:ln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2626659" y="2406651"/>
                  <a:ext cx="2904564" cy="1986055"/>
                  <a:chOff x="1891553" y="3016251"/>
                  <a:chExt cx="2904564" cy="1986055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891553" y="3016251"/>
                    <a:ext cx="2904564" cy="1986055"/>
                  </a:xfrm>
                  <a:prstGeom prst="rect">
                    <a:avLst/>
                  </a:prstGeom>
                  <a:solidFill>
                    <a:schemeClr val="bg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9971"/>
                  <a:stretch/>
                </p:blipFill>
                <p:spPr>
                  <a:xfrm>
                    <a:off x="1954983" y="3084762"/>
                    <a:ext cx="2745876" cy="1838770"/>
                  </a:xfrm>
                  <a:prstGeom prst="rect">
                    <a:avLst/>
                  </a:prstGeom>
                  <a:solidFill>
                    <a:srgbClr val="F6EDDA"/>
                  </a:solidFill>
                  <a:ln>
                    <a:solidFill>
                      <a:srgbClr val="F6EDDA"/>
                    </a:solidFill>
                  </a:ln>
                </p:spPr>
              </p:pic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2779059" y="2559051"/>
                  <a:ext cx="2904564" cy="1986055"/>
                  <a:chOff x="1891553" y="3016251"/>
                  <a:chExt cx="2904564" cy="1986055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891553" y="3016251"/>
                    <a:ext cx="2904564" cy="1986055"/>
                  </a:xfrm>
                  <a:prstGeom prst="rect">
                    <a:avLst/>
                  </a:prstGeom>
                  <a:solidFill>
                    <a:schemeClr val="bg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9971"/>
                  <a:stretch/>
                </p:blipFill>
                <p:spPr>
                  <a:xfrm>
                    <a:off x="1954983" y="3084762"/>
                    <a:ext cx="2745876" cy="1838770"/>
                  </a:xfrm>
                  <a:prstGeom prst="rect">
                    <a:avLst/>
                  </a:prstGeom>
                  <a:solidFill>
                    <a:srgbClr val="F6EDDA"/>
                  </a:solidFill>
                  <a:ln>
                    <a:solidFill>
                      <a:srgbClr val="F6EDDA"/>
                    </a:solidFill>
                  </a:ln>
                </p:spPr>
              </p:pic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557806" y="2593087"/>
                <a:ext cx="1892912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Multiple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DDA Analyses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Pooled Sample</a:t>
                </a: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70139" y="4460120"/>
              <a:ext cx="4495174" cy="1655032"/>
              <a:chOff x="370139" y="4460120"/>
              <a:chExt cx="4495174" cy="16550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624089" y="4460120"/>
                <a:ext cx="2241224" cy="1655032"/>
                <a:chOff x="5797537" y="3541712"/>
                <a:chExt cx="2432063" cy="1740157"/>
              </a:xfrm>
            </p:grpSpPr>
            <p:sp>
              <p:nvSpPr>
                <p:cNvPr id="29" name="Flowchart: Document 28"/>
                <p:cNvSpPr/>
                <p:nvPr/>
              </p:nvSpPr>
              <p:spPr>
                <a:xfrm>
                  <a:off x="6248400" y="3541712"/>
                  <a:ext cx="1981200" cy="1328881"/>
                </a:xfrm>
                <a:prstGeom prst="flowChartDocument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lowchart: Document 29"/>
                <p:cNvSpPr/>
                <p:nvPr/>
              </p:nvSpPr>
              <p:spPr>
                <a:xfrm>
                  <a:off x="6172200" y="3598551"/>
                  <a:ext cx="1981200" cy="1328881"/>
                </a:xfrm>
                <a:prstGeom prst="flowChartDocument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lowchart: Document 30"/>
                <p:cNvSpPr/>
                <p:nvPr/>
              </p:nvSpPr>
              <p:spPr>
                <a:xfrm>
                  <a:off x="6096000" y="3655390"/>
                  <a:ext cx="1981200" cy="1328881"/>
                </a:xfrm>
                <a:prstGeom prst="flowChartDocument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lowchart: Document 31"/>
                <p:cNvSpPr/>
                <p:nvPr/>
              </p:nvSpPr>
              <p:spPr>
                <a:xfrm>
                  <a:off x="6026137" y="3723499"/>
                  <a:ext cx="1981200" cy="1328881"/>
                </a:xfrm>
                <a:prstGeom prst="flowChartDocument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lowchart: Document 32"/>
                <p:cNvSpPr/>
                <p:nvPr/>
              </p:nvSpPr>
              <p:spPr>
                <a:xfrm>
                  <a:off x="5949937" y="3798408"/>
                  <a:ext cx="1981200" cy="1328881"/>
                </a:xfrm>
                <a:prstGeom prst="flowChartDocument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lowchart: Document 33"/>
                <p:cNvSpPr/>
                <p:nvPr/>
              </p:nvSpPr>
              <p:spPr>
                <a:xfrm>
                  <a:off x="5873737" y="3873317"/>
                  <a:ext cx="1981200" cy="1328881"/>
                </a:xfrm>
                <a:prstGeom prst="flowChartDocument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>
                  <a:off x="5797537" y="3952988"/>
                  <a:ext cx="1981200" cy="1328881"/>
                  <a:chOff x="5257800" y="4953000"/>
                  <a:chExt cx="1981200" cy="1328881"/>
                </a:xfrm>
              </p:grpSpPr>
              <p:sp>
                <p:nvSpPr>
                  <p:cNvPr id="36" name="Flowchart: Document 35"/>
                  <p:cNvSpPr/>
                  <p:nvPr/>
                </p:nvSpPr>
                <p:spPr>
                  <a:xfrm>
                    <a:off x="5257800" y="4953000"/>
                    <a:ext cx="1981200" cy="1328881"/>
                  </a:xfrm>
                  <a:prstGeom prst="flowChartDocument">
                    <a:avLst/>
                  </a:prstGeom>
                  <a:solidFill>
                    <a:schemeClr val="bg1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5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7" name="Picture 36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-1116" b="80005"/>
                  <a:stretch/>
                </p:blipFill>
                <p:spPr>
                  <a:xfrm>
                    <a:off x="5388052" y="4953000"/>
                    <a:ext cx="1698548" cy="111471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8" name="TextBox 37"/>
              <p:cNvSpPr txBox="1"/>
              <p:nvPr/>
            </p:nvSpPr>
            <p:spPr>
              <a:xfrm>
                <a:off x="370139" y="4933693"/>
                <a:ext cx="2085101" cy="779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Database Search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Identification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1257942" y="1332960"/>
              <a:ext cx="310555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Build a Spectral Library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909623" y="1873143"/>
            <a:ext cx="4371986" cy="3424288"/>
            <a:chOff x="5212832" y="1354524"/>
            <a:chExt cx="5829314" cy="45657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0" r="35337"/>
            <a:stretch/>
          </p:blipFill>
          <p:spPr>
            <a:xfrm>
              <a:off x="8373038" y="2178890"/>
              <a:ext cx="2669108" cy="1786297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5212832" y="4978442"/>
              <a:ext cx="3105038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Chromatogram Extraction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Quantification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862512" y="4346942"/>
              <a:ext cx="665639" cy="447246"/>
              <a:chOff x="9817689" y="3783337"/>
              <a:chExt cx="665639" cy="447246"/>
            </a:xfrm>
          </p:grpSpPr>
          <p:sp>
            <p:nvSpPr>
              <p:cNvPr id="51" name="Flowchart: Document 50"/>
              <p:cNvSpPr/>
              <p:nvPr/>
            </p:nvSpPr>
            <p:spPr>
              <a:xfrm>
                <a:off x="9817689" y="3783337"/>
                <a:ext cx="646074" cy="447246"/>
              </a:xfrm>
              <a:prstGeom prst="flowChartDocument">
                <a:avLst/>
              </a:prstGeom>
              <a:solidFill>
                <a:srgbClr val="F6EDD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116" b="80005"/>
              <a:stretch/>
            </p:blipFill>
            <p:spPr>
              <a:xfrm>
                <a:off x="9929428" y="3783337"/>
                <a:ext cx="553900" cy="375165"/>
              </a:xfrm>
              <a:prstGeom prst="rect">
                <a:avLst/>
              </a:prstGeom>
            </p:spPr>
          </p:pic>
        </p:grpSp>
        <p:cxnSp>
          <p:nvCxnSpPr>
            <p:cNvPr id="55" name="Straight Connector 54"/>
            <p:cNvCxnSpPr/>
            <p:nvPr/>
          </p:nvCxnSpPr>
          <p:spPr>
            <a:xfrm>
              <a:off x="9862512" y="4775504"/>
              <a:ext cx="0" cy="1121385"/>
            </a:xfrm>
            <a:prstGeom prst="line">
              <a:avLst/>
            </a:prstGeom>
            <a:ln w="25400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/>
            <p:cNvGrpSpPr/>
            <p:nvPr/>
          </p:nvGrpSpPr>
          <p:grpSpPr>
            <a:xfrm>
              <a:off x="8699063" y="4744530"/>
              <a:ext cx="2017059" cy="1175711"/>
              <a:chOff x="8677838" y="4511606"/>
              <a:chExt cx="2017059" cy="1175711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8888310" y="4511606"/>
                <a:ext cx="1554228" cy="1164114"/>
              </a:xfrm>
              <a:custGeom>
                <a:avLst/>
                <a:gdLst>
                  <a:gd name="connsiteX0" fmla="*/ 0 w 923730"/>
                  <a:gd name="connsiteY0" fmla="*/ 466593 h 497824"/>
                  <a:gd name="connsiteX1" fmla="*/ 233265 w 923730"/>
                  <a:gd name="connsiteY1" fmla="*/ 447931 h 497824"/>
                  <a:gd name="connsiteX2" fmla="*/ 289249 w 923730"/>
                  <a:gd name="connsiteY2" fmla="*/ 326633 h 497824"/>
                  <a:gd name="connsiteX3" fmla="*/ 401216 w 923730"/>
                  <a:gd name="connsiteY3" fmla="*/ 62 h 497824"/>
                  <a:gd name="connsiteX4" fmla="*/ 503853 w 923730"/>
                  <a:gd name="connsiteY4" fmla="*/ 354625 h 497824"/>
                  <a:gd name="connsiteX5" fmla="*/ 587828 w 923730"/>
                  <a:gd name="connsiteY5" fmla="*/ 485254 h 497824"/>
                  <a:gd name="connsiteX6" fmla="*/ 923730 w 923730"/>
                  <a:gd name="connsiteY6" fmla="*/ 485254 h 497824"/>
                  <a:gd name="connsiteX0" fmla="*/ 0 w 923730"/>
                  <a:gd name="connsiteY0" fmla="*/ 466595 h 497826"/>
                  <a:gd name="connsiteX1" fmla="*/ 257047 w 923730"/>
                  <a:gd name="connsiteY1" fmla="*/ 483606 h 497826"/>
                  <a:gd name="connsiteX2" fmla="*/ 289249 w 923730"/>
                  <a:gd name="connsiteY2" fmla="*/ 326635 h 497826"/>
                  <a:gd name="connsiteX3" fmla="*/ 401216 w 923730"/>
                  <a:gd name="connsiteY3" fmla="*/ 64 h 497826"/>
                  <a:gd name="connsiteX4" fmla="*/ 503853 w 923730"/>
                  <a:gd name="connsiteY4" fmla="*/ 354627 h 497826"/>
                  <a:gd name="connsiteX5" fmla="*/ 587828 w 923730"/>
                  <a:gd name="connsiteY5" fmla="*/ 485256 h 497826"/>
                  <a:gd name="connsiteX6" fmla="*/ 923730 w 923730"/>
                  <a:gd name="connsiteY6" fmla="*/ 485256 h 497826"/>
                  <a:gd name="connsiteX0" fmla="*/ 0 w 1035504"/>
                  <a:gd name="connsiteY0" fmla="*/ 483242 h 497826"/>
                  <a:gd name="connsiteX1" fmla="*/ 368821 w 1035504"/>
                  <a:gd name="connsiteY1" fmla="*/ 483606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1035504"/>
                  <a:gd name="connsiteY0" fmla="*/ 483242 h 497826"/>
                  <a:gd name="connsiteX1" fmla="*/ 302232 w 1035504"/>
                  <a:gd name="connsiteY1" fmla="*/ 485984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885680"/>
                  <a:gd name="connsiteY0" fmla="*/ 499889 h 504644"/>
                  <a:gd name="connsiteX1" fmla="*/ 152408 w 885680"/>
                  <a:gd name="connsiteY1" fmla="*/ 485984 h 504644"/>
                  <a:gd name="connsiteX2" fmla="*/ 251199 w 885680"/>
                  <a:gd name="connsiteY2" fmla="*/ 326635 h 504644"/>
                  <a:gd name="connsiteX3" fmla="*/ 363166 w 885680"/>
                  <a:gd name="connsiteY3" fmla="*/ 64 h 504644"/>
                  <a:gd name="connsiteX4" fmla="*/ 465803 w 885680"/>
                  <a:gd name="connsiteY4" fmla="*/ 354627 h 504644"/>
                  <a:gd name="connsiteX5" fmla="*/ 549778 w 885680"/>
                  <a:gd name="connsiteY5" fmla="*/ 485256 h 504644"/>
                  <a:gd name="connsiteX6" fmla="*/ 885680 w 885680"/>
                  <a:gd name="connsiteY6" fmla="*/ 485256 h 504644"/>
                  <a:gd name="connsiteX0" fmla="*/ 0 w 690670"/>
                  <a:gd name="connsiteY0" fmla="*/ 499889 h 504644"/>
                  <a:gd name="connsiteX1" fmla="*/ 152408 w 690670"/>
                  <a:gd name="connsiteY1" fmla="*/ 485984 h 504644"/>
                  <a:gd name="connsiteX2" fmla="*/ 251199 w 690670"/>
                  <a:gd name="connsiteY2" fmla="*/ 326635 h 504644"/>
                  <a:gd name="connsiteX3" fmla="*/ 363166 w 690670"/>
                  <a:gd name="connsiteY3" fmla="*/ 64 h 504644"/>
                  <a:gd name="connsiteX4" fmla="*/ 465803 w 690670"/>
                  <a:gd name="connsiteY4" fmla="*/ 354627 h 504644"/>
                  <a:gd name="connsiteX5" fmla="*/ 549778 w 690670"/>
                  <a:gd name="connsiteY5" fmla="*/ 485256 h 504644"/>
                  <a:gd name="connsiteX6" fmla="*/ 690670 w 690670"/>
                  <a:gd name="connsiteY6" fmla="*/ 490012 h 504644"/>
                  <a:gd name="connsiteX0" fmla="*/ 0 w 678779"/>
                  <a:gd name="connsiteY0" fmla="*/ 499889 h 507907"/>
                  <a:gd name="connsiteX1" fmla="*/ 152408 w 678779"/>
                  <a:gd name="connsiteY1" fmla="*/ 485984 h 507907"/>
                  <a:gd name="connsiteX2" fmla="*/ 251199 w 678779"/>
                  <a:gd name="connsiteY2" fmla="*/ 326635 h 507907"/>
                  <a:gd name="connsiteX3" fmla="*/ 363166 w 678779"/>
                  <a:gd name="connsiteY3" fmla="*/ 64 h 507907"/>
                  <a:gd name="connsiteX4" fmla="*/ 465803 w 678779"/>
                  <a:gd name="connsiteY4" fmla="*/ 354627 h 507907"/>
                  <a:gd name="connsiteX5" fmla="*/ 549778 w 678779"/>
                  <a:gd name="connsiteY5" fmla="*/ 485256 h 507907"/>
                  <a:gd name="connsiteX6" fmla="*/ 678779 w 678779"/>
                  <a:gd name="connsiteY6" fmla="*/ 501903 h 507907"/>
                  <a:gd name="connsiteX0" fmla="*/ 0 w 678779"/>
                  <a:gd name="connsiteY0" fmla="*/ 499889 h 504644"/>
                  <a:gd name="connsiteX1" fmla="*/ 152408 w 678779"/>
                  <a:gd name="connsiteY1" fmla="*/ 485984 h 504644"/>
                  <a:gd name="connsiteX2" fmla="*/ 251199 w 678779"/>
                  <a:gd name="connsiteY2" fmla="*/ 326635 h 504644"/>
                  <a:gd name="connsiteX3" fmla="*/ 363166 w 678779"/>
                  <a:gd name="connsiteY3" fmla="*/ 64 h 504644"/>
                  <a:gd name="connsiteX4" fmla="*/ 465803 w 678779"/>
                  <a:gd name="connsiteY4" fmla="*/ 354627 h 504644"/>
                  <a:gd name="connsiteX5" fmla="*/ 549778 w 678779"/>
                  <a:gd name="connsiteY5" fmla="*/ 485256 h 504644"/>
                  <a:gd name="connsiteX6" fmla="*/ 678779 w 678779"/>
                  <a:gd name="connsiteY6" fmla="*/ 501903 h 504644"/>
                  <a:gd name="connsiteX0" fmla="*/ 0 w 678779"/>
                  <a:gd name="connsiteY0" fmla="*/ 504645 h 507632"/>
                  <a:gd name="connsiteX1" fmla="*/ 152408 w 678779"/>
                  <a:gd name="connsiteY1" fmla="*/ 485984 h 507632"/>
                  <a:gd name="connsiteX2" fmla="*/ 251199 w 678779"/>
                  <a:gd name="connsiteY2" fmla="*/ 326635 h 507632"/>
                  <a:gd name="connsiteX3" fmla="*/ 363166 w 678779"/>
                  <a:gd name="connsiteY3" fmla="*/ 64 h 507632"/>
                  <a:gd name="connsiteX4" fmla="*/ 465803 w 678779"/>
                  <a:gd name="connsiteY4" fmla="*/ 354627 h 507632"/>
                  <a:gd name="connsiteX5" fmla="*/ 549778 w 678779"/>
                  <a:gd name="connsiteY5" fmla="*/ 485256 h 507632"/>
                  <a:gd name="connsiteX6" fmla="*/ 678779 w 678779"/>
                  <a:gd name="connsiteY6" fmla="*/ 501903 h 507632"/>
                  <a:gd name="connsiteX0" fmla="*/ 0 w 678779"/>
                  <a:gd name="connsiteY0" fmla="*/ 504645 h 506622"/>
                  <a:gd name="connsiteX1" fmla="*/ 152408 w 678779"/>
                  <a:gd name="connsiteY1" fmla="*/ 485984 h 506622"/>
                  <a:gd name="connsiteX2" fmla="*/ 251199 w 678779"/>
                  <a:gd name="connsiteY2" fmla="*/ 326635 h 506622"/>
                  <a:gd name="connsiteX3" fmla="*/ 363166 w 678779"/>
                  <a:gd name="connsiteY3" fmla="*/ 64 h 506622"/>
                  <a:gd name="connsiteX4" fmla="*/ 465803 w 678779"/>
                  <a:gd name="connsiteY4" fmla="*/ 354627 h 506622"/>
                  <a:gd name="connsiteX5" fmla="*/ 549778 w 678779"/>
                  <a:gd name="connsiteY5" fmla="*/ 485256 h 506622"/>
                  <a:gd name="connsiteX6" fmla="*/ 678779 w 678779"/>
                  <a:gd name="connsiteY6" fmla="*/ 501903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711"/>
                  <a:gd name="connsiteX1" fmla="*/ 152408 w 676401"/>
                  <a:gd name="connsiteY1" fmla="*/ 485984 h 506711"/>
                  <a:gd name="connsiteX2" fmla="*/ 251199 w 676401"/>
                  <a:gd name="connsiteY2" fmla="*/ 326635 h 506711"/>
                  <a:gd name="connsiteX3" fmla="*/ 363166 w 676401"/>
                  <a:gd name="connsiteY3" fmla="*/ 64 h 506711"/>
                  <a:gd name="connsiteX4" fmla="*/ 465803 w 676401"/>
                  <a:gd name="connsiteY4" fmla="*/ 354627 h 506711"/>
                  <a:gd name="connsiteX5" fmla="*/ 549778 w 676401"/>
                  <a:gd name="connsiteY5" fmla="*/ 485256 h 506711"/>
                  <a:gd name="connsiteX6" fmla="*/ 676401 w 676401"/>
                  <a:gd name="connsiteY6" fmla="*/ 504281 h 506711"/>
                  <a:gd name="connsiteX0" fmla="*/ 0 w 676401"/>
                  <a:gd name="connsiteY0" fmla="*/ 504645 h 509902"/>
                  <a:gd name="connsiteX1" fmla="*/ 152408 w 676401"/>
                  <a:gd name="connsiteY1" fmla="*/ 485984 h 509902"/>
                  <a:gd name="connsiteX2" fmla="*/ 251199 w 676401"/>
                  <a:gd name="connsiteY2" fmla="*/ 326635 h 509902"/>
                  <a:gd name="connsiteX3" fmla="*/ 363166 w 676401"/>
                  <a:gd name="connsiteY3" fmla="*/ 64 h 509902"/>
                  <a:gd name="connsiteX4" fmla="*/ 465803 w 676401"/>
                  <a:gd name="connsiteY4" fmla="*/ 354627 h 509902"/>
                  <a:gd name="connsiteX5" fmla="*/ 549778 w 676401"/>
                  <a:gd name="connsiteY5" fmla="*/ 485256 h 509902"/>
                  <a:gd name="connsiteX6" fmla="*/ 676401 w 676401"/>
                  <a:gd name="connsiteY6" fmla="*/ 504281 h 509902"/>
                  <a:gd name="connsiteX0" fmla="*/ 0 w 676401"/>
                  <a:gd name="connsiteY0" fmla="*/ 504645 h 507436"/>
                  <a:gd name="connsiteX1" fmla="*/ 152408 w 676401"/>
                  <a:gd name="connsiteY1" fmla="*/ 485984 h 507436"/>
                  <a:gd name="connsiteX2" fmla="*/ 251199 w 676401"/>
                  <a:gd name="connsiteY2" fmla="*/ 326635 h 507436"/>
                  <a:gd name="connsiteX3" fmla="*/ 363166 w 676401"/>
                  <a:gd name="connsiteY3" fmla="*/ 64 h 507436"/>
                  <a:gd name="connsiteX4" fmla="*/ 465803 w 676401"/>
                  <a:gd name="connsiteY4" fmla="*/ 354627 h 507436"/>
                  <a:gd name="connsiteX5" fmla="*/ 549778 w 676401"/>
                  <a:gd name="connsiteY5" fmla="*/ 485256 h 507436"/>
                  <a:gd name="connsiteX6" fmla="*/ 676401 w 676401"/>
                  <a:gd name="connsiteY6" fmla="*/ 504281 h 507436"/>
                  <a:gd name="connsiteX0" fmla="*/ 0 w 676401"/>
                  <a:gd name="connsiteY0" fmla="*/ 504645 h 527385"/>
                  <a:gd name="connsiteX1" fmla="*/ 152408 w 676401"/>
                  <a:gd name="connsiteY1" fmla="*/ 485984 h 527385"/>
                  <a:gd name="connsiteX2" fmla="*/ 251199 w 676401"/>
                  <a:gd name="connsiteY2" fmla="*/ 326635 h 527385"/>
                  <a:gd name="connsiteX3" fmla="*/ 363166 w 676401"/>
                  <a:gd name="connsiteY3" fmla="*/ 64 h 527385"/>
                  <a:gd name="connsiteX4" fmla="*/ 465803 w 676401"/>
                  <a:gd name="connsiteY4" fmla="*/ 354627 h 527385"/>
                  <a:gd name="connsiteX5" fmla="*/ 549778 w 676401"/>
                  <a:gd name="connsiteY5" fmla="*/ 485256 h 527385"/>
                  <a:gd name="connsiteX6" fmla="*/ 676401 w 676401"/>
                  <a:gd name="connsiteY6" fmla="*/ 504281 h 527385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401" h="506622">
                    <a:moveTo>
                      <a:pt x="0" y="504645"/>
                    </a:moveTo>
                    <a:cubicBezTo>
                      <a:pt x="92528" y="504599"/>
                      <a:pt x="110542" y="515652"/>
                      <a:pt x="152408" y="485984"/>
                    </a:cubicBezTo>
                    <a:cubicBezTo>
                      <a:pt x="194275" y="456316"/>
                      <a:pt x="216073" y="407622"/>
                      <a:pt x="251199" y="326635"/>
                    </a:cubicBezTo>
                    <a:cubicBezTo>
                      <a:pt x="286325" y="245648"/>
                      <a:pt x="327399" y="-4601"/>
                      <a:pt x="363166" y="64"/>
                    </a:cubicBezTo>
                    <a:cubicBezTo>
                      <a:pt x="398933" y="4729"/>
                      <a:pt x="434701" y="273762"/>
                      <a:pt x="465803" y="354627"/>
                    </a:cubicBezTo>
                    <a:cubicBezTo>
                      <a:pt x="496905" y="435492"/>
                      <a:pt x="514678" y="460314"/>
                      <a:pt x="549778" y="485256"/>
                    </a:cubicBezTo>
                    <a:cubicBezTo>
                      <a:pt x="582538" y="493818"/>
                      <a:pt x="550575" y="505654"/>
                      <a:pt x="676401" y="504281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8888310" y="4943019"/>
                <a:ext cx="1554228" cy="732701"/>
              </a:xfrm>
              <a:custGeom>
                <a:avLst/>
                <a:gdLst>
                  <a:gd name="connsiteX0" fmla="*/ 0 w 923730"/>
                  <a:gd name="connsiteY0" fmla="*/ 466593 h 497824"/>
                  <a:gd name="connsiteX1" fmla="*/ 233265 w 923730"/>
                  <a:gd name="connsiteY1" fmla="*/ 447931 h 497824"/>
                  <a:gd name="connsiteX2" fmla="*/ 289249 w 923730"/>
                  <a:gd name="connsiteY2" fmla="*/ 326633 h 497824"/>
                  <a:gd name="connsiteX3" fmla="*/ 401216 w 923730"/>
                  <a:gd name="connsiteY3" fmla="*/ 62 h 497824"/>
                  <a:gd name="connsiteX4" fmla="*/ 503853 w 923730"/>
                  <a:gd name="connsiteY4" fmla="*/ 354625 h 497824"/>
                  <a:gd name="connsiteX5" fmla="*/ 587828 w 923730"/>
                  <a:gd name="connsiteY5" fmla="*/ 485254 h 497824"/>
                  <a:gd name="connsiteX6" fmla="*/ 923730 w 923730"/>
                  <a:gd name="connsiteY6" fmla="*/ 485254 h 497824"/>
                  <a:gd name="connsiteX0" fmla="*/ 0 w 923730"/>
                  <a:gd name="connsiteY0" fmla="*/ 466595 h 497826"/>
                  <a:gd name="connsiteX1" fmla="*/ 257047 w 923730"/>
                  <a:gd name="connsiteY1" fmla="*/ 483606 h 497826"/>
                  <a:gd name="connsiteX2" fmla="*/ 289249 w 923730"/>
                  <a:gd name="connsiteY2" fmla="*/ 326635 h 497826"/>
                  <a:gd name="connsiteX3" fmla="*/ 401216 w 923730"/>
                  <a:gd name="connsiteY3" fmla="*/ 64 h 497826"/>
                  <a:gd name="connsiteX4" fmla="*/ 503853 w 923730"/>
                  <a:gd name="connsiteY4" fmla="*/ 354627 h 497826"/>
                  <a:gd name="connsiteX5" fmla="*/ 587828 w 923730"/>
                  <a:gd name="connsiteY5" fmla="*/ 485256 h 497826"/>
                  <a:gd name="connsiteX6" fmla="*/ 923730 w 923730"/>
                  <a:gd name="connsiteY6" fmla="*/ 485256 h 497826"/>
                  <a:gd name="connsiteX0" fmla="*/ 0 w 1035504"/>
                  <a:gd name="connsiteY0" fmla="*/ 483242 h 497826"/>
                  <a:gd name="connsiteX1" fmla="*/ 368821 w 1035504"/>
                  <a:gd name="connsiteY1" fmla="*/ 483606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1035504"/>
                  <a:gd name="connsiteY0" fmla="*/ 483242 h 497826"/>
                  <a:gd name="connsiteX1" fmla="*/ 302232 w 1035504"/>
                  <a:gd name="connsiteY1" fmla="*/ 485984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885680"/>
                  <a:gd name="connsiteY0" fmla="*/ 499889 h 504644"/>
                  <a:gd name="connsiteX1" fmla="*/ 152408 w 885680"/>
                  <a:gd name="connsiteY1" fmla="*/ 485984 h 504644"/>
                  <a:gd name="connsiteX2" fmla="*/ 251199 w 885680"/>
                  <a:gd name="connsiteY2" fmla="*/ 326635 h 504644"/>
                  <a:gd name="connsiteX3" fmla="*/ 363166 w 885680"/>
                  <a:gd name="connsiteY3" fmla="*/ 64 h 504644"/>
                  <a:gd name="connsiteX4" fmla="*/ 465803 w 885680"/>
                  <a:gd name="connsiteY4" fmla="*/ 354627 h 504644"/>
                  <a:gd name="connsiteX5" fmla="*/ 549778 w 885680"/>
                  <a:gd name="connsiteY5" fmla="*/ 485256 h 504644"/>
                  <a:gd name="connsiteX6" fmla="*/ 885680 w 885680"/>
                  <a:gd name="connsiteY6" fmla="*/ 485256 h 504644"/>
                  <a:gd name="connsiteX0" fmla="*/ 0 w 690670"/>
                  <a:gd name="connsiteY0" fmla="*/ 499889 h 504644"/>
                  <a:gd name="connsiteX1" fmla="*/ 152408 w 690670"/>
                  <a:gd name="connsiteY1" fmla="*/ 485984 h 504644"/>
                  <a:gd name="connsiteX2" fmla="*/ 251199 w 690670"/>
                  <a:gd name="connsiteY2" fmla="*/ 326635 h 504644"/>
                  <a:gd name="connsiteX3" fmla="*/ 363166 w 690670"/>
                  <a:gd name="connsiteY3" fmla="*/ 64 h 504644"/>
                  <a:gd name="connsiteX4" fmla="*/ 465803 w 690670"/>
                  <a:gd name="connsiteY4" fmla="*/ 354627 h 504644"/>
                  <a:gd name="connsiteX5" fmla="*/ 549778 w 690670"/>
                  <a:gd name="connsiteY5" fmla="*/ 485256 h 504644"/>
                  <a:gd name="connsiteX6" fmla="*/ 690670 w 690670"/>
                  <a:gd name="connsiteY6" fmla="*/ 490012 h 504644"/>
                  <a:gd name="connsiteX0" fmla="*/ 0 w 678779"/>
                  <a:gd name="connsiteY0" fmla="*/ 499889 h 507907"/>
                  <a:gd name="connsiteX1" fmla="*/ 152408 w 678779"/>
                  <a:gd name="connsiteY1" fmla="*/ 485984 h 507907"/>
                  <a:gd name="connsiteX2" fmla="*/ 251199 w 678779"/>
                  <a:gd name="connsiteY2" fmla="*/ 326635 h 507907"/>
                  <a:gd name="connsiteX3" fmla="*/ 363166 w 678779"/>
                  <a:gd name="connsiteY3" fmla="*/ 64 h 507907"/>
                  <a:gd name="connsiteX4" fmla="*/ 465803 w 678779"/>
                  <a:gd name="connsiteY4" fmla="*/ 354627 h 507907"/>
                  <a:gd name="connsiteX5" fmla="*/ 549778 w 678779"/>
                  <a:gd name="connsiteY5" fmla="*/ 485256 h 507907"/>
                  <a:gd name="connsiteX6" fmla="*/ 678779 w 678779"/>
                  <a:gd name="connsiteY6" fmla="*/ 501903 h 507907"/>
                  <a:gd name="connsiteX0" fmla="*/ 0 w 678779"/>
                  <a:gd name="connsiteY0" fmla="*/ 499889 h 504644"/>
                  <a:gd name="connsiteX1" fmla="*/ 152408 w 678779"/>
                  <a:gd name="connsiteY1" fmla="*/ 485984 h 504644"/>
                  <a:gd name="connsiteX2" fmla="*/ 251199 w 678779"/>
                  <a:gd name="connsiteY2" fmla="*/ 326635 h 504644"/>
                  <a:gd name="connsiteX3" fmla="*/ 363166 w 678779"/>
                  <a:gd name="connsiteY3" fmla="*/ 64 h 504644"/>
                  <a:gd name="connsiteX4" fmla="*/ 465803 w 678779"/>
                  <a:gd name="connsiteY4" fmla="*/ 354627 h 504644"/>
                  <a:gd name="connsiteX5" fmla="*/ 549778 w 678779"/>
                  <a:gd name="connsiteY5" fmla="*/ 485256 h 504644"/>
                  <a:gd name="connsiteX6" fmla="*/ 678779 w 678779"/>
                  <a:gd name="connsiteY6" fmla="*/ 501903 h 504644"/>
                  <a:gd name="connsiteX0" fmla="*/ 0 w 678779"/>
                  <a:gd name="connsiteY0" fmla="*/ 504645 h 507632"/>
                  <a:gd name="connsiteX1" fmla="*/ 152408 w 678779"/>
                  <a:gd name="connsiteY1" fmla="*/ 485984 h 507632"/>
                  <a:gd name="connsiteX2" fmla="*/ 251199 w 678779"/>
                  <a:gd name="connsiteY2" fmla="*/ 326635 h 507632"/>
                  <a:gd name="connsiteX3" fmla="*/ 363166 w 678779"/>
                  <a:gd name="connsiteY3" fmla="*/ 64 h 507632"/>
                  <a:gd name="connsiteX4" fmla="*/ 465803 w 678779"/>
                  <a:gd name="connsiteY4" fmla="*/ 354627 h 507632"/>
                  <a:gd name="connsiteX5" fmla="*/ 549778 w 678779"/>
                  <a:gd name="connsiteY5" fmla="*/ 485256 h 507632"/>
                  <a:gd name="connsiteX6" fmla="*/ 678779 w 678779"/>
                  <a:gd name="connsiteY6" fmla="*/ 501903 h 507632"/>
                  <a:gd name="connsiteX0" fmla="*/ 0 w 678779"/>
                  <a:gd name="connsiteY0" fmla="*/ 504645 h 506622"/>
                  <a:gd name="connsiteX1" fmla="*/ 152408 w 678779"/>
                  <a:gd name="connsiteY1" fmla="*/ 485984 h 506622"/>
                  <a:gd name="connsiteX2" fmla="*/ 251199 w 678779"/>
                  <a:gd name="connsiteY2" fmla="*/ 326635 h 506622"/>
                  <a:gd name="connsiteX3" fmla="*/ 363166 w 678779"/>
                  <a:gd name="connsiteY3" fmla="*/ 64 h 506622"/>
                  <a:gd name="connsiteX4" fmla="*/ 465803 w 678779"/>
                  <a:gd name="connsiteY4" fmla="*/ 354627 h 506622"/>
                  <a:gd name="connsiteX5" fmla="*/ 549778 w 678779"/>
                  <a:gd name="connsiteY5" fmla="*/ 485256 h 506622"/>
                  <a:gd name="connsiteX6" fmla="*/ 678779 w 678779"/>
                  <a:gd name="connsiteY6" fmla="*/ 501903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711"/>
                  <a:gd name="connsiteX1" fmla="*/ 152408 w 676401"/>
                  <a:gd name="connsiteY1" fmla="*/ 485984 h 506711"/>
                  <a:gd name="connsiteX2" fmla="*/ 251199 w 676401"/>
                  <a:gd name="connsiteY2" fmla="*/ 326635 h 506711"/>
                  <a:gd name="connsiteX3" fmla="*/ 363166 w 676401"/>
                  <a:gd name="connsiteY3" fmla="*/ 64 h 506711"/>
                  <a:gd name="connsiteX4" fmla="*/ 465803 w 676401"/>
                  <a:gd name="connsiteY4" fmla="*/ 354627 h 506711"/>
                  <a:gd name="connsiteX5" fmla="*/ 549778 w 676401"/>
                  <a:gd name="connsiteY5" fmla="*/ 485256 h 506711"/>
                  <a:gd name="connsiteX6" fmla="*/ 676401 w 676401"/>
                  <a:gd name="connsiteY6" fmla="*/ 504281 h 506711"/>
                  <a:gd name="connsiteX0" fmla="*/ 0 w 676401"/>
                  <a:gd name="connsiteY0" fmla="*/ 504645 h 509902"/>
                  <a:gd name="connsiteX1" fmla="*/ 152408 w 676401"/>
                  <a:gd name="connsiteY1" fmla="*/ 485984 h 509902"/>
                  <a:gd name="connsiteX2" fmla="*/ 251199 w 676401"/>
                  <a:gd name="connsiteY2" fmla="*/ 326635 h 509902"/>
                  <a:gd name="connsiteX3" fmla="*/ 363166 w 676401"/>
                  <a:gd name="connsiteY3" fmla="*/ 64 h 509902"/>
                  <a:gd name="connsiteX4" fmla="*/ 465803 w 676401"/>
                  <a:gd name="connsiteY4" fmla="*/ 354627 h 509902"/>
                  <a:gd name="connsiteX5" fmla="*/ 549778 w 676401"/>
                  <a:gd name="connsiteY5" fmla="*/ 485256 h 509902"/>
                  <a:gd name="connsiteX6" fmla="*/ 676401 w 676401"/>
                  <a:gd name="connsiteY6" fmla="*/ 504281 h 509902"/>
                  <a:gd name="connsiteX0" fmla="*/ 0 w 676401"/>
                  <a:gd name="connsiteY0" fmla="*/ 504645 h 507436"/>
                  <a:gd name="connsiteX1" fmla="*/ 152408 w 676401"/>
                  <a:gd name="connsiteY1" fmla="*/ 485984 h 507436"/>
                  <a:gd name="connsiteX2" fmla="*/ 251199 w 676401"/>
                  <a:gd name="connsiteY2" fmla="*/ 326635 h 507436"/>
                  <a:gd name="connsiteX3" fmla="*/ 363166 w 676401"/>
                  <a:gd name="connsiteY3" fmla="*/ 64 h 507436"/>
                  <a:gd name="connsiteX4" fmla="*/ 465803 w 676401"/>
                  <a:gd name="connsiteY4" fmla="*/ 354627 h 507436"/>
                  <a:gd name="connsiteX5" fmla="*/ 549778 w 676401"/>
                  <a:gd name="connsiteY5" fmla="*/ 485256 h 507436"/>
                  <a:gd name="connsiteX6" fmla="*/ 676401 w 676401"/>
                  <a:gd name="connsiteY6" fmla="*/ 504281 h 507436"/>
                  <a:gd name="connsiteX0" fmla="*/ 0 w 676401"/>
                  <a:gd name="connsiteY0" fmla="*/ 504645 h 527385"/>
                  <a:gd name="connsiteX1" fmla="*/ 152408 w 676401"/>
                  <a:gd name="connsiteY1" fmla="*/ 485984 h 527385"/>
                  <a:gd name="connsiteX2" fmla="*/ 251199 w 676401"/>
                  <a:gd name="connsiteY2" fmla="*/ 326635 h 527385"/>
                  <a:gd name="connsiteX3" fmla="*/ 363166 w 676401"/>
                  <a:gd name="connsiteY3" fmla="*/ 64 h 527385"/>
                  <a:gd name="connsiteX4" fmla="*/ 465803 w 676401"/>
                  <a:gd name="connsiteY4" fmla="*/ 354627 h 527385"/>
                  <a:gd name="connsiteX5" fmla="*/ 549778 w 676401"/>
                  <a:gd name="connsiteY5" fmla="*/ 485256 h 527385"/>
                  <a:gd name="connsiteX6" fmla="*/ 676401 w 676401"/>
                  <a:gd name="connsiteY6" fmla="*/ 504281 h 527385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401" h="506622">
                    <a:moveTo>
                      <a:pt x="0" y="504645"/>
                    </a:moveTo>
                    <a:cubicBezTo>
                      <a:pt x="92528" y="504599"/>
                      <a:pt x="110542" y="515652"/>
                      <a:pt x="152408" y="485984"/>
                    </a:cubicBezTo>
                    <a:cubicBezTo>
                      <a:pt x="194275" y="456316"/>
                      <a:pt x="216073" y="407622"/>
                      <a:pt x="251199" y="326635"/>
                    </a:cubicBezTo>
                    <a:cubicBezTo>
                      <a:pt x="286325" y="245648"/>
                      <a:pt x="327399" y="-4601"/>
                      <a:pt x="363166" y="64"/>
                    </a:cubicBezTo>
                    <a:cubicBezTo>
                      <a:pt x="398933" y="4729"/>
                      <a:pt x="434701" y="273762"/>
                      <a:pt x="465803" y="354627"/>
                    </a:cubicBezTo>
                    <a:cubicBezTo>
                      <a:pt x="496905" y="435492"/>
                      <a:pt x="514678" y="460314"/>
                      <a:pt x="549778" y="485256"/>
                    </a:cubicBezTo>
                    <a:cubicBezTo>
                      <a:pt x="582538" y="493818"/>
                      <a:pt x="550575" y="505654"/>
                      <a:pt x="676401" y="504281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8888310" y="5265750"/>
                <a:ext cx="1554228" cy="409970"/>
              </a:xfrm>
              <a:custGeom>
                <a:avLst/>
                <a:gdLst>
                  <a:gd name="connsiteX0" fmla="*/ 0 w 923730"/>
                  <a:gd name="connsiteY0" fmla="*/ 466593 h 497824"/>
                  <a:gd name="connsiteX1" fmla="*/ 233265 w 923730"/>
                  <a:gd name="connsiteY1" fmla="*/ 447931 h 497824"/>
                  <a:gd name="connsiteX2" fmla="*/ 289249 w 923730"/>
                  <a:gd name="connsiteY2" fmla="*/ 326633 h 497824"/>
                  <a:gd name="connsiteX3" fmla="*/ 401216 w 923730"/>
                  <a:gd name="connsiteY3" fmla="*/ 62 h 497824"/>
                  <a:gd name="connsiteX4" fmla="*/ 503853 w 923730"/>
                  <a:gd name="connsiteY4" fmla="*/ 354625 h 497824"/>
                  <a:gd name="connsiteX5" fmla="*/ 587828 w 923730"/>
                  <a:gd name="connsiteY5" fmla="*/ 485254 h 497824"/>
                  <a:gd name="connsiteX6" fmla="*/ 923730 w 923730"/>
                  <a:gd name="connsiteY6" fmla="*/ 485254 h 497824"/>
                  <a:gd name="connsiteX0" fmla="*/ 0 w 923730"/>
                  <a:gd name="connsiteY0" fmla="*/ 466595 h 497826"/>
                  <a:gd name="connsiteX1" fmla="*/ 257047 w 923730"/>
                  <a:gd name="connsiteY1" fmla="*/ 483606 h 497826"/>
                  <a:gd name="connsiteX2" fmla="*/ 289249 w 923730"/>
                  <a:gd name="connsiteY2" fmla="*/ 326635 h 497826"/>
                  <a:gd name="connsiteX3" fmla="*/ 401216 w 923730"/>
                  <a:gd name="connsiteY3" fmla="*/ 64 h 497826"/>
                  <a:gd name="connsiteX4" fmla="*/ 503853 w 923730"/>
                  <a:gd name="connsiteY4" fmla="*/ 354627 h 497826"/>
                  <a:gd name="connsiteX5" fmla="*/ 587828 w 923730"/>
                  <a:gd name="connsiteY5" fmla="*/ 485256 h 497826"/>
                  <a:gd name="connsiteX6" fmla="*/ 923730 w 923730"/>
                  <a:gd name="connsiteY6" fmla="*/ 485256 h 497826"/>
                  <a:gd name="connsiteX0" fmla="*/ 0 w 1035504"/>
                  <a:gd name="connsiteY0" fmla="*/ 483242 h 497826"/>
                  <a:gd name="connsiteX1" fmla="*/ 368821 w 1035504"/>
                  <a:gd name="connsiteY1" fmla="*/ 483606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1035504"/>
                  <a:gd name="connsiteY0" fmla="*/ 483242 h 497826"/>
                  <a:gd name="connsiteX1" fmla="*/ 302232 w 1035504"/>
                  <a:gd name="connsiteY1" fmla="*/ 485984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885680"/>
                  <a:gd name="connsiteY0" fmla="*/ 499889 h 504644"/>
                  <a:gd name="connsiteX1" fmla="*/ 152408 w 885680"/>
                  <a:gd name="connsiteY1" fmla="*/ 485984 h 504644"/>
                  <a:gd name="connsiteX2" fmla="*/ 251199 w 885680"/>
                  <a:gd name="connsiteY2" fmla="*/ 326635 h 504644"/>
                  <a:gd name="connsiteX3" fmla="*/ 363166 w 885680"/>
                  <a:gd name="connsiteY3" fmla="*/ 64 h 504644"/>
                  <a:gd name="connsiteX4" fmla="*/ 465803 w 885680"/>
                  <a:gd name="connsiteY4" fmla="*/ 354627 h 504644"/>
                  <a:gd name="connsiteX5" fmla="*/ 549778 w 885680"/>
                  <a:gd name="connsiteY5" fmla="*/ 485256 h 504644"/>
                  <a:gd name="connsiteX6" fmla="*/ 885680 w 885680"/>
                  <a:gd name="connsiteY6" fmla="*/ 485256 h 504644"/>
                  <a:gd name="connsiteX0" fmla="*/ 0 w 690670"/>
                  <a:gd name="connsiteY0" fmla="*/ 499889 h 504644"/>
                  <a:gd name="connsiteX1" fmla="*/ 152408 w 690670"/>
                  <a:gd name="connsiteY1" fmla="*/ 485984 h 504644"/>
                  <a:gd name="connsiteX2" fmla="*/ 251199 w 690670"/>
                  <a:gd name="connsiteY2" fmla="*/ 326635 h 504644"/>
                  <a:gd name="connsiteX3" fmla="*/ 363166 w 690670"/>
                  <a:gd name="connsiteY3" fmla="*/ 64 h 504644"/>
                  <a:gd name="connsiteX4" fmla="*/ 465803 w 690670"/>
                  <a:gd name="connsiteY4" fmla="*/ 354627 h 504644"/>
                  <a:gd name="connsiteX5" fmla="*/ 549778 w 690670"/>
                  <a:gd name="connsiteY5" fmla="*/ 485256 h 504644"/>
                  <a:gd name="connsiteX6" fmla="*/ 690670 w 690670"/>
                  <a:gd name="connsiteY6" fmla="*/ 490012 h 504644"/>
                  <a:gd name="connsiteX0" fmla="*/ 0 w 678779"/>
                  <a:gd name="connsiteY0" fmla="*/ 499889 h 507907"/>
                  <a:gd name="connsiteX1" fmla="*/ 152408 w 678779"/>
                  <a:gd name="connsiteY1" fmla="*/ 485984 h 507907"/>
                  <a:gd name="connsiteX2" fmla="*/ 251199 w 678779"/>
                  <a:gd name="connsiteY2" fmla="*/ 326635 h 507907"/>
                  <a:gd name="connsiteX3" fmla="*/ 363166 w 678779"/>
                  <a:gd name="connsiteY3" fmla="*/ 64 h 507907"/>
                  <a:gd name="connsiteX4" fmla="*/ 465803 w 678779"/>
                  <a:gd name="connsiteY4" fmla="*/ 354627 h 507907"/>
                  <a:gd name="connsiteX5" fmla="*/ 549778 w 678779"/>
                  <a:gd name="connsiteY5" fmla="*/ 485256 h 507907"/>
                  <a:gd name="connsiteX6" fmla="*/ 678779 w 678779"/>
                  <a:gd name="connsiteY6" fmla="*/ 501903 h 507907"/>
                  <a:gd name="connsiteX0" fmla="*/ 0 w 678779"/>
                  <a:gd name="connsiteY0" fmla="*/ 499889 h 504644"/>
                  <a:gd name="connsiteX1" fmla="*/ 152408 w 678779"/>
                  <a:gd name="connsiteY1" fmla="*/ 485984 h 504644"/>
                  <a:gd name="connsiteX2" fmla="*/ 251199 w 678779"/>
                  <a:gd name="connsiteY2" fmla="*/ 326635 h 504644"/>
                  <a:gd name="connsiteX3" fmla="*/ 363166 w 678779"/>
                  <a:gd name="connsiteY3" fmla="*/ 64 h 504644"/>
                  <a:gd name="connsiteX4" fmla="*/ 465803 w 678779"/>
                  <a:gd name="connsiteY4" fmla="*/ 354627 h 504644"/>
                  <a:gd name="connsiteX5" fmla="*/ 549778 w 678779"/>
                  <a:gd name="connsiteY5" fmla="*/ 485256 h 504644"/>
                  <a:gd name="connsiteX6" fmla="*/ 678779 w 678779"/>
                  <a:gd name="connsiteY6" fmla="*/ 501903 h 504644"/>
                  <a:gd name="connsiteX0" fmla="*/ 0 w 678779"/>
                  <a:gd name="connsiteY0" fmla="*/ 504645 h 507632"/>
                  <a:gd name="connsiteX1" fmla="*/ 152408 w 678779"/>
                  <a:gd name="connsiteY1" fmla="*/ 485984 h 507632"/>
                  <a:gd name="connsiteX2" fmla="*/ 251199 w 678779"/>
                  <a:gd name="connsiteY2" fmla="*/ 326635 h 507632"/>
                  <a:gd name="connsiteX3" fmla="*/ 363166 w 678779"/>
                  <a:gd name="connsiteY3" fmla="*/ 64 h 507632"/>
                  <a:gd name="connsiteX4" fmla="*/ 465803 w 678779"/>
                  <a:gd name="connsiteY4" fmla="*/ 354627 h 507632"/>
                  <a:gd name="connsiteX5" fmla="*/ 549778 w 678779"/>
                  <a:gd name="connsiteY5" fmla="*/ 485256 h 507632"/>
                  <a:gd name="connsiteX6" fmla="*/ 678779 w 678779"/>
                  <a:gd name="connsiteY6" fmla="*/ 501903 h 507632"/>
                  <a:gd name="connsiteX0" fmla="*/ 0 w 678779"/>
                  <a:gd name="connsiteY0" fmla="*/ 504645 h 506622"/>
                  <a:gd name="connsiteX1" fmla="*/ 152408 w 678779"/>
                  <a:gd name="connsiteY1" fmla="*/ 485984 h 506622"/>
                  <a:gd name="connsiteX2" fmla="*/ 251199 w 678779"/>
                  <a:gd name="connsiteY2" fmla="*/ 326635 h 506622"/>
                  <a:gd name="connsiteX3" fmla="*/ 363166 w 678779"/>
                  <a:gd name="connsiteY3" fmla="*/ 64 h 506622"/>
                  <a:gd name="connsiteX4" fmla="*/ 465803 w 678779"/>
                  <a:gd name="connsiteY4" fmla="*/ 354627 h 506622"/>
                  <a:gd name="connsiteX5" fmla="*/ 549778 w 678779"/>
                  <a:gd name="connsiteY5" fmla="*/ 485256 h 506622"/>
                  <a:gd name="connsiteX6" fmla="*/ 678779 w 678779"/>
                  <a:gd name="connsiteY6" fmla="*/ 501903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711"/>
                  <a:gd name="connsiteX1" fmla="*/ 152408 w 676401"/>
                  <a:gd name="connsiteY1" fmla="*/ 485984 h 506711"/>
                  <a:gd name="connsiteX2" fmla="*/ 251199 w 676401"/>
                  <a:gd name="connsiteY2" fmla="*/ 326635 h 506711"/>
                  <a:gd name="connsiteX3" fmla="*/ 363166 w 676401"/>
                  <a:gd name="connsiteY3" fmla="*/ 64 h 506711"/>
                  <a:gd name="connsiteX4" fmla="*/ 465803 w 676401"/>
                  <a:gd name="connsiteY4" fmla="*/ 354627 h 506711"/>
                  <a:gd name="connsiteX5" fmla="*/ 549778 w 676401"/>
                  <a:gd name="connsiteY5" fmla="*/ 485256 h 506711"/>
                  <a:gd name="connsiteX6" fmla="*/ 676401 w 676401"/>
                  <a:gd name="connsiteY6" fmla="*/ 504281 h 506711"/>
                  <a:gd name="connsiteX0" fmla="*/ 0 w 676401"/>
                  <a:gd name="connsiteY0" fmla="*/ 504645 h 509902"/>
                  <a:gd name="connsiteX1" fmla="*/ 152408 w 676401"/>
                  <a:gd name="connsiteY1" fmla="*/ 485984 h 509902"/>
                  <a:gd name="connsiteX2" fmla="*/ 251199 w 676401"/>
                  <a:gd name="connsiteY2" fmla="*/ 326635 h 509902"/>
                  <a:gd name="connsiteX3" fmla="*/ 363166 w 676401"/>
                  <a:gd name="connsiteY3" fmla="*/ 64 h 509902"/>
                  <a:gd name="connsiteX4" fmla="*/ 465803 w 676401"/>
                  <a:gd name="connsiteY4" fmla="*/ 354627 h 509902"/>
                  <a:gd name="connsiteX5" fmla="*/ 549778 w 676401"/>
                  <a:gd name="connsiteY5" fmla="*/ 485256 h 509902"/>
                  <a:gd name="connsiteX6" fmla="*/ 676401 w 676401"/>
                  <a:gd name="connsiteY6" fmla="*/ 504281 h 509902"/>
                  <a:gd name="connsiteX0" fmla="*/ 0 w 676401"/>
                  <a:gd name="connsiteY0" fmla="*/ 504645 h 507436"/>
                  <a:gd name="connsiteX1" fmla="*/ 152408 w 676401"/>
                  <a:gd name="connsiteY1" fmla="*/ 485984 h 507436"/>
                  <a:gd name="connsiteX2" fmla="*/ 251199 w 676401"/>
                  <a:gd name="connsiteY2" fmla="*/ 326635 h 507436"/>
                  <a:gd name="connsiteX3" fmla="*/ 363166 w 676401"/>
                  <a:gd name="connsiteY3" fmla="*/ 64 h 507436"/>
                  <a:gd name="connsiteX4" fmla="*/ 465803 w 676401"/>
                  <a:gd name="connsiteY4" fmla="*/ 354627 h 507436"/>
                  <a:gd name="connsiteX5" fmla="*/ 549778 w 676401"/>
                  <a:gd name="connsiteY5" fmla="*/ 485256 h 507436"/>
                  <a:gd name="connsiteX6" fmla="*/ 676401 w 676401"/>
                  <a:gd name="connsiteY6" fmla="*/ 504281 h 507436"/>
                  <a:gd name="connsiteX0" fmla="*/ 0 w 676401"/>
                  <a:gd name="connsiteY0" fmla="*/ 504645 h 527385"/>
                  <a:gd name="connsiteX1" fmla="*/ 152408 w 676401"/>
                  <a:gd name="connsiteY1" fmla="*/ 485984 h 527385"/>
                  <a:gd name="connsiteX2" fmla="*/ 251199 w 676401"/>
                  <a:gd name="connsiteY2" fmla="*/ 326635 h 527385"/>
                  <a:gd name="connsiteX3" fmla="*/ 363166 w 676401"/>
                  <a:gd name="connsiteY3" fmla="*/ 64 h 527385"/>
                  <a:gd name="connsiteX4" fmla="*/ 465803 w 676401"/>
                  <a:gd name="connsiteY4" fmla="*/ 354627 h 527385"/>
                  <a:gd name="connsiteX5" fmla="*/ 549778 w 676401"/>
                  <a:gd name="connsiteY5" fmla="*/ 485256 h 527385"/>
                  <a:gd name="connsiteX6" fmla="*/ 676401 w 676401"/>
                  <a:gd name="connsiteY6" fmla="*/ 504281 h 527385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401" h="506622">
                    <a:moveTo>
                      <a:pt x="0" y="504645"/>
                    </a:moveTo>
                    <a:cubicBezTo>
                      <a:pt x="92528" y="504599"/>
                      <a:pt x="110542" y="515652"/>
                      <a:pt x="152408" y="485984"/>
                    </a:cubicBezTo>
                    <a:cubicBezTo>
                      <a:pt x="194275" y="456316"/>
                      <a:pt x="216073" y="407622"/>
                      <a:pt x="251199" y="326635"/>
                    </a:cubicBezTo>
                    <a:cubicBezTo>
                      <a:pt x="286325" y="245648"/>
                      <a:pt x="327399" y="-4601"/>
                      <a:pt x="363166" y="64"/>
                    </a:cubicBezTo>
                    <a:cubicBezTo>
                      <a:pt x="398933" y="4729"/>
                      <a:pt x="434701" y="273762"/>
                      <a:pt x="465803" y="354627"/>
                    </a:cubicBezTo>
                    <a:cubicBezTo>
                      <a:pt x="496905" y="435492"/>
                      <a:pt x="514678" y="460314"/>
                      <a:pt x="549778" y="485256"/>
                    </a:cubicBezTo>
                    <a:cubicBezTo>
                      <a:pt x="582538" y="493818"/>
                      <a:pt x="550575" y="505654"/>
                      <a:pt x="676401" y="504281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8677838" y="5687317"/>
                <a:ext cx="201705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6238156" y="2702649"/>
              <a:ext cx="207971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 DIA Run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20 </a:t>
              </a:r>
              <a:r>
                <a:rPr kumimoji="0" lang="en-US" sz="1600" b="1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m/z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Isolation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/per sample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061117" y="1354524"/>
              <a:ext cx="237295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Acquire DIA Data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273159" y="1850953"/>
            <a:ext cx="4068434" cy="3713506"/>
            <a:chOff x="-4534306" y="1889387"/>
            <a:chExt cx="4068434" cy="3713506"/>
          </a:xfrm>
        </p:grpSpPr>
        <p:sp>
          <p:nvSpPr>
            <p:cNvPr id="2" name="Rectangle 1"/>
            <p:cNvSpPr/>
            <p:nvPr/>
          </p:nvSpPr>
          <p:spPr>
            <a:xfrm>
              <a:off x="-4534306" y="1889387"/>
              <a:ext cx="4068434" cy="37135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-4059650" y="1889387"/>
              <a:ext cx="3356190" cy="3611515"/>
              <a:chOff x="3782154" y="2248529"/>
              <a:chExt cx="3837664" cy="3904439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3862877" y="3171806"/>
                <a:ext cx="1713165" cy="898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12 DIA Runs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 </a:t>
                </a:r>
                <a:r>
                  <a:rPr kumimoji="0" 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m/z</a:t>
                </a: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Isolation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Pooled Sample</a:t>
                </a: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4432071" y="4752107"/>
                <a:ext cx="3187747" cy="1400861"/>
                <a:chOff x="1099179" y="4460120"/>
                <a:chExt cx="3766134" cy="1655033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2624090" y="4460120"/>
                  <a:ext cx="2241223" cy="1655033"/>
                  <a:chOff x="5797538" y="3541712"/>
                  <a:chExt cx="2432062" cy="1740158"/>
                </a:xfrm>
              </p:grpSpPr>
              <p:sp>
                <p:nvSpPr>
                  <p:cNvPr id="93" name="Flowchart: Document 92"/>
                  <p:cNvSpPr/>
                  <p:nvPr/>
                </p:nvSpPr>
                <p:spPr>
                  <a:xfrm>
                    <a:off x="6248400" y="3541712"/>
                    <a:ext cx="1981200" cy="1328881"/>
                  </a:xfrm>
                  <a:prstGeom prst="flowChartDocument">
                    <a:avLst/>
                  </a:prstGeom>
                  <a:solidFill>
                    <a:srgbClr val="F6EDDA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Flowchart: Document 93"/>
                  <p:cNvSpPr/>
                  <p:nvPr/>
                </p:nvSpPr>
                <p:spPr>
                  <a:xfrm>
                    <a:off x="6172200" y="3598551"/>
                    <a:ext cx="1981200" cy="1328881"/>
                  </a:xfrm>
                  <a:prstGeom prst="flowChartDocument">
                    <a:avLst/>
                  </a:prstGeom>
                  <a:solidFill>
                    <a:srgbClr val="F6EDDA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lowchart: Document 94"/>
                  <p:cNvSpPr/>
                  <p:nvPr/>
                </p:nvSpPr>
                <p:spPr>
                  <a:xfrm>
                    <a:off x="6096000" y="3655390"/>
                    <a:ext cx="1981200" cy="1328881"/>
                  </a:xfrm>
                  <a:prstGeom prst="flowChartDocument">
                    <a:avLst/>
                  </a:prstGeom>
                  <a:solidFill>
                    <a:srgbClr val="F6EDDA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lowchart: Document 95"/>
                  <p:cNvSpPr/>
                  <p:nvPr/>
                </p:nvSpPr>
                <p:spPr>
                  <a:xfrm>
                    <a:off x="6026137" y="3723499"/>
                    <a:ext cx="1981200" cy="1328881"/>
                  </a:xfrm>
                  <a:prstGeom prst="flowChartDocument">
                    <a:avLst/>
                  </a:prstGeom>
                  <a:solidFill>
                    <a:srgbClr val="F6EDDA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lowchart: Document 96"/>
                  <p:cNvSpPr/>
                  <p:nvPr/>
                </p:nvSpPr>
                <p:spPr>
                  <a:xfrm>
                    <a:off x="5949937" y="3798408"/>
                    <a:ext cx="1981200" cy="1328881"/>
                  </a:xfrm>
                  <a:prstGeom prst="flowChartDocument">
                    <a:avLst/>
                  </a:prstGeom>
                  <a:solidFill>
                    <a:srgbClr val="F6EDDA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Flowchart: Document 97"/>
                  <p:cNvSpPr/>
                  <p:nvPr/>
                </p:nvSpPr>
                <p:spPr>
                  <a:xfrm>
                    <a:off x="5873737" y="3873317"/>
                    <a:ext cx="1981200" cy="1328881"/>
                  </a:xfrm>
                  <a:prstGeom prst="flowChartDocument">
                    <a:avLst/>
                  </a:prstGeom>
                  <a:solidFill>
                    <a:srgbClr val="F6EDDA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9" name="Flowchart: Document 98"/>
                  <p:cNvSpPr/>
                  <p:nvPr/>
                </p:nvSpPr>
                <p:spPr>
                  <a:xfrm>
                    <a:off x="5797538" y="3952989"/>
                    <a:ext cx="1981200" cy="1328881"/>
                  </a:xfrm>
                  <a:prstGeom prst="flowChartDocument">
                    <a:avLst/>
                  </a:prstGeom>
                  <a:solidFill>
                    <a:srgbClr val="F6EDDA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1099179" y="4933693"/>
                  <a:ext cx="1356062" cy="746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Peptide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Detection</a:t>
                  </a:r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>
              <a:xfrm>
                <a:off x="3782154" y="2248529"/>
                <a:ext cx="3412913" cy="422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Build a Chromatogram Library</a:t>
                </a: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5786757" y="5327928"/>
                <a:ext cx="1311627" cy="585016"/>
                <a:chOff x="5181094" y="5610337"/>
                <a:chExt cx="1554228" cy="758114"/>
              </a:xfrm>
            </p:grpSpPr>
            <p:sp>
              <p:nvSpPr>
                <p:cNvPr id="86" name="Freeform 85"/>
                <p:cNvSpPr/>
                <p:nvPr/>
              </p:nvSpPr>
              <p:spPr>
                <a:xfrm>
                  <a:off x="5181094" y="5610337"/>
                  <a:ext cx="1554228" cy="758114"/>
                </a:xfrm>
                <a:custGeom>
                  <a:avLst/>
                  <a:gdLst>
                    <a:gd name="connsiteX0" fmla="*/ 0 w 923730"/>
                    <a:gd name="connsiteY0" fmla="*/ 466593 h 497824"/>
                    <a:gd name="connsiteX1" fmla="*/ 233265 w 923730"/>
                    <a:gd name="connsiteY1" fmla="*/ 447931 h 497824"/>
                    <a:gd name="connsiteX2" fmla="*/ 289249 w 923730"/>
                    <a:gd name="connsiteY2" fmla="*/ 326633 h 497824"/>
                    <a:gd name="connsiteX3" fmla="*/ 401216 w 923730"/>
                    <a:gd name="connsiteY3" fmla="*/ 62 h 497824"/>
                    <a:gd name="connsiteX4" fmla="*/ 503853 w 923730"/>
                    <a:gd name="connsiteY4" fmla="*/ 354625 h 497824"/>
                    <a:gd name="connsiteX5" fmla="*/ 587828 w 923730"/>
                    <a:gd name="connsiteY5" fmla="*/ 485254 h 497824"/>
                    <a:gd name="connsiteX6" fmla="*/ 923730 w 923730"/>
                    <a:gd name="connsiteY6" fmla="*/ 485254 h 497824"/>
                    <a:gd name="connsiteX0" fmla="*/ 0 w 923730"/>
                    <a:gd name="connsiteY0" fmla="*/ 466595 h 497826"/>
                    <a:gd name="connsiteX1" fmla="*/ 257047 w 923730"/>
                    <a:gd name="connsiteY1" fmla="*/ 483606 h 497826"/>
                    <a:gd name="connsiteX2" fmla="*/ 289249 w 923730"/>
                    <a:gd name="connsiteY2" fmla="*/ 326635 h 497826"/>
                    <a:gd name="connsiteX3" fmla="*/ 401216 w 923730"/>
                    <a:gd name="connsiteY3" fmla="*/ 64 h 497826"/>
                    <a:gd name="connsiteX4" fmla="*/ 503853 w 923730"/>
                    <a:gd name="connsiteY4" fmla="*/ 354627 h 497826"/>
                    <a:gd name="connsiteX5" fmla="*/ 587828 w 923730"/>
                    <a:gd name="connsiteY5" fmla="*/ 485256 h 497826"/>
                    <a:gd name="connsiteX6" fmla="*/ 923730 w 923730"/>
                    <a:gd name="connsiteY6" fmla="*/ 485256 h 497826"/>
                    <a:gd name="connsiteX0" fmla="*/ 0 w 1035504"/>
                    <a:gd name="connsiteY0" fmla="*/ 483242 h 497826"/>
                    <a:gd name="connsiteX1" fmla="*/ 368821 w 1035504"/>
                    <a:gd name="connsiteY1" fmla="*/ 483606 h 497826"/>
                    <a:gd name="connsiteX2" fmla="*/ 401023 w 1035504"/>
                    <a:gd name="connsiteY2" fmla="*/ 326635 h 497826"/>
                    <a:gd name="connsiteX3" fmla="*/ 512990 w 1035504"/>
                    <a:gd name="connsiteY3" fmla="*/ 64 h 497826"/>
                    <a:gd name="connsiteX4" fmla="*/ 615627 w 1035504"/>
                    <a:gd name="connsiteY4" fmla="*/ 354627 h 497826"/>
                    <a:gd name="connsiteX5" fmla="*/ 699602 w 1035504"/>
                    <a:gd name="connsiteY5" fmla="*/ 485256 h 497826"/>
                    <a:gd name="connsiteX6" fmla="*/ 1035504 w 1035504"/>
                    <a:gd name="connsiteY6" fmla="*/ 485256 h 497826"/>
                    <a:gd name="connsiteX0" fmla="*/ 0 w 1035504"/>
                    <a:gd name="connsiteY0" fmla="*/ 483242 h 497826"/>
                    <a:gd name="connsiteX1" fmla="*/ 302232 w 1035504"/>
                    <a:gd name="connsiteY1" fmla="*/ 485984 h 497826"/>
                    <a:gd name="connsiteX2" fmla="*/ 401023 w 1035504"/>
                    <a:gd name="connsiteY2" fmla="*/ 326635 h 497826"/>
                    <a:gd name="connsiteX3" fmla="*/ 512990 w 1035504"/>
                    <a:gd name="connsiteY3" fmla="*/ 64 h 497826"/>
                    <a:gd name="connsiteX4" fmla="*/ 615627 w 1035504"/>
                    <a:gd name="connsiteY4" fmla="*/ 354627 h 497826"/>
                    <a:gd name="connsiteX5" fmla="*/ 699602 w 1035504"/>
                    <a:gd name="connsiteY5" fmla="*/ 485256 h 497826"/>
                    <a:gd name="connsiteX6" fmla="*/ 1035504 w 1035504"/>
                    <a:gd name="connsiteY6" fmla="*/ 485256 h 497826"/>
                    <a:gd name="connsiteX0" fmla="*/ 0 w 885680"/>
                    <a:gd name="connsiteY0" fmla="*/ 499889 h 504644"/>
                    <a:gd name="connsiteX1" fmla="*/ 152408 w 885680"/>
                    <a:gd name="connsiteY1" fmla="*/ 485984 h 504644"/>
                    <a:gd name="connsiteX2" fmla="*/ 251199 w 885680"/>
                    <a:gd name="connsiteY2" fmla="*/ 326635 h 504644"/>
                    <a:gd name="connsiteX3" fmla="*/ 363166 w 885680"/>
                    <a:gd name="connsiteY3" fmla="*/ 64 h 504644"/>
                    <a:gd name="connsiteX4" fmla="*/ 465803 w 885680"/>
                    <a:gd name="connsiteY4" fmla="*/ 354627 h 504644"/>
                    <a:gd name="connsiteX5" fmla="*/ 549778 w 885680"/>
                    <a:gd name="connsiteY5" fmla="*/ 485256 h 504644"/>
                    <a:gd name="connsiteX6" fmla="*/ 885680 w 885680"/>
                    <a:gd name="connsiteY6" fmla="*/ 485256 h 504644"/>
                    <a:gd name="connsiteX0" fmla="*/ 0 w 690670"/>
                    <a:gd name="connsiteY0" fmla="*/ 499889 h 504644"/>
                    <a:gd name="connsiteX1" fmla="*/ 152408 w 690670"/>
                    <a:gd name="connsiteY1" fmla="*/ 485984 h 504644"/>
                    <a:gd name="connsiteX2" fmla="*/ 251199 w 690670"/>
                    <a:gd name="connsiteY2" fmla="*/ 326635 h 504644"/>
                    <a:gd name="connsiteX3" fmla="*/ 363166 w 690670"/>
                    <a:gd name="connsiteY3" fmla="*/ 64 h 504644"/>
                    <a:gd name="connsiteX4" fmla="*/ 465803 w 690670"/>
                    <a:gd name="connsiteY4" fmla="*/ 354627 h 504644"/>
                    <a:gd name="connsiteX5" fmla="*/ 549778 w 690670"/>
                    <a:gd name="connsiteY5" fmla="*/ 485256 h 504644"/>
                    <a:gd name="connsiteX6" fmla="*/ 690670 w 690670"/>
                    <a:gd name="connsiteY6" fmla="*/ 490012 h 504644"/>
                    <a:gd name="connsiteX0" fmla="*/ 0 w 678779"/>
                    <a:gd name="connsiteY0" fmla="*/ 499889 h 507907"/>
                    <a:gd name="connsiteX1" fmla="*/ 152408 w 678779"/>
                    <a:gd name="connsiteY1" fmla="*/ 485984 h 507907"/>
                    <a:gd name="connsiteX2" fmla="*/ 251199 w 678779"/>
                    <a:gd name="connsiteY2" fmla="*/ 326635 h 507907"/>
                    <a:gd name="connsiteX3" fmla="*/ 363166 w 678779"/>
                    <a:gd name="connsiteY3" fmla="*/ 64 h 507907"/>
                    <a:gd name="connsiteX4" fmla="*/ 465803 w 678779"/>
                    <a:gd name="connsiteY4" fmla="*/ 354627 h 507907"/>
                    <a:gd name="connsiteX5" fmla="*/ 549778 w 678779"/>
                    <a:gd name="connsiteY5" fmla="*/ 485256 h 507907"/>
                    <a:gd name="connsiteX6" fmla="*/ 678779 w 678779"/>
                    <a:gd name="connsiteY6" fmla="*/ 501903 h 507907"/>
                    <a:gd name="connsiteX0" fmla="*/ 0 w 678779"/>
                    <a:gd name="connsiteY0" fmla="*/ 499889 h 504644"/>
                    <a:gd name="connsiteX1" fmla="*/ 152408 w 678779"/>
                    <a:gd name="connsiteY1" fmla="*/ 485984 h 504644"/>
                    <a:gd name="connsiteX2" fmla="*/ 251199 w 678779"/>
                    <a:gd name="connsiteY2" fmla="*/ 326635 h 504644"/>
                    <a:gd name="connsiteX3" fmla="*/ 363166 w 678779"/>
                    <a:gd name="connsiteY3" fmla="*/ 64 h 504644"/>
                    <a:gd name="connsiteX4" fmla="*/ 465803 w 678779"/>
                    <a:gd name="connsiteY4" fmla="*/ 354627 h 504644"/>
                    <a:gd name="connsiteX5" fmla="*/ 549778 w 678779"/>
                    <a:gd name="connsiteY5" fmla="*/ 485256 h 504644"/>
                    <a:gd name="connsiteX6" fmla="*/ 678779 w 678779"/>
                    <a:gd name="connsiteY6" fmla="*/ 501903 h 504644"/>
                    <a:gd name="connsiteX0" fmla="*/ 0 w 678779"/>
                    <a:gd name="connsiteY0" fmla="*/ 504645 h 507632"/>
                    <a:gd name="connsiteX1" fmla="*/ 152408 w 678779"/>
                    <a:gd name="connsiteY1" fmla="*/ 485984 h 507632"/>
                    <a:gd name="connsiteX2" fmla="*/ 251199 w 678779"/>
                    <a:gd name="connsiteY2" fmla="*/ 326635 h 507632"/>
                    <a:gd name="connsiteX3" fmla="*/ 363166 w 678779"/>
                    <a:gd name="connsiteY3" fmla="*/ 64 h 507632"/>
                    <a:gd name="connsiteX4" fmla="*/ 465803 w 678779"/>
                    <a:gd name="connsiteY4" fmla="*/ 354627 h 507632"/>
                    <a:gd name="connsiteX5" fmla="*/ 549778 w 678779"/>
                    <a:gd name="connsiteY5" fmla="*/ 485256 h 507632"/>
                    <a:gd name="connsiteX6" fmla="*/ 678779 w 678779"/>
                    <a:gd name="connsiteY6" fmla="*/ 501903 h 507632"/>
                    <a:gd name="connsiteX0" fmla="*/ 0 w 678779"/>
                    <a:gd name="connsiteY0" fmla="*/ 504645 h 506622"/>
                    <a:gd name="connsiteX1" fmla="*/ 152408 w 678779"/>
                    <a:gd name="connsiteY1" fmla="*/ 485984 h 506622"/>
                    <a:gd name="connsiteX2" fmla="*/ 251199 w 678779"/>
                    <a:gd name="connsiteY2" fmla="*/ 326635 h 506622"/>
                    <a:gd name="connsiteX3" fmla="*/ 363166 w 678779"/>
                    <a:gd name="connsiteY3" fmla="*/ 64 h 506622"/>
                    <a:gd name="connsiteX4" fmla="*/ 465803 w 678779"/>
                    <a:gd name="connsiteY4" fmla="*/ 354627 h 506622"/>
                    <a:gd name="connsiteX5" fmla="*/ 549778 w 678779"/>
                    <a:gd name="connsiteY5" fmla="*/ 485256 h 506622"/>
                    <a:gd name="connsiteX6" fmla="*/ 678779 w 678779"/>
                    <a:gd name="connsiteY6" fmla="*/ 501903 h 506622"/>
                    <a:gd name="connsiteX0" fmla="*/ 0 w 676401"/>
                    <a:gd name="connsiteY0" fmla="*/ 504645 h 506622"/>
                    <a:gd name="connsiteX1" fmla="*/ 152408 w 676401"/>
                    <a:gd name="connsiteY1" fmla="*/ 485984 h 506622"/>
                    <a:gd name="connsiteX2" fmla="*/ 251199 w 676401"/>
                    <a:gd name="connsiteY2" fmla="*/ 326635 h 506622"/>
                    <a:gd name="connsiteX3" fmla="*/ 363166 w 676401"/>
                    <a:gd name="connsiteY3" fmla="*/ 64 h 506622"/>
                    <a:gd name="connsiteX4" fmla="*/ 465803 w 676401"/>
                    <a:gd name="connsiteY4" fmla="*/ 354627 h 506622"/>
                    <a:gd name="connsiteX5" fmla="*/ 549778 w 676401"/>
                    <a:gd name="connsiteY5" fmla="*/ 485256 h 506622"/>
                    <a:gd name="connsiteX6" fmla="*/ 676401 w 676401"/>
                    <a:gd name="connsiteY6" fmla="*/ 504281 h 506622"/>
                    <a:gd name="connsiteX0" fmla="*/ 0 w 676401"/>
                    <a:gd name="connsiteY0" fmla="*/ 504645 h 506622"/>
                    <a:gd name="connsiteX1" fmla="*/ 152408 w 676401"/>
                    <a:gd name="connsiteY1" fmla="*/ 485984 h 506622"/>
                    <a:gd name="connsiteX2" fmla="*/ 251199 w 676401"/>
                    <a:gd name="connsiteY2" fmla="*/ 326635 h 506622"/>
                    <a:gd name="connsiteX3" fmla="*/ 363166 w 676401"/>
                    <a:gd name="connsiteY3" fmla="*/ 64 h 506622"/>
                    <a:gd name="connsiteX4" fmla="*/ 465803 w 676401"/>
                    <a:gd name="connsiteY4" fmla="*/ 354627 h 506622"/>
                    <a:gd name="connsiteX5" fmla="*/ 549778 w 676401"/>
                    <a:gd name="connsiteY5" fmla="*/ 485256 h 506622"/>
                    <a:gd name="connsiteX6" fmla="*/ 676401 w 676401"/>
                    <a:gd name="connsiteY6" fmla="*/ 504281 h 506622"/>
                    <a:gd name="connsiteX0" fmla="*/ 0 w 676401"/>
                    <a:gd name="connsiteY0" fmla="*/ 504645 h 506711"/>
                    <a:gd name="connsiteX1" fmla="*/ 152408 w 676401"/>
                    <a:gd name="connsiteY1" fmla="*/ 485984 h 506711"/>
                    <a:gd name="connsiteX2" fmla="*/ 251199 w 676401"/>
                    <a:gd name="connsiteY2" fmla="*/ 326635 h 506711"/>
                    <a:gd name="connsiteX3" fmla="*/ 363166 w 676401"/>
                    <a:gd name="connsiteY3" fmla="*/ 64 h 506711"/>
                    <a:gd name="connsiteX4" fmla="*/ 465803 w 676401"/>
                    <a:gd name="connsiteY4" fmla="*/ 354627 h 506711"/>
                    <a:gd name="connsiteX5" fmla="*/ 549778 w 676401"/>
                    <a:gd name="connsiteY5" fmla="*/ 485256 h 506711"/>
                    <a:gd name="connsiteX6" fmla="*/ 676401 w 676401"/>
                    <a:gd name="connsiteY6" fmla="*/ 504281 h 506711"/>
                    <a:gd name="connsiteX0" fmla="*/ 0 w 676401"/>
                    <a:gd name="connsiteY0" fmla="*/ 504645 h 509902"/>
                    <a:gd name="connsiteX1" fmla="*/ 152408 w 676401"/>
                    <a:gd name="connsiteY1" fmla="*/ 485984 h 509902"/>
                    <a:gd name="connsiteX2" fmla="*/ 251199 w 676401"/>
                    <a:gd name="connsiteY2" fmla="*/ 326635 h 509902"/>
                    <a:gd name="connsiteX3" fmla="*/ 363166 w 676401"/>
                    <a:gd name="connsiteY3" fmla="*/ 64 h 509902"/>
                    <a:gd name="connsiteX4" fmla="*/ 465803 w 676401"/>
                    <a:gd name="connsiteY4" fmla="*/ 354627 h 509902"/>
                    <a:gd name="connsiteX5" fmla="*/ 549778 w 676401"/>
                    <a:gd name="connsiteY5" fmla="*/ 485256 h 509902"/>
                    <a:gd name="connsiteX6" fmla="*/ 676401 w 676401"/>
                    <a:gd name="connsiteY6" fmla="*/ 504281 h 509902"/>
                    <a:gd name="connsiteX0" fmla="*/ 0 w 676401"/>
                    <a:gd name="connsiteY0" fmla="*/ 504645 h 507436"/>
                    <a:gd name="connsiteX1" fmla="*/ 152408 w 676401"/>
                    <a:gd name="connsiteY1" fmla="*/ 485984 h 507436"/>
                    <a:gd name="connsiteX2" fmla="*/ 251199 w 676401"/>
                    <a:gd name="connsiteY2" fmla="*/ 326635 h 507436"/>
                    <a:gd name="connsiteX3" fmla="*/ 363166 w 676401"/>
                    <a:gd name="connsiteY3" fmla="*/ 64 h 507436"/>
                    <a:gd name="connsiteX4" fmla="*/ 465803 w 676401"/>
                    <a:gd name="connsiteY4" fmla="*/ 354627 h 507436"/>
                    <a:gd name="connsiteX5" fmla="*/ 549778 w 676401"/>
                    <a:gd name="connsiteY5" fmla="*/ 485256 h 507436"/>
                    <a:gd name="connsiteX6" fmla="*/ 676401 w 676401"/>
                    <a:gd name="connsiteY6" fmla="*/ 504281 h 507436"/>
                    <a:gd name="connsiteX0" fmla="*/ 0 w 676401"/>
                    <a:gd name="connsiteY0" fmla="*/ 504645 h 527385"/>
                    <a:gd name="connsiteX1" fmla="*/ 152408 w 676401"/>
                    <a:gd name="connsiteY1" fmla="*/ 485984 h 527385"/>
                    <a:gd name="connsiteX2" fmla="*/ 251199 w 676401"/>
                    <a:gd name="connsiteY2" fmla="*/ 326635 h 527385"/>
                    <a:gd name="connsiteX3" fmla="*/ 363166 w 676401"/>
                    <a:gd name="connsiteY3" fmla="*/ 64 h 527385"/>
                    <a:gd name="connsiteX4" fmla="*/ 465803 w 676401"/>
                    <a:gd name="connsiteY4" fmla="*/ 354627 h 527385"/>
                    <a:gd name="connsiteX5" fmla="*/ 549778 w 676401"/>
                    <a:gd name="connsiteY5" fmla="*/ 485256 h 527385"/>
                    <a:gd name="connsiteX6" fmla="*/ 676401 w 676401"/>
                    <a:gd name="connsiteY6" fmla="*/ 504281 h 527385"/>
                    <a:gd name="connsiteX0" fmla="*/ 0 w 676401"/>
                    <a:gd name="connsiteY0" fmla="*/ 504645 h 506622"/>
                    <a:gd name="connsiteX1" fmla="*/ 152408 w 676401"/>
                    <a:gd name="connsiteY1" fmla="*/ 485984 h 506622"/>
                    <a:gd name="connsiteX2" fmla="*/ 251199 w 676401"/>
                    <a:gd name="connsiteY2" fmla="*/ 326635 h 506622"/>
                    <a:gd name="connsiteX3" fmla="*/ 363166 w 676401"/>
                    <a:gd name="connsiteY3" fmla="*/ 64 h 506622"/>
                    <a:gd name="connsiteX4" fmla="*/ 465803 w 676401"/>
                    <a:gd name="connsiteY4" fmla="*/ 354627 h 506622"/>
                    <a:gd name="connsiteX5" fmla="*/ 549778 w 676401"/>
                    <a:gd name="connsiteY5" fmla="*/ 485256 h 506622"/>
                    <a:gd name="connsiteX6" fmla="*/ 676401 w 676401"/>
                    <a:gd name="connsiteY6" fmla="*/ 504281 h 50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6401" h="506622">
                      <a:moveTo>
                        <a:pt x="0" y="504645"/>
                      </a:moveTo>
                      <a:cubicBezTo>
                        <a:pt x="92528" y="504599"/>
                        <a:pt x="110542" y="515652"/>
                        <a:pt x="152408" y="485984"/>
                      </a:cubicBezTo>
                      <a:cubicBezTo>
                        <a:pt x="194275" y="456316"/>
                        <a:pt x="216073" y="407622"/>
                        <a:pt x="251199" y="326635"/>
                      </a:cubicBezTo>
                      <a:cubicBezTo>
                        <a:pt x="286325" y="245648"/>
                        <a:pt x="327399" y="-4601"/>
                        <a:pt x="363166" y="64"/>
                      </a:cubicBezTo>
                      <a:cubicBezTo>
                        <a:pt x="398933" y="4729"/>
                        <a:pt x="434701" y="273762"/>
                        <a:pt x="465803" y="354627"/>
                      </a:cubicBezTo>
                      <a:cubicBezTo>
                        <a:pt x="496905" y="435492"/>
                        <a:pt x="514678" y="460314"/>
                        <a:pt x="549778" y="485256"/>
                      </a:cubicBezTo>
                      <a:cubicBezTo>
                        <a:pt x="582538" y="493818"/>
                        <a:pt x="550575" y="505654"/>
                        <a:pt x="676401" y="504281"/>
                      </a:cubicBez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87"/>
                <p:cNvSpPr/>
                <p:nvPr/>
              </p:nvSpPr>
              <p:spPr>
                <a:xfrm>
                  <a:off x="5181094" y="5738003"/>
                  <a:ext cx="1554228" cy="630364"/>
                </a:xfrm>
                <a:custGeom>
                  <a:avLst/>
                  <a:gdLst>
                    <a:gd name="connsiteX0" fmla="*/ 0 w 923730"/>
                    <a:gd name="connsiteY0" fmla="*/ 466593 h 497824"/>
                    <a:gd name="connsiteX1" fmla="*/ 233265 w 923730"/>
                    <a:gd name="connsiteY1" fmla="*/ 447931 h 497824"/>
                    <a:gd name="connsiteX2" fmla="*/ 289249 w 923730"/>
                    <a:gd name="connsiteY2" fmla="*/ 326633 h 497824"/>
                    <a:gd name="connsiteX3" fmla="*/ 401216 w 923730"/>
                    <a:gd name="connsiteY3" fmla="*/ 62 h 497824"/>
                    <a:gd name="connsiteX4" fmla="*/ 503853 w 923730"/>
                    <a:gd name="connsiteY4" fmla="*/ 354625 h 497824"/>
                    <a:gd name="connsiteX5" fmla="*/ 587828 w 923730"/>
                    <a:gd name="connsiteY5" fmla="*/ 485254 h 497824"/>
                    <a:gd name="connsiteX6" fmla="*/ 923730 w 923730"/>
                    <a:gd name="connsiteY6" fmla="*/ 485254 h 497824"/>
                    <a:gd name="connsiteX0" fmla="*/ 0 w 923730"/>
                    <a:gd name="connsiteY0" fmla="*/ 466595 h 497826"/>
                    <a:gd name="connsiteX1" fmla="*/ 257047 w 923730"/>
                    <a:gd name="connsiteY1" fmla="*/ 483606 h 497826"/>
                    <a:gd name="connsiteX2" fmla="*/ 289249 w 923730"/>
                    <a:gd name="connsiteY2" fmla="*/ 326635 h 497826"/>
                    <a:gd name="connsiteX3" fmla="*/ 401216 w 923730"/>
                    <a:gd name="connsiteY3" fmla="*/ 64 h 497826"/>
                    <a:gd name="connsiteX4" fmla="*/ 503853 w 923730"/>
                    <a:gd name="connsiteY4" fmla="*/ 354627 h 497826"/>
                    <a:gd name="connsiteX5" fmla="*/ 587828 w 923730"/>
                    <a:gd name="connsiteY5" fmla="*/ 485256 h 497826"/>
                    <a:gd name="connsiteX6" fmla="*/ 923730 w 923730"/>
                    <a:gd name="connsiteY6" fmla="*/ 485256 h 497826"/>
                    <a:gd name="connsiteX0" fmla="*/ 0 w 1035504"/>
                    <a:gd name="connsiteY0" fmla="*/ 483242 h 497826"/>
                    <a:gd name="connsiteX1" fmla="*/ 368821 w 1035504"/>
                    <a:gd name="connsiteY1" fmla="*/ 483606 h 497826"/>
                    <a:gd name="connsiteX2" fmla="*/ 401023 w 1035504"/>
                    <a:gd name="connsiteY2" fmla="*/ 326635 h 497826"/>
                    <a:gd name="connsiteX3" fmla="*/ 512990 w 1035504"/>
                    <a:gd name="connsiteY3" fmla="*/ 64 h 497826"/>
                    <a:gd name="connsiteX4" fmla="*/ 615627 w 1035504"/>
                    <a:gd name="connsiteY4" fmla="*/ 354627 h 497826"/>
                    <a:gd name="connsiteX5" fmla="*/ 699602 w 1035504"/>
                    <a:gd name="connsiteY5" fmla="*/ 485256 h 497826"/>
                    <a:gd name="connsiteX6" fmla="*/ 1035504 w 1035504"/>
                    <a:gd name="connsiteY6" fmla="*/ 485256 h 497826"/>
                    <a:gd name="connsiteX0" fmla="*/ 0 w 1035504"/>
                    <a:gd name="connsiteY0" fmla="*/ 483242 h 497826"/>
                    <a:gd name="connsiteX1" fmla="*/ 302232 w 1035504"/>
                    <a:gd name="connsiteY1" fmla="*/ 485984 h 497826"/>
                    <a:gd name="connsiteX2" fmla="*/ 401023 w 1035504"/>
                    <a:gd name="connsiteY2" fmla="*/ 326635 h 497826"/>
                    <a:gd name="connsiteX3" fmla="*/ 512990 w 1035504"/>
                    <a:gd name="connsiteY3" fmla="*/ 64 h 497826"/>
                    <a:gd name="connsiteX4" fmla="*/ 615627 w 1035504"/>
                    <a:gd name="connsiteY4" fmla="*/ 354627 h 497826"/>
                    <a:gd name="connsiteX5" fmla="*/ 699602 w 1035504"/>
                    <a:gd name="connsiteY5" fmla="*/ 485256 h 497826"/>
                    <a:gd name="connsiteX6" fmla="*/ 1035504 w 1035504"/>
                    <a:gd name="connsiteY6" fmla="*/ 485256 h 497826"/>
                    <a:gd name="connsiteX0" fmla="*/ 0 w 885680"/>
                    <a:gd name="connsiteY0" fmla="*/ 499889 h 504644"/>
                    <a:gd name="connsiteX1" fmla="*/ 152408 w 885680"/>
                    <a:gd name="connsiteY1" fmla="*/ 485984 h 504644"/>
                    <a:gd name="connsiteX2" fmla="*/ 251199 w 885680"/>
                    <a:gd name="connsiteY2" fmla="*/ 326635 h 504644"/>
                    <a:gd name="connsiteX3" fmla="*/ 363166 w 885680"/>
                    <a:gd name="connsiteY3" fmla="*/ 64 h 504644"/>
                    <a:gd name="connsiteX4" fmla="*/ 465803 w 885680"/>
                    <a:gd name="connsiteY4" fmla="*/ 354627 h 504644"/>
                    <a:gd name="connsiteX5" fmla="*/ 549778 w 885680"/>
                    <a:gd name="connsiteY5" fmla="*/ 485256 h 504644"/>
                    <a:gd name="connsiteX6" fmla="*/ 885680 w 885680"/>
                    <a:gd name="connsiteY6" fmla="*/ 485256 h 504644"/>
                    <a:gd name="connsiteX0" fmla="*/ 0 w 690670"/>
                    <a:gd name="connsiteY0" fmla="*/ 499889 h 504644"/>
                    <a:gd name="connsiteX1" fmla="*/ 152408 w 690670"/>
                    <a:gd name="connsiteY1" fmla="*/ 485984 h 504644"/>
                    <a:gd name="connsiteX2" fmla="*/ 251199 w 690670"/>
                    <a:gd name="connsiteY2" fmla="*/ 326635 h 504644"/>
                    <a:gd name="connsiteX3" fmla="*/ 363166 w 690670"/>
                    <a:gd name="connsiteY3" fmla="*/ 64 h 504644"/>
                    <a:gd name="connsiteX4" fmla="*/ 465803 w 690670"/>
                    <a:gd name="connsiteY4" fmla="*/ 354627 h 504644"/>
                    <a:gd name="connsiteX5" fmla="*/ 549778 w 690670"/>
                    <a:gd name="connsiteY5" fmla="*/ 485256 h 504644"/>
                    <a:gd name="connsiteX6" fmla="*/ 690670 w 690670"/>
                    <a:gd name="connsiteY6" fmla="*/ 490012 h 504644"/>
                    <a:gd name="connsiteX0" fmla="*/ 0 w 678779"/>
                    <a:gd name="connsiteY0" fmla="*/ 499889 h 507907"/>
                    <a:gd name="connsiteX1" fmla="*/ 152408 w 678779"/>
                    <a:gd name="connsiteY1" fmla="*/ 485984 h 507907"/>
                    <a:gd name="connsiteX2" fmla="*/ 251199 w 678779"/>
                    <a:gd name="connsiteY2" fmla="*/ 326635 h 507907"/>
                    <a:gd name="connsiteX3" fmla="*/ 363166 w 678779"/>
                    <a:gd name="connsiteY3" fmla="*/ 64 h 507907"/>
                    <a:gd name="connsiteX4" fmla="*/ 465803 w 678779"/>
                    <a:gd name="connsiteY4" fmla="*/ 354627 h 507907"/>
                    <a:gd name="connsiteX5" fmla="*/ 549778 w 678779"/>
                    <a:gd name="connsiteY5" fmla="*/ 485256 h 507907"/>
                    <a:gd name="connsiteX6" fmla="*/ 678779 w 678779"/>
                    <a:gd name="connsiteY6" fmla="*/ 501903 h 507907"/>
                    <a:gd name="connsiteX0" fmla="*/ 0 w 678779"/>
                    <a:gd name="connsiteY0" fmla="*/ 499889 h 504644"/>
                    <a:gd name="connsiteX1" fmla="*/ 152408 w 678779"/>
                    <a:gd name="connsiteY1" fmla="*/ 485984 h 504644"/>
                    <a:gd name="connsiteX2" fmla="*/ 251199 w 678779"/>
                    <a:gd name="connsiteY2" fmla="*/ 326635 h 504644"/>
                    <a:gd name="connsiteX3" fmla="*/ 363166 w 678779"/>
                    <a:gd name="connsiteY3" fmla="*/ 64 h 504644"/>
                    <a:gd name="connsiteX4" fmla="*/ 465803 w 678779"/>
                    <a:gd name="connsiteY4" fmla="*/ 354627 h 504644"/>
                    <a:gd name="connsiteX5" fmla="*/ 549778 w 678779"/>
                    <a:gd name="connsiteY5" fmla="*/ 485256 h 504644"/>
                    <a:gd name="connsiteX6" fmla="*/ 678779 w 678779"/>
                    <a:gd name="connsiteY6" fmla="*/ 501903 h 504644"/>
                    <a:gd name="connsiteX0" fmla="*/ 0 w 678779"/>
                    <a:gd name="connsiteY0" fmla="*/ 504645 h 507632"/>
                    <a:gd name="connsiteX1" fmla="*/ 152408 w 678779"/>
                    <a:gd name="connsiteY1" fmla="*/ 485984 h 507632"/>
                    <a:gd name="connsiteX2" fmla="*/ 251199 w 678779"/>
                    <a:gd name="connsiteY2" fmla="*/ 326635 h 507632"/>
                    <a:gd name="connsiteX3" fmla="*/ 363166 w 678779"/>
                    <a:gd name="connsiteY3" fmla="*/ 64 h 507632"/>
                    <a:gd name="connsiteX4" fmla="*/ 465803 w 678779"/>
                    <a:gd name="connsiteY4" fmla="*/ 354627 h 507632"/>
                    <a:gd name="connsiteX5" fmla="*/ 549778 w 678779"/>
                    <a:gd name="connsiteY5" fmla="*/ 485256 h 507632"/>
                    <a:gd name="connsiteX6" fmla="*/ 678779 w 678779"/>
                    <a:gd name="connsiteY6" fmla="*/ 501903 h 507632"/>
                    <a:gd name="connsiteX0" fmla="*/ 0 w 678779"/>
                    <a:gd name="connsiteY0" fmla="*/ 504645 h 506622"/>
                    <a:gd name="connsiteX1" fmla="*/ 152408 w 678779"/>
                    <a:gd name="connsiteY1" fmla="*/ 485984 h 506622"/>
                    <a:gd name="connsiteX2" fmla="*/ 251199 w 678779"/>
                    <a:gd name="connsiteY2" fmla="*/ 326635 h 506622"/>
                    <a:gd name="connsiteX3" fmla="*/ 363166 w 678779"/>
                    <a:gd name="connsiteY3" fmla="*/ 64 h 506622"/>
                    <a:gd name="connsiteX4" fmla="*/ 465803 w 678779"/>
                    <a:gd name="connsiteY4" fmla="*/ 354627 h 506622"/>
                    <a:gd name="connsiteX5" fmla="*/ 549778 w 678779"/>
                    <a:gd name="connsiteY5" fmla="*/ 485256 h 506622"/>
                    <a:gd name="connsiteX6" fmla="*/ 678779 w 678779"/>
                    <a:gd name="connsiteY6" fmla="*/ 501903 h 506622"/>
                    <a:gd name="connsiteX0" fmla="*/ 0 w 676401"/>
                    <a:gd name="connsiteY0" fmla="*/ 504645 h 506622"/>
                    <a:gd name="connsiteX1" fmla="*/ 152408 w 676401"/>
                    <a:gd name="connsiteY1" fmla="*/ 485984 h 506622"/>
                    <a:gd name="connsiteX2" fmla="*/ 251199 w 676401"/>
                    <a:gd name="connsiteY2" fmla="*/ 326635 h 506622"/>
                    <a:gd name="connsiteX3" fmla="*/ 363166 w 676401"/>
                    <a:gd name="connsiteY3" fmla="*/ 64 h 506622"/>
                    <a:gd name="connsiteX4" fmla="*/ 465803 w 676401"/>
                    <a:gd name="connsiteY4" fmla="*/ 354627 h 506622"/>
                    <a:gd name="connsiteX5" fmla="*/ 549778 w 676401"/>
                    <a:gd name="connsiteY5" fmla="*/ 485256 h 506622"/>
                    <a:gd name="connsiteX6" fmla="*/ 676401 w 676401"/>
                    <a:gd name="connsiteY6" fmla="*/ 504281 h 506622"/>
                    <a:gd name="connsiteX0" fmla="*/ 0 w 676401"/>
                    <a:gd name="connsiteY0" fmla="*/ 504645 h 506622"/>
                    <a:gd name="connsiteX1" fmla="*/ 152408 w 676401"/>
                    <a:gd name="connsiteY1" fmla="*/ 485984 h 506622"/>
                    <a:gd name="connsiteX2" fmla="*/ 251199 w 676401"/>
                    <a:gd name="connsiteY2" fmla="*/ 326635 h 506622"/>
                    <a:gd name="connsiteX3" fmla="*/ 363166 w 676401"/>
                    <a:gd name="connsiteY3" fmla="*/ 64 h 506622"/>
                    <a:gd name="connsiteX4" fmla="*/ 465803 w 676401"/>
                    <a:gd name="connsiteY4" fmla="*/ 354627 h 506622"/>
                    <a:gd name="connsiteX5" fmla="*/ 549778 w 676401"/>
                    <a:gd name="connsiteY5" fmla="*/ 485256 h 506622"/>
                    <a:gd name="connsiteX6" fmla="*/ 676401 w 676401"/>
                    <a:gd name="connsiteY6" fmla="*/ 504281 h 506622"/>
                    <a:gd name="connsiteX0" fmla="*/ 0 w 676401"/>
                    <a:gd name="connsiteY0" fmla="*/ 504645 h 506711"/>
                    <a:gd name="connsiteX1" fmla="*/ 152408 w 676401"/>
                    <a:gd name="connsiteY1" fmla="*/ 485984 h 506711"/>
                    <a:gd name="connsiteX2" fmla="*/ 251199 w 676401"/>
                    <a:gd name="connsiteY2" fmla="*/ 326635 h 506711"/>
                    <a:gd name="connsiteX3" fmla="*/ 363166 w 676401"/>
                    <a:gd name="connsiteY3" fmla="*/ 64 h 506711"/>
                    <a:gd name="connsiteX4" fmla="*/ 465803 w 676401"/>
                    <a:gd name="connsiteY4" fmla="*/ 354627 h 506711"/>
                    <a:gd name="connsiteX5" fmla="*/ 549778 w 676401"/>
                    <a:gd name="connsiteY5" fmla="*/ 485256 h 506711"/>
                    <a:gd name="connsiteX6" fmla="*/ 676401 w 676401"/>
                    <a:gd name="connsiteY6" fmla="*/ 504281 h 506711"/>
                    <a:gd name="connsiteX0" fmla="*/ 0 w 676401"/>
                    <a:gd name="connsiteY0" fmla="*/ 504645 h 509902"/>
                    <a:gd name="connsiteX1" fmla="*/ 152408 w 676401"/>
                    <a:gd name="connsiteY1" fmla="*/ 485984 h 509902"/>
                    <a:gd name="connsiteX2" fmla="*/ 251199 w 676401"/>
                    <a:gd name="connsiteY2" fmla="*/ 326635 h 509902"/>
                    <a:gd name="connsiteX3" fmla="*/ 363166 w 676401"/>
                    <a:gd name="connsiteY3" fmla="*/ 64 h 509902"/>
                    <a:gd name="connsiteX4" fmla="*/ 465803 w 676401"/>
                    <a:gd name="connsiteY4" fmla="*/ 354627 h 509902"/>
                    <a:gd name="connsiteX5" fmla="*/ 549778 w 676401"/>
                    <a:gd name="connsiteY5" fmla="*/ 485256 h 509902"/>
                    <a:gd name="connsiteX6" fmla="*/ 676401 w 676401"/>
                    <a:gd name="connsiteY6" fmla="*/ 504281 h 509902"/>
                    <a:gd name="connsiteX0" fmla="*/ 0 w 676401"/>
                    <a:gd name="connsiteY0" fmla="*/ 504645 h 507436"/>
                    <a:gd name="connsiteX1" fmla="*/ 152408 w 676401"/>
                    <a:gd name="connsiteY1" fmla="*/ 485984 h 507436"/>
                    <a:gd name="connsiteX2" fmla="*/ 251199 w 676401"/>
                    <a:gd name="connsiteY2" fmla="*/ 326635 h 507436"/>
                    <a:gd name="connsiteX3" fmla="*/ 363166 w 676401"/>
                    <a:gd name="connsiteY3" fmla="*/ 64 h 507436"/>
                    <a:gd name="connsiteX4" fmla="*/ 465803 w 676401"/>
                    <a:gd name="connsiteY4" fmla="*/ 354627 h 507436"/>
                    <a:gd name="connsiteX5" fmla="*/ 549778 w 676401"/>
                    <a:gd name="connsiteY5" fmla="*/ 485256 h 507436"/>
                    <a:gd name="connsiteX6" fmla="*/ 676401 w 676401"/>
                    <a:gd name="connsiteY6" fmla="*/ 504281 h 507436"/>
                    <a:gd name="connsiteX0" fmla="*/ 0 w 676401"/>
                    <a:gd name="connsiteY0" fmla="*/ 504645 h 527385"/>
                    <a:gd name="connsiteX1" fmla="*/ 152408 w 676401"/>
                    <a:gd name="connsiteY1" fmla="*/ 485984 h 527385"/>
                    <a:gd name="connsiteX2" fmla="*/ 251199 w 676401"/>
                    <a:gd name="connsiteY2" fmla="*/ 326635 h 527385"/>
                    <a:gd name="connsiteX3" fmla="*/ 363166 w 676401"/>
                    <a:gd name="connsiteY3" fmla="*/ 64 h 527385"/>
                    <a:gd name="connsiteX4" fmla="*/ 465803 w 676401"/>
                    <a:gd name="connsiteY4" fmla="*/ 354627 h 527385"/>
                    <a:gd name="connsiteX5" fmla="*/ 549778 w 676401"/>
                    <a:gd name="connsiteY5" fmla="*/ 485256 h 527385"/>
                    <a:gd name="connsiteX6" fmla="*/ 676401 w 676401"/>
                    <a:gd name="connsiteY6" fmla="*/ 504281 h 527385"/>
                    <a:gd name="connsiteX0" fmla="*/ 0 w 676401"/>
                    <a:gd name="connsiteY0" fmla="*/ 504645 h 506622"/>
                    <a:gd name="connsiteX1" fmla="*/ 152408 w 676401"/>
                    <a:gd name="connsiteY1" fmla="*/ 485984 h 506622"/>
                    <a:gd name="connsiteX2" fmla="*/ 251199 w 676401"/>
                    <a:gd name="connsiteY2" fmla="*/ 326635 h 506622"/>
                    <a:gd name="connsiteX3" fmla="*/ 363166 w 676401"/>
                    <a:gd name="connsiteY3" fmla="*/ 64 h 506622"/>
                    <a:gd name="connsiteX4" fmla="*/ 465803 w 676401"/>
                    <a:gd name="connsiteY4" fmla="*/ 354627 h 506622"/>
                    <a:gd name="connsiteX5" fmla="*/ 549778 w 676401"/>
                    <a:gd name="connsiteY5" fmla="*/ 485256 h 506622"/>
                    <a:gd name="connsiteX6" fmla="*/ 676401 w 676401"/>
                    <a:gd name="connsiteY6" fmla="*/ 504281 h 50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6401" h="506622">
                      <a:moveTo>
                        <a:pt x="0" y="504645"/>
                      </a:moveTo>
                      <a:cubicBezTo>
                        <a:pt x="92528" y="504599"/>
                        <a:pt x="110542" y="515652"/>
                        <a:pt x="152408" y="485984"/>
                      </a:cubicBezTo>
                      <a:cubicBezTo>
                        <a:pt x="194275" y="456316"/>
                        <a:pt x="216073" y="407622"/>
                        <a:pt x="251199" y="326635"/>
                      </a:cubicBezTo>
                      <a:cubicBezTo>
                        <a:pt x="286325" y="245648"/>
                        <a:pt x="327399" y="-4601"/>
                        <a:pt x="363166" y="64"/>
                      </a:cubicBezTo>
                      <a:cubicBezTo>
                        <a:pt x="398933" y="4729"/>
                        <a:pt x="434701" y="273762"/>
                        <a:pt x="465803" y="354627"/>
                      </a:cubicBezTo>
                      <a:cubicBezTo>
                        <a:pt x="496905" y="435492"/>
                        <a:pt x="514678" y="460314"/>
                        <a:pt x="549778" y="485256"/>
                      </a:cubicBezTo>
                      <a:cubicBezTo>
                        <a:pt x="582538" y="493818"/>
                        <a:pt x="550575" y="505654"/>
                        <a:pt x="676401" y="504281"/>
                      </a:cubicBez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88"/>
                <p:cNvSpPr/>
                <p:nvPr/>
              </p:nvSpPr>
              <p:spPr>
                <a:xfrm>
                  <a:off x="5181094" y="5962752"/>
                  <a:ext cx="1554228" cy="405615"/>
                </a:xfrm>
                <a:custGeom>
                  <a:avLst/>
                  <a:gdLst>
                    <a:gd name="connsiteX0" fmla="*/ 0 w 923730"/>
                    <a:gd name="connsiteY0" fmla="*/ 466593 h 497824"/>
                    <a:gd name="connsiteX1" fmla="*/ 233265 w 923730"/>
                    <a:gd name="connsiteY1" fmla="*/ 447931 h 497824"/>
                    <a:gd name="connsiteX2" fmla="*/ 289249 w 923730"/>
                    <a:gd name="connsiteY2" fmla="*/ 326633 h 497824"/>
                    <a:gd name="connsiteX3" fmla="*/ 401216 w 923730"/>
                    <a:gd name="connsiteY3" fmla="*/ 62 h 497824"/>
                    <a:gd name="connsiteX4" fmla="*/ 503853 w 923730"/>
                    <a:gd name="connsiteY4" fmla="*/ 354625 h 497824"/>
                    <a:gd name="connsiteX5" fmla="*/ 587828 w 923730"/>
                    <a:gd name="connsiteY5" fmla="*/ 485254 h 497824"/>
                    <a:gd name="connsiteX6" fmla="*/ 923730 w 923730"/>
                    <a:gd name="connsiteY6" fmla="*/ 485254 h 497824"/>
                    <a:gd name="connsiteX0" fmla="*/ 0 w 923730"/>
                    <a:gd name="connsiteY0" fmla="*/ 466595 h 497826"/>
                    <a:gd name="connsiteX1" fmla="*/ 257047 w 923730"/>
                    <a:gd name="connsiteY1" fmla="*/ 483606 h 497826"/>
                    <a:gd name="connsiteX2" fmla="*/ 289249 w 923730"/>
                    <a:gd name="connsiteY2" fmla="*/ 326635 h 497826"/>
                    <a:gd name="connsiteX3" fmla="*/ 401216 w 923730"/>
                    <a:gd name="connsiteY3" fmla="*/ 64 h 497826"/>
                    <a:gd name="connsiteX4" fmla="*/ 503853 w 923730"/>
                    <a:gd name="connsiteY4" fmla="*/ 354627 h 497826"/>
                    <a:gd name="connsiteX5" fmla="*/ 587828 w 923730"/>
                    <a:gd name="connsiteY5" fmla="*/ 485256 h 497826"/>
                    <a:gd name="connsiteX6" fmla="*/ 923730 w 923730"/>
                    <a:gd name="connsiteY6" fmla="*/ 485256 h 497826"/>
                    <a:gd name="connsiteX0" fmla="*/ 0 w 1035504"/>
                    <a:gd name="connsiteY0" fmla="*/ 483242 h 497826"/>
                    <a:gd name="connsiteX1" fmla="*/ 368821 w 1035504"/>
                    <a:gd name="connsiteY1" fmla="*/ 483606 h 497826"/>
                    <a:gd name="connsiteX2" fmla="*/ 401023 w 1035504"/>
                    <a:gd name="connsiteY2" fmla="*/ 326635 h 497826"/>
                    <a:gd name="connsiteX3" fmla="*/ 512990 w 1035504"/>
                    <a:gd name="connsiteY3" fmla="*/ 64 h 497826"/>
                    <a:gd name="connsiteX4" fmla="*/ 615627 w 1035504"/>
                    <a:gd name="connsiteY4" fmla="*/ 354627 h 497826"/>
                    <a:gd name="connsiteX5" fmla="*/ 699602 w 1035504"/>
                    <a:gd name="connsiteY5" fmla="*/ 485256 h 497826"/>
                    <a:gd name="connsiteX6" fmla="*/ 1035504 w 1035504"/>
                    <a:gd name="connsiteY6" fmla="*/ 485256 h 497826"/>
                    <a:gd name="connsiteX0" fmla="*/ 0 w 1035504"/>
                    <a:gd name="connsiteY0" fmla="*/ 483242 h 497826"/>
                    <a:gd name="connsiteX1" fmla="*/ 302232 w 1035504"/>
                    <a:gd name="connsiteY1" fmla="*/ 485984 h 497826"/>
                    <a:gd name="connsiteX2" fmla="*/ 401023 w 1035504"/>
                    <a:gd name="connsiteY2" fmla="*/ 326635 h 497826"/>
                    <a:gd name="connsiteX3" fmla="*/ 512990 w 1035504"/>
                    <a:gd name="connsiteY3" fmla="*/ 64 h 497826"/>
                    <a:gd name="connsiteX4" fmla="*/ 615627 w 1035504"/>
                    <a:gd name="connsiteY4" fmla="*/ 354627 h 497826"/>
                    <a:gd name="connsiteX5" fmla="*/ 699602 w 1035504"/>
                    <a:gd name="connsiteY5" fmla="*/ 485256 h 497826"/>
                    <a:gd name="connsiteX6" fmla="*/ 1035504 w 1035504"/>
                    <a:gd name="connsiteY6" fmla="*/ 485256 h 497826"/>
                    <a:gd name="connsiteX0" fmla="*/ 0 w 885680"/>
                    <a:gd name="connsiteY0" fmla="*/ 499889 h 504644"/>
                    <a:gd name="connsiteX1" fmla="*/ 152408 w 885680"/>
                    <a:gd name="connsiteY1" fmla="*/ 485984 h 504644"/>
                    <a:gd name="connsiteX2" fmla="*/ 251199 w 885680"/>
                    <a:gd name="connsiteY2" fmla="*/ 326635 h 504644"/>
                    <a:gd name="connsiteX3" fmla="*/ 363166 w 885680"/>
                    <a:gd name="connsiteY3" fmla="*/ 64 h 504644"/>
                    <a:gd name="connsiteX4" fmla="*/ 465803 w 885680"/>
                    <a:gd name="connsiteY4" fmla="*/ 354627 h 504644"/>
                    <a:gd name="connsiteX5" fmla="*/ 549778 w 885680"/>
                    <a:gd name="connsiteY5" fmla="*/ 485256 h 504644"/>
                    <a:gd name="connsiteX6" fmla="*/ 885680 w 885680"/>
                    <a:gd name="connsiteY6" fmla="*/ 485256 h 504644"/>
                    <a:gd name="connsiteX0" fmla="*/ 0 w 690670"/>
                    <a:gd name="connsiteY0" fmla="*/ 499889 h 504644"/>
                    <a:gd name="connsiteX1" fmla="*/ 152408 w 690670"/>
                    <a:gd name="connsiteY1" fmla="*/ 485984 h 504644"/>
                    <a:gd name="connsiteX2" fmla="*/ 251199 w 690670"/>
                    <a:gd name="connsiteY2" fmla="*/ 326635 h 504644"/>
                    <a:gd name="connsiteX3" fmla="*/ 363166 w 690670"/>
                    <a:gd name="connsiteY3" fmla="*/ 64 h 504644"/>
                    <a:gd name="connsiteX4" fmla="*/ 465803 w 690670"/>
                    <a:gd name="connsiteY4" fmla="*/ 354627 h 504644"/>
                    <a:gd name="connsiteX5" fmla="*/ 549778 w 690670"/>
                    <a:gd name="connsiteY5" fmla="*/ 485256 h 504644"/>
                    <a:gd name="connsiteX6" fmla="*/ 690670 w 690670"/>
                    <a:gd name="connsiteY6" fmla="*/ 490012 h 504644"/>
                    <a:gd name="connsiteX0" fmla="*/ 0 w 678779"/>
                    <a:gd name="connsiteY0" fmla="*/ 499889 h 507907"/>
                    <a:gd name="connsiteX1" fmla="*/ 152408 w 678779"/>
                    <a:gd name="connsiteY1" fmla="*/ 485984 h 507907"/>
                    <a:gd name="connsiteX2" fmla="*/ 251199 w 678779"/>
                    <a:gd name="connsiteY2" fmla="*/ 326635 h 507907"/>
                    <a:gd name="connsiteX3" fmla="*/ 363166 w 678779"/>
                    <a:gd name="connsiteY3" fmla="*/ 64 h 507907"/>
                    <a:gd name="connsiteX4" fmla="*/ 465803 w 678779"/>
                    <a:gd name="connsiteY4" fmla="*/ 354627 h 507907"/>
                    <a:gd name="connsiteX5" fmla="*/ 549778 w 678779"/>
                    <a:gd name="connsiteY5" fmla="*/ 485256 h 507907"/>
                    <a:gd name="connsiteX6" fmla="*/ 678779 w 678779"/>
                    <a:gd name="connsiteY6" fmla="*/ 501903 h 507907"/>
                    <a:gd name="connsiteX0" fmla="*/ 0 w 678779"/>
                    <a:gd name="connsiteY0" fmla="*/ 499889 h 504644"/>
                    <a:gd name="connsiteX1" fmla="*/ 152408 w 678779"/>
                    <a:gd name="connsiteY1" fmla="*/ 485984 h 504644"/>
                    <a:gd name="connsiteX2" fmla="*/ 251199 w 678779"/>
                    <a:gd name="connsiteY2" fmla="*/ 326635 h 504644"/>
                    <a:gd name="connsiteX3" fmla="*/ 363166 w 678779"/>
                    <a:gd name="connsiteY3" fmla="*/ 64 h 504644"/>
                    <a:gd name="connsiteX4" fmla="*/ 465803 w 678779"/>
                    <a:gd name="connsiteY4" fmla="*/ 354627 h 504644"/>
                    <a:gd name="connsiteX5" fmla="*/ 549778 w 678779"/>
                    <a:gd name="connsiteY5" fmla="*/ 485256 h 504644"/>
                    <a:gd name="connsiteX6" fmla="*/ 678779 w 678779"/>
                    <a:gd name="connsiteY6" fmla="*/ 501903 h 504644"/>
                    <a:gd name="connsiteX0" fmla="*/ 0 w 678779"/>
                    <a:gd name="connsiteY0" fmla="*/ 504645 h 507632"/>
                    <a:gd name="connsiteX1" fmla="*/ 152408 w 678779"/>
                    <a:gd name="connsiteY1" fmla="*/ 485984 h 507632"/>
                    <a:gd name="connsiteX2" fmla="*/ 251199 w 678779"/>
                    <a:gd name="connsiteY2" fmla="*/ 326635 h 507632"/>
                    <a:gd name="connsiteX3" fmla="*/ 363166 w 678779"/>
                    <a:gd name="connsiteY3" fmla="*/ 64 h 507632"/>
                    <a:gd name="connsiteX4" fmla="*/ 465803 w 678779"/>
                    <a:gd name="connsiteY4" fmla="*/ 354627 h 507632"/>
                    <a:gd name="connsiteX5" fmla="*/ 549778 w 678779"/>
                    <a:gd name="connsiteY5" fmla="*/ 485256 h 507632"/>
                    <a:gd name="connsiteX6" fmla="*/ 678779 w 678779"/>
                    <a:gd name="connsiteY6" fmla="*/ 501903 h 507632"/>
                    <a:gd name="connsiteX0" fmla="*/ 0 w 678779"/>
                    <a:gd name="connsiteY0" fmla="*/ 504645 h 506622"/>
                    <a:gd name="connsiteX1" fmla="*/ 152408 w 678779"/>
                    <a:gd name="connsiteY1" fmla="*/ 485984 h 506622"/>
                    <a:gd name="connsiteX2" fmla="*/ 251199 w 678779"/>
                    <a:gd name="connsiteY2" fmla="*/ 326635 h 506622"/>
                    <a:gd name="connsiteX3" fmla="*/ 363166 w 678779"/>
                    <a:gd name="connsiteY3" fmla="*/ 64 h 506622"/>
                    <a:gd name="connsiteX4" fmla="*/ 465803 w 678779"/>
                    <a:gd name="connsiteY4" fmla="*/ 354627 h 506622"/>
                    <a:gd name="connsiteX5" fmla="*/ 549778 w 678779"/>
                    <a:gd name="connsiteY5" fmla="*/ 485256 h 506622"/>
                    <a:gd name="connsiteX6" fmla="*/ 678779 w 678779"/>
                    <a:gd name="connsiteY6" fmla="*/ 501903 h 506622"/>
                    <a:gd name="connsiteX0" fmla="*/ 0 w 676401"/>
                    <a:gd name="connsiteY0" fmla="*/ 504645 h 506622"/>
                    <a:gd name="connsiteX1" fmla="*/ 152408 w 676401"/>
                    <a:gd name="connsiteY1" fmla="*/ 485984 h 506622"/>
                    <a:gd name="connsiteX2" fmla="*/ 251199 w 676401"/>
                    <a:gd name="connsiteY2" fmla="*/ 326635 h 506622"/>
                    <a:gd name="connsiteX3" fmla="*/ 363166 w 676401"/>
                    <a:gd name="connsiteY3" fmla="*/ 64 h 506622"/>
                    <a:gd name="connsiteX4" fmla="*/ 465803 w 676401"/>
                    <a:gd name="connsiteY4" fmla="*/ 354627 h 506622"/>
                    <a:gd name="connsiteX5" fmla="*/ 549778 w 676401"/>
                    <a:gd name="connsiteY5" fmla="*/ 485256 h 506622"/>
                    <a:gd name="connsiteX6" fmla="*/ 676401 w 676401"/>
                    <a:gd name="connsiteY6" fmla="*/ 504281 h 506622"/>
                    <a:gd name="connsiteX0" fmla="*/ 0 w 676401"/>
                    <a:gd name="connsiteY0" fmla="*/ 504645 h 506622"/>
                    <a:gd name="connsiteX1" fmla="*/ 152408 w 676401"/>
                    <a:gd name="connsiteY1" fmla="*/ 485984 h 506622"/>
                    <a:gd name="connsiteX2" fmla="*/ 251199 w 676401"/>
                    <a:gd name="connsiteY2" fmla="*/ 326635 h 506622"/>
                    <a:gd name="connsiteX3" fmla="*/ 363166 w 676401"/>
                    <a:gd name="connsiteY3" fmla="*/ 64 h 506622"/>
                    <a:gd name="connsiteX4" fmla="*/ 465803 w 676401"/>
                    <a:gd name="connsiteY4" fmla="*/ 354627 h 506622"/>
                    <a:gd name="connsiteX5" fmla="*/ 549778 w 676401"/>
                    <a:gd name="connsiteY5" fmla="*/ 485256 h 506622"/>
                    <a:gd name="connsiteX6" fmla="*/ 676401 w 676401"/>
                    <a:gd name="connsiteY6" fmla="*/ 504281 h 506622"/>
                    <a:gd name="connsiteX0" fmla="*/ 0 w 676401"/>
                    <a:gd name="connsiteY0" fmla="*/ 504645 h 506711"/>
                    <a:gd name="connsiteX1" fmla="*/ 152408 w 676401"/>
                    <a:gd name="connsiteY1" fmla="*/ 485984 h 506711"/>
                    <a:gd name="connsiteX2" fmla="*/ 251199 w 676401"/>
                    <a:gd name="connsiteY2" fmla="*/ 326635 h 506711"/>
                    <a:gd name="connsiteX3" fmla="*/ 363166 w 676401"/>
                    <a:gd name="connsiteY3" fmla="*/ 64 h 506711"/>
                    <a:gd name="connsiteX4" fmla="*/ 465803 w 676401"/>
                    <a:gd name="connsiteY4" fmla="*/ 354627 h 506711"/>
                    <a:gd name="connsiteX5" fmla="*/ 549778 w 676401"/>
                    <a:gd name="connsiteY5" fmla="*/ 485256 h 506711"/>
                    <a:gd name="connsiteX6" fmla="*/ 676401 w 676401"/>
                    <a:gd name="connsiteY6" fmla="*/ 504281 h 506711"/>
                    <a:gd name="connsiteX0" fmla="*/ 0 w 676401"/>
                    <a:gd name="connsiteY0" fmla="*/ 504645 h 509902"/>
                    <a:gd name="connsiteX1" fmla="*/ 152408 w 676401"/>
                    <a:gd name="connsiteY1" fmla="*/ 485984 h 509902"/>
                    <a:gd name="connsiteX2" fmla="*/ 251199 w 676401"/>
                    <a:gd name="connsiteY2" fmla="*/ 326635 h 509902"/>
                    <a:gd name="connsiteX3" fmla="*/ 363166 w 676401"/>
                    <a:gd name="connsiteY3" fmla="*/ 64 h 509902"/>
                    <a:gd name="connsiteX4" fmla="*/ 465803 w 676401"/>
                    <a:gd name="connsiteY4" fmla="*/ 354627 h 509902"/>
                    <a:gd name="connsiteX5" fmla="*/ 549778 w 676401"/>
                    <a:gd name="connsiteY5" fmla="*/ 485256 h 509902"/>
                    <a:gd name="connsiteX6" fmla="*/ 676401 w 676401"/>
                    <a:gd name="connsiteY6" fmla="*/ 504281 h 509902"/>
                    <a:gd name="connsiteX0" fmla="*/ 0 w 676401"/>
                    <a:gd name="connsiteY0" fmla="*/ 504645 h 507436"/>
                    <a:gd name="connsiteX1" fmla="*/ 152408 w 676401"/>
                    <a:gd name="connsiteY1" fmla="*/ 485984 h 507436"/>
                    <a:gd name="connsiteX2" fmla="*/ 251199 w 676401"/>
                    <a:gd name="connsiteY2" fmla="*/ 326635 h 507436"/>
                    <a:gd name="connsiteX3" fmla="*/ 363166 w 676401"/>
                    <a:gd name="connsiteY3" fmla="*/ 64 h 507436"/>
                    <a:gd name="connsiteX4" fmla="*/ 465803 w 676401"/>
                    <a:gd name="connsiteY4" fmla="*/ 354627 h 507436"/>
                    <a:gd name="connsiteX5" fmla="*/ 549778 w 676401"/>
                    <a:gd name="connsiteY5" fmla="*/ 485256 h 507436"/>
                    <a:gd name="connsiteX6" fmla="*/ 676401 w 676401"/>
                    <a:gd name="connsiteY6" fmla="*/ 504281 h 507436"/>
                    <a:gd name="connsiteX0" fmla="*/ 0 w 676401"/>
                    <a:gd name="connsiteY0" fmla="*/ 504645 h 527385"/>
                    <a:gd name="connsiteX1" fmla="*/ 152408 w 676401"/>
                    <a:gd name="connsiteY1" fmla="*/ 485984 h 527385"/>
                    <a:gd name="connsiteX2" fmla="*/ 251199 w 676401"/>
                    <a:gd name="connsiteY2" fmla="*/ 326635 h 527385"/>
                    <a:gd name="connsiteX3" fmla="*/ 363166 w 676401"/>
                    <a:gd name="connsiteY3" fmla="*/ 64 h 527385"/>
                    <a:gd name="connsiteX4" fmla="*/ 465803 w 676401"/>
                    <a:gd name="connsiteY4" fmla="*/ 354627 h 527385"/>
                    <a:gd name="connsiteX5" fmla="*/ 549778 w 676401"/>
                    <a:gd name="connsiteY5" fmla="*/ 485256 h 527385"/>
                    <a:gd name="connsiteX6" fmla="*/ 676401 w 676401"/>
                    <a:gd name="connsiteY6" fmla="*/ 504281 h 527385"/>
                    <a:gd name="connsiteX0" fmla="*/ 0 w 676401"/>
                    <a:gd name="connsiteY0" fmla="*/ 504645 h 506622"/>
                    <a:gd name="connsiteX1" fmla="*/ 152408 w 676401"/>
                    <a:gd name="connsiteY1" fmla="*/ 485984 h 506622"/>
                    <a:gd name="connsiteX2" fmla="*/ 251199 w 676401"/>
                    <a:gd name="connsiteY2" fmla="*/ 326635 h 506622"/>
                    <a:gd name="connsiteX3" fmla="*/ 363166 w 676401"/>
                    <a:gd name="connsiteY3" fmla="*/ 64 h 506622"/>
                    <a:gd name="connsiteX4" fmla="*/ 465803 w 676401"/>
                    <a:gd name="connsiteY4" fmla="*/ 354627 h 506622"/>
                    <a:gd name="connsiteX5" fmla="*/ 549778 w 676401"/>
                    <a:gd name="connsiteY5" fmla="*/ 485256 h 506622"/>
                    <a:gd name="connsiteX6" fmla="*/ 676401 w 676401"/>
                    <a:gd name="connsiteY6" fmla="*/ 504281 h 50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6401" h="506622">
                      <a:moveTo>
                        <a:pt x="0" y="504645"/>
                      </a:moveTo>
                      <a:cubicBezTo>
                        <a:pt x="92528" y="504599"/>
                        <a:pt x="110542" y="515652"/>
                        <a:pt x="152408" y="485984"/>
                      </a:cubicBezTo>
                      <a:cubicBezTo>
                        <a:pt x="194275" y="456316"/>
                        <a:pt x="216073" y="407622"/>
                        <a:pt x="251199" y="326635"/>
                      </a:cubicBezTo>
                      <a:cubicBezTo>
                        <a:pt x="286325" y="245648"/>
                        <a:pt x="327399" y="-4601"/>
                        <a:pt x="363166" y="64"/>
                      </a:cubicBezTo>
                      <a:cubicBezTo>
                        <a:pt x="398933" y="4729"/>
                        <a:pt x="434701" y="273762"/>
                        <a:pt x="465803" y="354627"/>
                      </a:cubicBezTo>
                      <a:cubicBezTo>
                        <a:pt x="496905" y="435492"/>
                        <a:pt x="514678" y="460314"/>
                        <a:pt x="549778" y="485256"/>
                      </a:cubicBezTo>
                      <a:cubicBezTo>
                        <a:pt x="582538" y="493818"/>
                        <a:pt x="550575" y="505654"/>
                        <a:pt x="676401" y="504281"/>
                      </a:cubicBez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5" name="Picture 8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93" t="-481" r="20763" b="96498"/>
              <a:stretch/>
            </p:blipFill>
            <p:spPr>
              <a:xfrm>
                <a:off x="6039334" y="5138898"/>
                <a:ext cx="798157" cy="169307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-2264429" y="2567439"/>
              <a:ext cx="736885" cy="1036787"/>
              <a:chOff x="-2391429" y="2440439"/>
              <a:chExt cx="736885" cy="1036787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-2391429" y="2440439"/>
                <a:ext cx="736885" cy="1036787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7" t="10776" r="35338" b="18838"/>
              <a:stretch/>
            </p:blipFill>
            <p:spPr>
              <a:xfrm>
                <a:off x="-2253748" y="2474943"/>
                <a:ext cx="463443" cy="942975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/>
              <p:nvPr/>
            </p:nvCxnSpPr>
            <p:spPr>
              <a:xfrm>
                <a:off x="-2273141" y="2507662"/>
                <a:ext cx="0" cy="935317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-2284254" y="2514638"/>
                <a:ext cx="552534" cy="0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-2152075" y="2607128"/>
              <a:ext cx="736885" cy="1036787"/>
              <a:chOff x="-2391429" y="2440439"/>
              <a:chExt cx="736885" cy="1036787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-2391429" y="2440439"/>
                <a:ext cx="736885" cy="1036787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42" name="Picture 14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7" t="10776" r="35338" b="18838"/>
              <a:stretch/>
            </p:blipFill>
            <p:spPr>
              <a:xfrm>
                <a:off x="-2253748" y="2474943"/>
                <a:ext cx="463443" cy="942975"/>
              </a:xfrm>
              <a:prstGeom prst="rect">
                <a:avLst/>
              </a:prstGeom>
            </p:spPr>
          </p:pic>
          <p:cxnSp>
            <p:nvCxnSpPr>
              <p:cNvPr id="143" name="Straight Arrow Connector 142"/>
              <p:cNvCxnSpPr/>
              <p:nvPr/>
            </p:nvCxnSpPr>
            <p:spPr>
              <a:xfrm>
                <a:off x="-2273141" y="2507662"/>
                <a:ext cx="0" cy="935317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-2284254" y="2514638"/>
                <a:ext cx="552534" cy="0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-2039721" y="2643627"/>
              <a:ext cx="736885" cy="1036787"/>
              <a:chOff x="-2391429" y="2440439"/>
              <a:chExt cx="736885" cy="1036787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-2391429" y="2440439"/>
                <a:ext cx="736885" cy="1036787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47" name="Picture 146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7" t="10776" r="35338" b="18838"/>
              <a:stretch/>
            </p:blipFill>
            <p:spPr>
              <a:xfrm>
                <a:off x="-2253748" y="2474943"/>
                <a:ext cx="463443" cy="942975"/>
              </a:xfrm>
              <a:prstGeom prst="rect">
                <a:avLst/>
              </a:prstGeom>
            </p:spPr>
          </p:pic>
          <p:cxnSp>
            <p:nvCxnSpPr>
              <p:cNvPr id="148" name="Straight Arrow Connector 147"/>
              <p:cNvCxnSpPr/>
              <p:nvPr/>
            </p:nvCxnSpPr>
            <p:spPr>
              <a:xfrm>
                <a:off x="-2273141" y="2507662"/>
                <a:ext cx="0" cy="935317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>
                <a:off x="-2284254" y="2514638"/>
                <a:ext cx="552534" cy="0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-1927367" y="2681378"/>
              <a:ext cx="736885" cy="1036787"/>
              <a:chOff x="-2391429" y="2440439"/>
              <a:chExt cx="736885" cy="1036787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-2391429" y="2440439"/>
                <a:ext cx="736885" cy="1036787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52" name="Picture 15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7" t="10776" r="35338" b="18838"/>
              <a:stretch/>
            </p:blipFill>
            <p:spPr>
              <a:xfrm>
                <a:off x="-2253748" y="2474943"/>
                <a:ext cx="463443" cy="942975"/>
              </a:xfrm>
              <a:prstGeom prst="rect">
                <a:avLst/>
              </a:prstGeom>
            </p:spPr>
          </p:pic>
          <p:cxnSp>
            <p:nvCxnSpPr>
              <p:cNvPr id="153" name="Straight Arrow Connector 152"/>
              <p:cNvCxnSpPr/>
              <p:nvPr/>
            </p:nvCxnSpPr>
            <p:spPr>
              <a:xfrm>
                <a:off x="-2273141" y="2507662"/>
                <a:ext cx="0" cy="935317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>
                <a:off x="-2284254" y="2514638"/>
                <a:ext cx="552534" cy="0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-1815013" y="2717877"/>
              <a:ext cx="736885" cy="1036787"/>
              <a:chOff x="-2391429" y="2440439"/>
              <a:chExt cx="736885" cy="1036787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-2391429" y="2440439"/>
                <a:ext cx="736885" cy="1036787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57" name="Picture 156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7" t="10776" r="35338" b="18838"/>
              <a:stretch/>
            </p:blipFill>
            <p:spPr>
              <a:xfrm>
                <a:off x="-2253748" y="2474943"/>
                <a:ext cx="463443" cy="942975"/>
              </a:xfrm>
              <a:prstGeom prst="rect">
                <a:avLst/>
              </a:prstGeom>
            </p:spPr>
          </p:pic>
          <p:cxnSp>
            <p:nvCxnSpPr>
              <p:cNvPr id="158" name="Straight Arrow Connector 157"/>
              <p:cNvCxnSpPr/>
              <p:nvPr/>
            </p:nvCxnSpPr>
            <p:spPr>
              <a:xfrm>
                <a:off x="-2273141" y="2507662"/>
                <a:ext cx="0" cy="935317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>
                <a:off x="-2284254" y="2514638"/>
                <a:ext cx="552534" cy="0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/>
            <p:cNvGrpSpPr/>
            <p:nvPr/>
          </p:nvGrpSpPr>
          <p:grpSpPr>
            <a:xfrm>
              <a:off x="-1702659" y="2757566"/>
              <a:ext cx="736885" cy="1036787"/>
              <a:chOff x="-2391429" y="2440439"/>
              <a:chExt cx="736885" cy="1036787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-2391429" y="2440439"/>
                <a:ext cx="736885" cy="1036787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62" name="Picture 16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7" t="10776" r="35338" b="18838"/>
              <a:stretch/>
            </p:blipFill>
            <p:spPr>
              <a:xfrm>
                <a:off x="-2253748" y="2474943"/>
                <a:ext cx="463443" cy="942975"/>
              </a:xfrm>
              <a:prstGeom prst="rect">
                <a:avLst/>
              </a:prstGeom>
            </p:spPr>
          </p:pic>
          <p:cxnSp>
            <p:nvCxnSpPr>
              <p:cNvPr id="163" name="Straight Arrow Connector 162"/>
              <p:cNvCxnSpPr/>
              <p:nvPr/>
            </p:nvCxnSpPr>
            <p:spPr>
              <a:xfrm>
                <a:off x="-2273141" y="2507662"/>
                <a:ext cx="0" cy="935317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>
                <a:off x="-2284254" y="2514638"/>
                <a:ext cx="552534" cy="0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/>
            <p:cNvGrpSpPr/>
            <p:nvPr/>
          </p:nvGrpSpPr>
          <p:grpSpPr>
            <a:xfrm>
              <a:off x="-1590305" y="2797255"/>
              <a:ext cx="736885" cy="1036787"/>
              <a:chOff x="-2391429" y="2440439"/>
              <a:chExt cx="736885" cy="1036787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-2391429" y="2440439"/>
                <a:ext cx="736885" cy="1036787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67" name="Picture 166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7" t="10776" r="35338" b="18838"/>
              <a:stretch/>
            </p:blipFill>
            <p:spPr>
              <a:xfrm>
                <a:off x="-2253748" y="2474943"/>
                <a:ext cx="463443" cy="942975"/>
              </a:xfrm>
              <a:prstGeom prst="rect">
                <a:avLst/>
              </a:prstGeom>
            </p:spPr>
          </p:pic>
          <p:cxnSp>
            <p:nvCxnSpPr>
              <p:cNvPr id="168" name="Straight Arrow Connector 167"/>
              <p:cNvCxnSpPr/>
              <p:nvPr/>
            </p:nvCxnSpPr>
            <p:spPr>
              <a:xfrm>
                <a:off x="-2273141" y="2507662"/>
                <a:ext cx="0" cy="935317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>
                <a:off x="-2284254" y="2514638"/>
                <a:ext cx="552534" cy="0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-1477949" y="2832223"/>
              <a:ext cx="736885" cy="1036787"/>
              <a:chOff x="-2391429" y="2440439"/>
              <a:chExt cx="736885" cy="1036787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-2391429" y="2440439"/>
                <a:ext cx="736885" cy="1036787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72" name="Picture 17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37" t="10776" r="35338" b="18838"/>
              <a:stretch/>
            </p:blipFill>
            <p:spPr>
              <a:xfrm>
                <a:off x="-2253748" y="2474943"/>
                <a:ext cx="463443" cy="942975"/>
              </a:xfrm>
              <a:prstGeom prst="rect">
                <a:avLst/>
              </a:prstGeom>
            </p:spPr>
          </p:pic>
          <p:cxnSp>
            <p:nvCxnSpPr>
              <p:cNvPr id="173" name="Straight Arrow Connector 172"/>
              <p:cNvCxnSpPr/>
              <p:nvPr/>
            </p:nvCxnSpPr>
            <p:spPr>
              <a:xfrm>
                <a:off x="-2273141" y="2507662"/>
                <a:ext cx="0" cy="935317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/>
              <p:cNvCxnSpPr/>
              <p:nvPr/>
            </p:nvCxnSpPr>
            <p:spPr>
              <a:xfrm>
                <a:off x="-2284254" y="2514638"/>
                <a:ext cx="552534" cy="0"/>
              </a:xfrm>
              <a:prstGeom prst="straightConnector1">
                <a:avLst/>
              </a:prstGeom>
              <a:ln w="22225">
                <a:solidFill>
                  <a:srgbClr val="050708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Arc 86"/>
          <p:cNvSpPr/>
          <p:nvPr/>
        </p:nvSpPr>
        <p:spPr>
          <a:xfrm>
            <a:off x="3599945" y="3990493"/>
            <a:ext cx="3763322" cy="685800"/>
          </a:xfrm>
          <a:prstGeom prst="arc">
            <a:avLst>
              <a:gd name="adj1" fmla="val 11155273"/>
              <a:gd name="adj2" fmla="val 21344882"/>
            </a:avLst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Spectral Library Workflow</a:t>
            </a:r>
          </a:p>
        </p:txBody>
      </p:sp>
      <p:grpSp>
        <p:nvGrpSpPr>
          <p:cNvPr id="180" name="Group 179"/>
          <p:cNvGrpSpPr/>
          <p:nvPr/>
        </p:nvGrpSpPr>
        <p:grpSpPr>
          <a:xfrm>
            <a:off x="671757" y="336543"/>
            <a:ext cx="3855822" cy="783597"/>
            <a:chOff x="671757" y="336543"/>
            <a:chExt cx="3855822" cy="783597"/>
          </a:xfrm>
        </p:grpSpPr>
        <p:cxnSp>
          <p:nvCxnSpPr>
            <p:cNvPr id="178" name="Straight Connector 177"/>
            <p:cNvCxnSpPr/>
            <p:nvPr/>
          </p:nvCxnSpPr>
          <p:spPr>
            <a:xfrm>
              <a:off x="671757" y="1120140"/>
              <a:ext cx="185274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/>
            <p:cNvSpPr/>
            <p:nvPr/>
          </p:nvSpPr>
          <p:spPr>
            <a:xfrm>
              <a:off x="1234690" y="336543"/>
              <a:ext cx="329288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Encode Sans Normal Black" panose="02000000000000000000" pitchFamily="2" charset="0"/>
                  <a:ea typeface="+mn-ea"/>
                  <a:cs typeface="+mn-cs"/>
                </a:rPr>
                <a:t>Chromatogram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7409682" y="4121157"/>
            <a:ext cx="471756" cy="336154"/>
            <a:chOff x="4337085" y="5158837"/>
            <a:chExt cx="1351470" cy="989517"/>
          </a:xfrm>
        </p:grpSpPr>
        <p:sp>
          <p:nvSpPr>
            <p:cNvPr id="182" name="Flowchart: Document 181"/>
            <p:cNvSpPr/>
            <p:nvPr/>
          </p:nvSpPr>
          <p:spPr>
            <a:xfrm>
              <a:off x="4337085" y="5158837"/>
              <a:ext cx="1351470" cy="989517"/>
            </a:xfrm>
            <a:prstGeom prst="flowChartDocument">
              <a:avLst/>
            </a:prstGeom>
            <a:solidFill>
              <a:srgbClr val="F6ED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4393028" y="5385212"/>
              <a:ext cx="1147071" cy="541126"/>
            </a:xfrm>
            <a:custGeom>
              <a:avLst/>
              <a:gdLst>
                <a:gd name="connsiteX0" fmla="*/ 0 w 923730"/>
                <a:gd name="connsiteY0" fmla="*/ 466593 h 497824"/>
                <a:gd name="connsiteX1" fmla="*/ 233265 w 923730"/>
                <a:gd name="connsiteY1" fmla="*/ 447931 h 497824"/>
                <a:gd name="connsiteX2" fmla="*/ 289249 w 923730"/>
                <a:gd name="connsiteY2" fmla="*/ 326633 h 497824"/>
                <a:gd name="connsiteX3" fmla="*/ 401216 w 923730"/>
                <a:gd name="connsiteY3" fmla="*/ 62 h 497824"/>
                <a:gd name="connsiteX4" fmla="*/ 503853 w 923730"/>
                <a:gd name="connsiteY4" fmla="*/ 354625 h 497824"/>
                <a:gd name="connsiteX5" fmla="*/ 587828 w 923730"/>
                <a:gd name="connsiteY5" fmla="*/ 485254 h 497824"/>
                <a:gd name="connsiteX6" fmla="*/ 923730 w 923730"/>
                <a:gd name="connsiteY6" fmla="*/ 485254 h 497824"/>
                <a:gd name="connsiteX0" fmla="*/ 0 w 923730"/>
                <a:gd name="connsiteY0" fmla="*/ 466595 h 497826"/>
                <a:gd name="connsiteX1" fmla="*/ 257047 w 923730"/>
                <a:gd name="connsiteY1" fmla="*/ 483606 h 497826"/>
                <a:gd name="connsiteX2" fmla="*/ 289249 w 923730"/>
                <a:gd name="connsiteY2" fmla="*/ 326635 h 497826"/>
                <a:gd name="connsiteX3" fmla="*/ 401216 w 923730"/>
                <a:gd name="connsiteY3" fmla="*/ 64 h 497826"/>
                <a:gd name="connsiteX4" fmla="*/ 503853 w 923730"/>
                <a:gd name="connsiteY4" fmla="*/ 354627 h 497826"/>
                <a:gd name="connsiteX5" fmla="*/ 587828 w 923730"/>
                <a:gd name="connsiteY5" fmla="*/ 485256 h 497826"/>
                <a:gd name="connsiteX6" fmla="*/ 923730 w 923730"/>
                <a:gd name="connsiteY6" fmla="*/ 485256 h 497826"/>
                <a:gd name="connsiteX0" fmla="*/ 0 w 1035504"/>
                <a:gd name="connsiteY0" fmla="*/ 483242 h 497826"/>
                <a:gd name="connsiteX1" fmla="*/ 368821 w 1035504"/>
                <a:gd name="connsiteY1" fmla="*/ 483606 h 497826"/>
                <a:gd name="connsiteX2" fmla="*/ 401023 w 1035504"/>
                <a:gd name="connsiteY2" fmla="*/ 326635 h 497826"/>
                <a:gd name="connsiteX3" fmla="*/ 512990 w 1035504"/>
                <a:gd name="connsiteY3" fmla="*/ 64 h 497826"/>
                <a:gd name="connsiteX4" fmla="*/ 615627 w 1035504"/>
                <a:gd name="connsiteY4" fmla="*/ 354627 h 497826"/>
                <a:gd name="connsiteX5" fmla="*/ 699602 w 1035504"/>
                <a:gd name="connsiteY5" fmla="*/ 485256 h 497826"/>
                <a:gd name="connsiteX6" fmla="*/ 1035504 w 1035504"/>
                <a:gd name="connsiteY6" fmla="*/ 485256 h 497826"/>
                <a:gd name="connsiteX0" fmla="*/ 0 w 1035504"/>
                <a:gd name="connsiteY0" fmla="*/ 483242 h 497826"/>
                <a:gd name="connsiteX1" fmla="*/ 302232 w 1035504"/>
                <a:gd name="connsiteY1" fmla="*/ 485984 h 497826"/>
                <a:gd name="connsiteX2" fmla="*/ 401023 w 1035504"/>
                <a:gd name="connsiteY2" fmla="*/ 326635 h 497826"/>
                <a:gd name="connsiteX3" fmla="*/ 512990 w 1035504"/>
                <a:gd name="connsiteY3" fmla="*/ 64 h 497826"/>
                <a:gd name="connsiteX4" fmla="*/ 615627 w 1035504"/>
                <a:gd name="connsiteY4" fmla="*/ 354627 h 497826"/>
                <a:gd name="connsiteX5" fmla="*/ 699602 w 1035504"/>
                <a:gd name="connsiteY5" fmla="*/ 485256 h 497826"/>
                <a:gd name="connsiteX6" fmla="*/ 1035504 w 1035504"/>
                <a:gd name="connsiteY6" fmla="*/ 485256 h 497826"/>
                <a:gd name="connsiteX0" fmla="*/ 0 w 885680"/>
                <a:gd name="connsiteY0" fmla="*/ 499889 h 504644"/>
                <a:gd name="connsiteX1" fmla="*/ 152408 w 885680"/>
                <a:gd name="connsiteY1" fmla="*/ 485984 h 504644"/>
                <a:gd name="connsiteX2" fmla="*/ 251199 w 885680"/>
                <a:gd name="connsiteY2" fmla="*/ 326635 h 504644"/>
                <a:gd name="connsiteX3" fmla="*/ 363166 w 885680"/>
                <a:gd name="connsiteY3" fmla="*/ 64 h 504644"/>
                <a:gd name="connsiteX4" fmla="*/ 465803 w 885680"/>
                <a:gd name="connsiteY4" fmla="*/ 354627 h 504644"/>
                <a:gd name="connsiteX5" fmla="*/ 549778 w 885680"/>
                <a:gd name="connsiteY5" fmla="*/ 485256 h 504644"/>
                <a:gd name="connsiteX6" fmla="*/ 885680 w 885680"/>
                <a:gd name="connsiteY6" fmla="*/ 485256 h 504644"/>
                <a:gd name="connsiteX0" fmla="*/ 0 w 690670"/>
                <a:gd name="connsiteY0" fmla="*/ 499889 h 504644"/>
                <a:gd name="connsiteX1" fmla="*/ 152408 w 690670"/>
                <a:gd name="connsiteY1" fmla="*/ 485984 h 504644"/>
                <a:gd name="connsiteX2" fmla="*/ 251199 w 690670"/>
                <a:gd name="connsiteY2" fmla="*/ 326635 h 504644"/>
                <a:gd name="connsiteX3" fmla="*/ 363166 w 690670"/>
                <a:gd name="connsiteY3" fmla="*/ 64 h 504644"/>
                <a:gd name="connsiteX4" fmla="*/ 465803 w 690670"/>
                <a:gd name="connsiteY4" fmla="*/ 354627 h 504644"/>
                <a:gd name="connsiteX5" fmla="*/ 549778 w 690670"/>
                <a:gd name="connsiteY5" fmla="*/ 485256 h 504644"/>
                <a:gd name="connsiteX6" fmla="*/ 690670 w 690670"/>
                <a:gd name="connsiteY6" fmla="*/ 490012 h 504644"/>
                <a:gd name="connsiteX0" fmla="*/ 0 w 678779"/>
                <a:gd name="connsiteY0" fmla="*/ 499889 h 507907"/>
                <a:gd name="connsiteX1" fmla="*/ 152408 w 678779"/>
                <a:gd name="connsiteY1" fmla="*/ 485984 h 507907"/>
                <a:gd name="connsiteX2" fmla="*/ 251199 w 678779"/>
                <a:gd name="connsiteY2" fmla="*/ 326635 h 507907"/>
                <a:gd name="connsiteX3" fmla="*/ 363166 w 678779"/>
                <a:gd name="connsiteY3" fmla="*/ 64 h 507907"/>
                <a:gd name="connsiteX4" fmla="*/ 465803 w 678779"/>
                <a:gd name="connsiteY4" fmla="*/ 354627 h 507907"/>
                <a:gd name="connsiteX5" fmla="*/ 549778 w 678779"/>
                <a:gd name="connsiteY5" fmla="*/ 485256 h 507907"/>
                <a:gd name="connsiteX6" fmla="*/ 678779 w 678779"/>
                <a:gd name="connsiteY6" fmla="*/ 501903 h 507907"/>
                <a:gd name="connsiteX0" fmla="*/ 0 w 678779"/>
                <a:gd name="connsiteY0" fmla="*/ 499889 h 504644"/>
                <a:gd name="connsiteX1" fmla="*/ 152408 w 678779"/>
                <a:gd name="connsiteY1" fmla="*/ 485984 h 504644"/>
                <a:gd name="connsiteX2" fmla="*/ 251199 w 678779"/>
                <a:gd name="connsiteY2" fmla="*/ 326635 h 504644"/>
                <a:gd name="connsiteX3" fmla="*/ 363166 w 678779"/>
                <a:gd name="connsiteY3" fmla="*/ 64 h 504644"/>
                <a:gd name="connsiteX4" fmla="*/ 465803 w 678779"/>
                <a:gd name="connsiteY4" fmla="*/ 354627 h 504644"/>
                <a:gd name="connsiteX5" fmla="*/ 549778 w 678779"/>
                <a:gd name="connsiteY5" fmla="*/ 485256 h 504644"/>
                <a:gd name="connsiteX6" fmla="*/ 678779 w 678779"/>
                <a:gd name="connsiteY6" fmla="*/ 501903 h 504644"/>
                <a:gd name="connsiteX0" fmla="*/ 0 w 678779"/>
                <a:gd name="connsiteY0" fmla="*/ 504645 h 507632"/>
                <a:gd name="connsiteX1" fmla="*/ 152408 w 678779"/>
                <a:gd name="connsiteY1" fmla="*/ 485984 h 507632"/>
                <a:gd name="connsiteX2" fmla="*/ 251199 w 678779"/>
                <a:gd name="connsiteY2" fmla="*/ 326635 h 507632"/>
                <a:gd name="connsiteX3" fmla="*/ 363166 w 678779"/>
                <a:gd name="connsiteY3" fmla="*/ 64 h 507632"/>
                <a:gd name="connsiteX4" fmla="*/ 465803 w 678779"/>
                <a:gd name="connsiteY4" fmla="*/ 354627 h 507632"/>
                <a:gd name="connsiteX5" fmla="*/ 549778 w 678779"/>
                <a:gd name="connsiteY5" fmla="*/ 485256 h 507632"/>
                <a:gd name="connsiteX6" fmla="*/ 678779 w 678779"/>
                <a:gd name="connsiteY6" fmla="*/ 501903 h 507632"/>
                <a:gd name="connsiteX0" fmla="*/ 0 w 678779"/>
                <a:gd name="connsiteY0" fmla="*/ 504645 h 506622"/>
                <a:gd name="connsiteX1" fmla="*/ 152408 w 678779"/>
                <a:gd name="connsiteY1" fmla="*/ 485984 h 506622"/>
                <a:gd name="connsiteX2" fmla="*/ 251199 w 678779"/>
                <a:gd name="connsiteY2" fmla="*/ 326635 h 506622"/>
                <a:gd name="connsiteX3" fmla="*/ 363166 w 678779"/>
                <a:gd name="connsiteY3" fmla="*/ 64 h 506622"/>
                <a:gd name="connsiteX4" fmla="*/ 465803 w 678779"/>
                <a:gd name="connsiteY4" fmla="*/ 354627 h 506622"/>
                <a:gd name="connsiteX5" fmla="*/ 549778 w 678779"/>
                <a:gd name="connsiteY5" fmla="*/ 485256 h 506622"/>
                <a:gd name="connsiteX6" fmla="*/ 678779 w 678779"/>
                <a:gd name="connsiteY6" fmla="*/ 501903 h 506622"/>
                <a:gd name="connsiteX0" fmla="*/ 0 w 676401"/>
                <a:gd name="connsiteY0" fmla="*/ 504645 h 506622"/>
                <a:gd name="connsiteX1" fmla="*/ 152408 w 676401"/>
                <a:gd name="connsiteY1" fmla="*/ 485984 h 506622"/>
                <a:gd name="connsiteX2" fmla="*/ 251199 w 676401"/>
                <a:gd name="connsiteY2" fmla="*/ 326635 h 506622"/>
                <a:gd name="connsiteX3" fmla="*/ 363166 w 676401"/>
                <a:gd name="connsiteY3" fmla="*/ 64 h 506622"/>
                <a:gd name="connsiteX4" fmla="*/ 465803 w 676401"/>
                <a:gd name="connsiteY4" fmla="*/ 354627 h 506622"/>
                <a:gd name="connsiteX5" fmla="*/ 549778 w 676401"/>
                <a:gd name="connsiteY5" fmla="*/ 485256 h 506622"/>
                <a:gd name="connsiteX6" fmla="*/ 676401 w 676401"/>
                <a:gd name="connsiteY6" fmla="*/ 504281 h 506622"/>
                <a:gd name="connsiteX0" fmla="*/ 0 w 676401"/>
                <a:gd name="connsiteY0" fmla="*/ 504645 h 506622"/>
                <a:gd name="connsiteX1" fmla="*/ 152408 w 676401"/>
                <a:gd name="connsiteY1" fmla="*/ 485984 h 506622"/>
                <a:gd name="connsiteX2" fmla="*/ 251199 w 676401"/>
                <a:gd name="connsiteY2" fmla="*/ 326635 h 506622"/>
                <a:gd name="connsiteX3" fmla="*/ 363166 w 676401"/>
                <a:gd name="connsiteY3" fmla="*/ 64 h 506622"/>
                <a:gd name="connsiteX4" fmla="*/ 465803 w 676401"/>
                <a:gd name="connsiteY4" fmla="*/ 354627 h 506622"/>
                <a:gd name="connsiteX5" fmla="*/ 549778 w 676401"/>
                <a:gd name="connsiteY5" fmla="*/ 485256 h 506622"/>
                <a:gd name="connsiteX6" fmla="*/ 676401 w 676401"/>
                <a:gd name="connsiteY6" fmla="*/ 504281 h 506622"/>
                <a:gd name="connsiteX0" fmla="*/ 0 w 676401"/>
                <a:gd name="connsiteY0" fmla="*/ 504645 h 506711"/>
                <a:gd name="connsiteX1" fmla="*/ 152408 w 676401"/>
                <a:gd name="connsiteY1" fmla="*/ 485984 h 506711"/>
                <a:gd name="connsiteX2" fmla="*/ 251199 w 676401"/>
                <a:gd name="connsiteY2" fmla="*/ 326635 h 506711"/>
                <a:gd name="connsiteX3" fmla="*/ 363166 w 676401"/>
                <a:gd name="connsiteY3" fmla="*/ 64 h 506711"/>
                <a:gd name="connsiteX4" fmla="*/ 465803 w 676401"/>
                <a:gd name="connsiteY4" fmla="*/ 354627 h 506711"/>
                <a:gd name="connsiteX5" fmla="*/ 549778 w 676401"/>
                <a:gd name="connsiteY5" fmla="*/ 485256 h 506711"/>
                <a:gd name="connsiteX6" fmla="*/ 676401 w 676401"/>
                <a:gd name="connsiteY6" fmla="*/ 504281 h 506711"/>
                <a:gd name="connsiteX0" fmla="*/ 0 w 676401"/>
                <a:gd name="connsiteY0" fmla="*/ 504645 h 509902"/>
                <a:gd name="connsiteX1" fmla="*/ 152408 w 676401"/>
                <a:gd name="connsiteY1" fmla="*/ 485984 h 509902"/>
                <a:gd name="connsiteX2" fmla="*/ 251199 w 676401"/>
                <a:gd name="connsiteY2" fmla="*/ 326635 h 509902"/>
                <a:gd name="connsiteX3" fmla="*/ 363166 w 676401"/>
                <a:gd name="connsiteY3" fmla="*/ 64 h 509902"/>
                <a:gd name="connsiteX4" fmla="*/ 465803 w 676401"/>
                <a:gd name="connsiteY4" fmla="*/ 354627 h 509902"/>
                <a:gd name="connsiteX5" fmla="*/ 549778 w 676401"/>
                <a:gd name="connsiteY5" fmla="*/ 485256 h 509902"/>
                <a:gd name="connsiteX6" fmla="*/ 676401 w 676401"/>
                <a:gd name="connsiteY6" fmla="*/ 504281 h 509902"/>
                <a:gd name="connsiteX0" fmla="*/ 0 w 676401"/>
                <a:gd name="connsiteY0" fmla="*/ 504645 h 507436"/>
                <a:gd name="connsiteX1" fmla="*/ 152408 w 676401"/>
                <a:gd name="connsiteY1" fmla="*/ 485984 h 507436"/>
                <a:gd name="connsiteX2" fmla="*/ 251199 w 676401"/>
                <a:gd name="connsiteY2" fmla="*/ 326635 h 507436"/>
                <a:gd name="connsiteX3" fmla="*/ 363166 w 676401"/>
                <a:gd name="connsiteY3" fmla="*/ 64 h 507436"/>
                <a:gd name="connsiteX4" fmla="*/ 465803 w 676401"/>
                <a:gd name="connsiteY4" fmla="*/ 354627 h 507436"/>
                <a:gd name="connsiteX5" fmla="*/ 549778 w 676401"/>
                <a:gd name="connsiteY5" fmla="*/ 485256 h 507436"/>
                <a:gd name="connsiteX6" fmla="*/ 676401 w 676401"/>
                <a:gd name="connsiteY6" fmla="*/ 504281 h 507436"/>
                <a:gd name="connsiteX0" fmla="*/ 0 w 676401"/>
                <a:gd name="connsiteY0" fmla="*/ 504645 h 527385"/>
                <a:gd name="connsiteX1" fmla="*/ 152408 w 676401"/>
                <a:gd name="connsiteY1" fmla="*/ 485984 h 527385"/>
                <a:gd name="connsiteX2" fmla="*/ 251199 w 676401"/>
                <a:gd name="connsiteY2" fmla="*/ 326635 h 527385"/>
                <a:gd name="connsiteX3" fmla="*/ 363166 w 676401"/>
                <a:gd name="connsiteY3" fmla="*/ 64 h 527385"/>
                <a:gd name="connsiteX4" fmla="*/ 465803 w 676401"/>
                <a:gd name="connsiteY4" fmla="*/ 354627 h 527385"/>
                <a:gd name="connsiteX5" fmla="*/ 549778 w 676401"/>
                <a:gd name="connsiteY5" fmla="*/ 485256 h 527385"/>
                <a:gd name="connsiteX6" fmla="*/ 676401 w 676401"/>
                <a:gd name="connsiteY6" fmla="*/ 504281 h 527385"/>
                <a:gd name="connsiteX0" fmla="*/ 0 w 676401"/>
                <a:gd name="connsiteY0" fmla="*/ 504645 h 506622"/>
                <a:gd name="connsiteX1" fmla="*/ 152408 w 676401"/>
                <a:gd name="connsiteY1" fmla="*/ 485984 h 506622"/>
                <a:gd name="connsiteX2" fmla="*/ 251199 w 676401"/>
                <a:gd name="connsiteY2" fmla="*/ 326635 h 506622"/>
                <a:gd name="connsiteX3" fmla="*/ 363166 w 676401"/>
                <a:gd name="connsiteY3" fmla="*/ 64 h 506622"/>
                <a:gd name="connsiteX4" fmla="*/ 465803 w 676401"/>
                <a:gd name="connsiteY4" fmla="*/ 354627 h 506622"/>
                <a:gd name="connsiteX5" fmla="*/ 549778 w 676401"/>
                <a:gd name="connsiteY5" fmla="*/ 485256 h 506622"/>
                <a:gd name="connsiteX6" fmla="*/ 676401 w 676401"/>
                <a:gd name="connsiteY6" fmla="*/ 504281 h 50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401" h="506622">
                  <a:moveTo>
                    <a:pt x="0" y="504645"/>
                  </a:moveTo>
                  <a:cubicBezTo>
                    <a:pt x="92528" y="504599"/>
                    <a:pt x="110542" y="515652"/>
                    <a:pt x="152408" y="485984"/>
                  </a:cubicBezTo>
                  <a:cubicBezTo>
                    <a:pt x="194275" y="456316"/>
                    <a:pt x="216073" y="407622"/>
                    <a:pt x="251199" y="326635"/>
                  </a:cubicBezTo>
                  <a:cubicBezTo>
                    <a:pt x="286325" y="245648"/>
                    <a:pt x="327399" y="-4601"/>
                    <a:pt x="363166" y="64"/>
                  </a:cubicBezTo>
                  <a:cubicBezTo>
                    <a:pt x="398933" y="4729"/>
                    <a:pt x="434701" y="273762"/>
                    <a:pt x="465803" y="354627"/>
                  </a:cubicBezTo>
                  <a:cubicBezTo>
                    <a:pt x="496905" y="435492"/>
                    <a:pt x="514678" y="460314"/>
                    <a:pt x="549778" y="485256"/>
                  </a:cubicBezTo>
                  <a:cubicBezTo>
                    <a:pt x="582538" y="493818"/>
                    <a:pt x="550575" y="505654"/>
                    <a:pt x="676401" y="50428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4393028" y="5476337"/>
              <a:ext cx="1147071" cy="449941"/>
            </a:xfrm>
            <a:custGeom>
              <a:avLst/>
              <a:gdLst>
                <a:gd name="connsiteX0" fmla="*/ 0 w 923730"/>
                <a:gd name="connsiteY0" fmla="*/ 466593 h 497824"/>
                <a:gd name="connsiteX1" fmla="*/ 233265 w 923730"/>
                <a:gd name="connsiteY1" fmla="*/ 447931 h 497824"/>
                <a:gd name="connsiteX2" fmla="*/ 289249 w 923730"/>
                <a:gd name="connsiteY2" fmla="*/ 326633 h 497824"/>
                <a:gd name="connsiteX3" fmla="*/ 401216 w 923730"/>
                <a:gd name="connsiteY3" fmla="*/ 62 h 497824"/>
                <a:gd name="connsiteX4" fmla="*/ 503853 w 923730"/>
                <a:gd name="connsiteY4" fmla="*/ 354625 h 497824"/>
                <a:gd name="connsiteX5" fmla="*/ 587828 w 923730"/>
                <a:gd name="connsiteY5" fmla="*/ 485254 h 497824"/>
                <a:gd name="connsiteX6" fmla="*/ 923730 w 923730"/>
                <a:gd name="connsiteY6" fmla="*/ 485254 h 497824"/>
                <a:gd name="connsiteX0" fmla="*/ 0 w 923730"/>
                <a:gd name="connsiteY0" fmla="*/ 466595 h 497826"/>
                <a:gd name="connsiteX1" fmla="*/ 257047 w 923730"/>
                <a:gd name="connsiteY1" fmla="*/ 483606 h 497826"/>
                <a:gd name="connsiteX2" fmla="*/ 289249 w 923730"/>
                <a:gd name="connsiteY2" fmla="*/ 326635 h 497826"/>
                <a:gd name="connsiteX3" fmla="*/ 401216 w 923730"/>
                <a:gd name="connsiteY3" fmla="*/ 64 h 497826"/>
                <a:gd name="connsiteX4" fmla="*/ 503853 w 923730"/>
                <a:gd name="connsiteY4" fmla="*/ 354627 h 497826"/>
                <a:gd name="connsiteX5" fmla="*/ 587828 w 923730"/>
                <a:gd name="connsiteY5" fmla="*/ 485256 h 497826"/>
                <a:gd name="connsiteX6" fmla="*/ 923730 w 923730"/>
                <a:gd name="connsiteY6" fmla="*/ 485256 h 497826"/>
                <a:gd name="connsiteX0" fmla="*/ 0 w 1035504"/>
                <a:gd name="connsiteY0" fmla="*/ 483242 h 497826"/>
                <a:gd name="connsiteX1" fmla="*/ 368821 w 1035504"/>
                <a:gd name="connsiteY1" fmla="*/ 483606 h 497826"/>
                <a:gd name="connsiteX2" fmla="*/ 401023 w 1035504"/>
                <a:gd name="connsiteY2" fmla="*/ 326635 h 497826"/>
                <a:gd name="connsiteX3" fmla="*/ 512990 w 1035504"/>
                <a:gd name="connsiteY3" fmla="*/ 64 h 497826"/>
                <a:gd name="connsiteX4" fmla="*/ 615627 w 1035504"/>
                <a:gd name="connsiteY4" fmla="*/ 354627 h 497826"/>
                <a:gd name="connsiteX5" fmla="*/ 699602 w 1035504"/>
                <a:gd name="connsiteY5" fmla="*/ 485256 h 497826"/>
                <a:gd name="connsiteX6" fmla="*/ 1035504 w 1035504"/>
                <a:gd name="connsiteY6" fmla="*/ 485256 h 497826"/>
                <a:gd name="connsiteX0" fmla="*/ 0 w 1035504"/>
                <a:gd name="connsiteY0" fmla="*/ 483242 h 497826"/>
                <a:gd name="connsiteX1" fmla="*/ 302232 w 1035504"/>
                <a:gd name="connsiteY1" fmla="*/ 485984 h 497826"/>
                <a:gd name="connsiteX2" fmla="*/ 401023 w 1035504"/>
                <a:gd name="connsiteY2" fmla="*/ 326635 h 497826"/>
                <a:gd name="connsiteX3" fmla="*/ 512990 w 1035504"/>
                <a:gd name="connsiteY3" fmla="*/ 64 h 497826"/>
                <a:gd name="connsiteX4" fmla="*/ 615627 w 1035504"/>
                <a:gd name="connsiteY4" fmla="*/ 354627 h 497826"/>
                <a:gd name="connsiteX5" fmla="*/ 699602 w 1035504"/>
                <a:gd name="connsiteY5" fmla="*/ 485256 h 497826"/>
                <a:gd name="connsiteX6" fmla="*/ 1035504 w 1035504"/>
                <a:gd name="connsiteY6" fmla="*/ 485256 h 497826"/>
                <a:gd name="connsiteX0" fmla="*/ 0 w 885680"/>
                <a:gd name="connsiteY0" fmla="*/ 499889 h 504644"/>
                <a:gd name="connsiteX1" fmla="*/ 152408 w 885680"/>
                <a:gd name="connsiteY1" fmla="*/ 485984 h 504644"/>
                <a:gd name="connsiteX2" fmla="*/ 251199 w 885680"/>
                <a:gd name="connsiteY2" fmla="*/ 326635 h 504644"/>
                <a:gd name="connsiteX3" fmla="*/ 363166 w 885680"/>
                <a:gd name="connsiteY3" fmla="*/ 64 h 504644"/>
                <a:gd name="connsiteX4" fmla="*/ 465803 w 885680"/>
                <a:gd name="connsiteY4" fmla="*/ 354627 h 504644"/>
                <a:gd name="connsiteX5" fmla="*/ 549778 w 885680"/>
                <a:gd name="connsiteY5" fmla="*/ 485256 h 504644"/>
                <a:gd name="connsiteX6" fmla="*/ 885680 w 885680"/>
                <a:gd name="connsiteY6" fmla="*/ 485256 h 504644"/>
                <a:gd name="connsiteX0" fmla="*/ 0 w 690670"/>
                <a:gd name="connsiteY0" fmla="*/ 499889 h 504644"/>
                <a:gd name="connsiteX1" fmla="*/ 152408 w 690670"/>
                <a:gd name="connsiteY1" fmla="*/ 485984 h 504644"/>
                <a:gd name="connsiteX2" fmla="*/ 251199 w 690670"/>
                <a:gd name="connsiteY2" fmla="*/ 326635 h 504644"/>
                <a:gd name="connsiteX3" fmla="*/ 363166 w 690670"/>
                <a:gd name="connsiteY3" fmla="*/ 64 h 504644"/>
                <a:gd name="connsiteX4" fmla="*/ 465803 w 690670"/>
                <a:gd name="connsiteY4" fmla="*/ 354627 h 504644"/>
                <a:gd name="connsiteX5" fmla="*/ 549778 w 690670"/>
                <a:gd name="connsiteY5" fmla="*/ 485256 h 504644"/>
                <a:gd name="connsiteX6" fmla="*/ 690670 w 690670"/>
                <a:gd name="connsiteY6" fmla="*/ 490012 h 504644"/>
                <a:gd name="connsiteX0" fmla="*/ 0 w 678779"/>
                <a:gd name="connsiteY0" fmla="*/ 499889 h 507907"/>
                <a:gd name="connsiteX1" fmla="*/ 152408 w 678779"/>
                <a:gd name="connsiteY1" fmla="*/ 485984 h 507907"/>
                <a:gd name="connsiteX2" fmla="*/ 251199 w 678779"/>
                <a:gd name="connsiteY2" fmla="*/ 326635 h 507907"/>
                <a:gd name="connsiteX3" fmla="*/ 363166 w 678779"/>
                <a:gd name="connsiteY3" fmla="*/ 64 h 507907"/>
                <a:gd name="connsiteX4" fmla="*/ 465803 w 678779"/>
                <a:gd name="connsiteY4" fmla="*/ 354627 h 507907"/>
                <a:gd name="connsiteX5" fmla="*/ 549778 w 678779"/>
                <a:gd name="connsiteY5" fmla="*/ 485256 h 507907"/>
                <a:gd name="connsiteX6" fmla="*/ 678779 w 678779"/>
                <a:gd name="connsiteY6" fmla="*/ 501903 h 507907"/>
                <a:gd name="connsiteX0" fmla="*/ 0 w 678779"/>
                <a:gd name="connsiteY0" fmla="*/ 499889 h 504644"/>
                <a:gd name="connsiteX1" fmla="*/ 152408 w 678779"/>
                <a:gd name="connsiteY1" fmla="*/ 485984 h 504644"/>
                <a:gd name="connsiteX2" fmla="*/ 251199 w 678779"/>
                <a:gd name="connsiteY2" fmla="*/ 326635 h 504644"/>
                <a:gd name="connsiteX3" fmla="*/ 363166 w 678779"/>
                <a:gd name="connsiteY3" fmla="*/ 64 h 504644"/>
                <a:gd name="connsiteX4" fmla="*/ 465803 w 678779"/>
                <a:gd name="connsiteY4" fmla="*/ 354627 h 504644"/>
                <a:gd name="connsiteX5" fmla="*/ 549778 w 678779"/>
                <a:gd name="connsiteY5" fmla="*/ 485256 h 504644"/>
                <a:gd name="connsiteX6" fmla="*/ 678779 w 678779"/>
                <a:gd name="connsiteY6" fmla="*/ 501903 h 504644"/>
                <a:gd name="connsiteX0" fmla="*/ 0 w 678779"/>
                <a:gd name="connsiteY0" fmla="*/ 504645 h 507632"/>
                <a:gd name="connsiteX1" fmla="*/ 152408 w 678779"/>
                <a:gd name="connsiteY1" fmla="*/ 485984 h 507632"/>
                <a:gd name="connsiteX2" fmla="*/ 251199 w 678779"/>
                <a:gd name="connsiteY2" fmla="*/ 326635 h 507632"/>
                <a:gd name="connsiteX3" fmla="*/ 363166 w 678779"/>
                <a:gd name="connsiteY3" fmla="*/ 64 h 507632"/>
                <a:gd name="connsiteX4" fmla="*/ 465803 w 678779"/>
                <a:gd name="connsiteY4" fmla="*/ 354627 h 507632"/>
                <a:gd name="connsiteX5" fmla="*/ 549778 w 678779"/>
                <a:gd name="connsiteY5" fmla="*/ 485256 h 507632"/>
                <a:gd name="connsiteX6" fmla="*/ 678779 w 678779"/>
                <a:gd name="connsiteY6" fmla="*/ 501903 h 507632"/>
                <a:gd name="connsiteX0" fmla="*/ 0 w 678779"/>
                <a:gd name="connsiteY0" fmla="*/ 504645 h 506622"/>
                <a:gd name="connsiteX1" fmla="*/ 152408 w 678779"/>
                <a:gd name="connsiteY1" fmla="*/ 485984 h 506622"/>
                <a:gd name="connsiteX2" fmla="*/ 251199 w 678779"/>
                <a:gd name="connsiteY2" fmla="*/ 326635 h 506622"/>
                <a:gd name="connsiteX3" fmla="*/ 363166 w 678779"/>
                <a:gd name="connsiteY3" fmla="*/ 64 h 506622"/>
                <a:gd name="connsiteX4" fmla="*/ 465803 w 678779"/>
                <a:gd name="connsiteY4" fmla="*/ 354627 h 506622"/>
                <a:gd name="connsiteX5" fmla="*/ 549778 w 678779"/>
                <a:gd name="connsiteY5" fmla="*/ 485256 h 506622"/>
                <a:gd name="connsiteX6" fmla="*/ 678779 w 678779"/>
                <a:gd name="connsiteY6" fmla="*/ 501903 h 506622"/>
                <a:gd name="connsiteX0" fmla="*/ 0 w 676401"/>
                <a:gd name="connsiteY0" fmla="*/ 504645 h 506622"/>
                <a:gd name="connsiteX1" fmla="*/ 152408 w 676401"/>
                <a:gd name="connsiteY1" fmla="*/ 485984 h 506622"/>
                <a:gd name="connsiteX2" fmla="*/ 251199 w 676401"/>
                <a:gd name="connsiteY2" fmla="*/ 326635 h 506622"/>
                <a:gd name="connsiteX3" fmla="*/ 363166 w 676401"/>
                <a:gd name="connsiteY3" fmla="*/ 64 h 506622"/>
                <a:gd name="connsiteX4" fmla="*/ 465803 w 676401"/>
                <a:gd name="connsiteY4" fmla="*/ 354627 h 506622"/>
                <a:gd name="connsiteX5" fmla="*/ 549778 w 676401"/>
                <a:gd name="connsiteY5" fmla="*/ 485256 h 506622"/>
                <a:gd name="connsiteX6" fmla="*/ 676401 w 676401"/>
                <a:gd name="connsiteY6" fmla="*/ 504281 h 506622"/>
                <a:gd name="connsiteX0" fmla="*/ 0 w 676401"/>
                <a:gd name="connsiteY0" fmla="*/ 504645 h 506622"/>
                <a:gd name="connsiteX1" fmla="*/ 152408 w 676401"/>
                <a:gd name="connsiteY1" fmla="*/ 485984 h 506622"/>
                <a:gd name="connsiteX2" fmla="*/ 251199 w 676401"/>
                <a:gd name="connsiteY2" fmla="*/ 326635 h 506622"/>
                <a:gd name="connsiteX3" fmla="*/ 363166 w 676401"/>
                <a:gd name="connsiteY3" fmla="*/ 64 h 506622"/>
                <a:gd name="connsiteX4" fmla="*/ 465803 w 676401"/>
                <a:gd name="connsiteY4" fmla="*/ 354627 h 506622"/>
                <a:gd name="connsiteX5" fmla="*/ 549778 w 676401"/>
                <a:gd name="connsiteY5" fmla="*/ 485256 h 506622"/>
                <a:gd name="connsiteX6" fmla="*/ 676401 w 676401"/>
                <a:gd name="connsiteY6" fmla="*/ 504281 h 506622"/>
                <a:gd name="connsiteX0" fmla="*/ 0 w 676401"/>
                <a:gd name="connsiteY0" fmla="*/ 504645 h 506711"/>
                <a:gd name="connsiteX1" fmla="*/ 152408 w 676401"/>
                <a:gd name="connsiteY1" fmla="*/ 485984 h 506711"/>
                <a:gd name="connsiteX2" fmla="*/ 251199 w 676401"/>
                <a:gd name="connsiteY2" fmla="*/ 326635 h 506711"/>
                <a:gd name="connsiteX3" fmla="*/ 363166 w 676401"/>
                <a:gd name="connsiteY3" fmla="*/ 64 h 506711"/>
                <a:gd name="connsiteX4" fmla="*/ 465803 w 676401"/>
                <a:gd name="connsiteY4" fmla="*/ 354627 h 506711"/>
                <a:gd name="connsiteX5" fmla="*/ 549778 w 676401"/>
                <a:gd name="connsiteY5" fmla="*/ 485256 h 506711"/>
                <a:gd name="connsiteX6" fmla="*/ 676401 w 676401"/>
                <a:gd name="connsiteY6" fmla="*/ 504281 h 506711"/>
                <a:gd name="connsiteX0" fmla="*/ 0 w 676401"/>
                <a:gd name="connsiteY0" fmla="*/ 504645 h 509902"/>
                <a:gd name="connsiteX1" fmla="*/ 152408 w 676401"/>
                <a:gd name="connsiteY1" fmla="*/ 485984 h 509902"/>
                <a:gd name="connsiteX2" fmla="*/ 251199 w 676401"/>
                <a:gd name="connsiteY2" fmla="*/ 326635 h 509902"/>
                <a:gd name="connsiteX3" fmla="*/ 363166 w 676401"/>
                <a:gd name="connsiteY3" fmla="*/ 64 h 509902"/>
                <a:gd name="connsiteX4" fmla="*/ 465803 w 676401"/>
                <a:gd name="connsiteY4" fmla="*/ 354627 h 509902"/>
                <a:gd name="connsiteX5" fmla="*/ 549778 w 676401"/>
                <a:gd name="connsiteY5" fmla="*/ 485256 h 509902"/>
                <a:gd name="connsiteX6" fmla="*/ 676401 w 676401"/>
                <a:gd name="connsiteY6" fmla="*/ 504281 h 509902"/>
                <a:gd name="connsiteX0" fmla="*/ 0 w 676401"/>
                <a:gd name="connsiteY0" fmla="*/ 504645 h 507436"/>
                <a:gd name="connsiteX1" fmla="*/ 152408 w 676401"/>
                <a:gd name="connsiteY1" fmla="*/ 485984 h 507436"/>
                <a:gd name="connsiteX2" fmla="*/ 251199 w 676401"/>
                <a:gd name="connsiteY2" fmla="*/ 326635 h 507436"/>
                <a:gd name="connsiteX3" fmla="*/ 363166 w 676401"/>
                <a:gd name="connsiteY3" fmla="*/ 64 h 507436"/>
                <a:gd name="connsiteX4" fmla="*/ 465803 w 676401"/>
                <a:gd name="connsiteY4" fmla="*/ 354627 h 507436"/>
                <a:gd name="connsiteX5" fmla="*/ 549778 w 676401"/>
                <a:gd name="connsiteY5" fmla="*/ 485256 h 507436"/>
                <a:gd name="connsiteX6" fmla="*/ 676401 w 676401"/>
                <a:gd name="connsiteY6" fmla="*/ 504281 h 507436"/>
                <a:gd name="connsiteX0" fmla="*/ 0 w 676401"/>
                <a:gd name="connsiteY0" fmla="*/ 504645 h 527385"/>
                <a:gd name="connsiteX1" fmla="*/ 152408 w 676401"/>
                <a:gd name="connsiteY1" fmla="*/ 485984 h 527385"/>
                <a:gd name="connsiteX2" fmla="*/ 251199 w 676401"/>
                <a:gd name="connsiteY2" fmla="*/ 326635 h 527385"/>
                <a:gd name="connsiteX3" fmla="*/ 363166 w 676401"/>
                <a:gd name="connsiteY3" fmla="*/ 64 h 527385"/>
                <a:gd name="connsiteX4" fmla="*/ 465803 w 676401"/>
                <a:gd name="connsiteY4" fmla="*/ 354627 h 527385"/>
                <a:gd name="connsiteX5" fmla="*/ 549778 w 676401"/>
                <a:gd name="connsiteY5" fmla="*/ 485256 h 527385"/>
                <a:gd name="connsiteX6" fmla="*/ 676401 w 676401"/>
                <a:gd name="connsiteY6" fmla="*/ 504281 h 527385"/>
                <a:gd name="connsiteX0" fmla="*/ 0 w 676401"/>
                <a:gd name="connsiteY0" fmla="*/ 504645 h 506622"/>
                <a:gd name="connsiteX1" fmla="*/ 152408 w 676401"/>
                <a:gd name="connsiteY1" fmla="*/ 485984 h 506622"/>
                <a:gd name="connsiteX2" fmla="*/ 251199 w 676401"/>
                <a:gd name="connsiteY2" fmla="*/ 326635 h 506622"/>
                <a:gd name="connsiteX3" fmla="*/ 363166 w 676401"/>
                <a:gd name="connsiteY3" fmla="*/ 64 h 506622"/>
                <a:gd name="connsiteX4" fmla="*/ 465803 w 676401"/>
                <a:gd name="connsiteY4" fmla="*/ 354627 h 506622"/>
                <a:gd name="connsiteX5" fmla="*/ 549778 w 676401"/>
                <a:gd name="connsiteY5" fmla="*/ 485256 h 506622"/>
                <a:gd name="connsiteX6" fmla="*/ 676401 w 676401"/>
                <a:gd name="connsiteY6" fmla="*/ 504281 h 50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401" h="506622">
                  <a:moveTo>
                    <a:pt x="0" y="504645"/>
                  </a:moveTo>
                  <a:cubicBezTo>
                    <a:pt x="92528" y="504599"/>
                    <a:pt x="110542" y="515652"/>
                    <a:pt x="152408" y="485984"/>
                  </a:cubicBezTo>
                  <a:cubicBezTo>
                    <a:pt x="194275" y="456316"/>
                    <a:pt x="216073" y="407622"/>
                    <a:pt x="251199" y="326635"/>
                  </a:cubicBezTo>
                  <a:cubicBezTo>
                    <a:pt x="286325" y="245648"/>
                    <a:pt x="327399" y="-4601"/>
                    <a:pt x="363166" y="64"/>
                  </a:cubicBezTo>
                  <a:cubicBezTo>
                    <a:pt x="398933" y="4729"/>
                    <a:pt x="434701" y="273762"/>
                    <a:pt x="465803" y="354627"/>
                  </a:cubicBezTo>
                  <a:cubicBezTo>
                    <a:pt x="496905" y="435492"/>
                    <a:pt x="514678" y="460314"/>
                    <a:pt x="549778" y="485256"/>
                  </a:cubicBezTo>
                  <a:cubicBezTo>
                    <a:pt x="582538" y="493818"/>
                    <a:pt x="550575" y="505654"/>
                    <a:pt x="676401" y="50428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4393028" y="5636758"/>
              <a:ext cx="1147071" cy="289520"/>
            </a:xfrm>
            <a:custGeom>
              <a:avLst/>
              <a:gdLst>
                <a:gd name="connsiteX0" fmla="*/ 0 w 923730"/>
                <a:gd name="connsiteY0" fmla="*/ 466593 h 497824"/>
                <a:gd name="connsiteX1" fmla="*/ 233265 w 923730"/>
                <a:gd name="connsiteY1" fmla="*/ 447931 h 497824"/>
                <a:gd name="connsiteX2" fmla="*/ 289249 w 923730"/>
                <a:gd name="connsiteY2" fmla="*/ 326633 h 497824"/>
                <a:gd name="connsiteX3" fmla="*/ 401216 w 923730"/>
                <a:gd name="connsiteY3" fmla="*/ 62 h 497824"/>
                <a:gd name="connsiteX4" fmla="*/ 503853 w 923730"/>
                <a:gd name="connsiteY4" fmla="*/ 354625 h 497824"/>
                <a:gd name="connsiteX5" fmla="*/ 587828 w 923730"/>
                <a:gd name="connsiteY5" fmla="*/ 485254 h 497824"/>
                <a:gd name="connsiteX6" fmla="*/ 923730 w 923730"/>
                <a:gd name="connsiteY6" fmla="*/ 485254 h 497824"/>
                <a:gd name="connsiteX0" fmla="*/ 0 w 923730"/>
                <a:gd name="connsiteY0" fmla="*/ 466595 h 497826"/>
                <a:gd name="connsiteX1" fmla="*/ 257047 w 923730"/>
                <a:gd name="connsiteY1" fmla="*/ 483606 h 497826"/>
                <a:gd name="connsiteX2" fmla="*/ 289249 w 923730"/>
                <a:gd name="connsiteY2" fmla="*/ 326635 h 497826"/>
                <a:gd name="connsiteX3" fmla="*/ 401216 w 923730"/>
                <a:gd name="connsiteY3" fmla="*/ 64 h 497826"/>
                <a:gd name="connsiteX4" fmla="*/ 503853 w 923730"/>
                <a:gd name="connsiteY4" fmla="*/ 354627 h 497826"/>
                <a:gd name="connsiteX5" fmla="*/ 587828 w 923730"/>
                <a:gd name="connsiteY5" fmla="*/ 485256 h 497826"/>
                <a:gd name="connsiteX6" fmla="*/ 923730 w 923730"/>
                <a:gd name="connsiteY6" fmla="*/ 485256 h 497826"/>
                <a:gd name="connsiteX0" fmla="*/ 0 w 1035504"/>
                <a:gd name="connsiteY0" fmla="*/ 483242 h 497826"/>
                <a:gd name="connsiteX1" fmla="*/ 368821 w 1035504"/>
                <a:gd name="connsiteY1" fmla="*/ 483606 h 497826"/>
                <a:gd name="connsiteX2" fmla="*/ 401023 w 1035504"/>
                <a:gd name="connsiteY2" fmla="*/ 326635 h 497826"/>
                <a:gd name="connsiteX3" fmla="*/ 512990 w 1035504"/>
                <a:gd name="connsiteY3" fmla="*/ 64 h 497826"/>
                <a:gd name="connsiteX4" fmla="*/ 615627 w 1035504"/>
                <a:gd name="connsiteY4" fmla="*/ 354627 h 497826"/>
                <a:gd name="connsiteX5" fmla="*/ 699602 w 1035504"/>
                <a:gd name="connsiteY5" fmla="*/ 485256 h 497826"/>
                <a:gd name="connsiteX6" fmla="*/ 1035504 w 1035504"/>
                <a:gd name="connsiteY6" fmla="*/ 485256 h 497826"/>
                <a:gd name="connsiteX0" fmla="*/ 0 w 1035504"/>
                <a:gd name="connsiteY0" fmla="*/ 483242 h 497826"/>
                <a:gd name="connsiteX1" fmla="*/ 302232 w 1035504"/>
                <a:gd name="connsiteY1" fmla="*/ 485984 h 497826"/>
                <a:gd name="connsiteX2" fmla="*/ 401023 w 1035504"/>
                <a:gd name="connsiteY2" fmla="*/ 326635 h 497826"/>
                <a:gd name="connsiteX3" fmla="*/ 512990 w 1035504"/>
                <a:gd name="connsiteY3" fmla="*/ 64 h 497826"/>
                <a:gd name="connsiteX4" fmla="*/ 615627 w 1035504"/>
                <a:gd name="connsiteY4" fmla="*/ 354627 h 497826"/>
                <a:gd name="connsiteX5" fmla="*/ 699602 w 1035504"/>
                <a:gd name="connsiteY5" fmla="*/ 485256 h 497826"/>
                <a:gd name="connsiteX6" fmla="*/ 1035504 w 1035504"/>
                <a:gd name="connsiteY6" fmla="*/ 485256 h 497826"/>
                <a:gd name="connsiteX0" fmla="*/ 0 w 885680"/>
                <a:gd name="connsiteY0" fmla="*/ 499889 h 504644"/>
                <a:gd name="connsiteX1" fmla="*/ 152408 w 885680"/>
                <a:gd name="connsiteY1" fmla="*/ 485984 h 504644"/>
                <a:gd name="connsiteX2" fmla="*/ 251199 w 885680"/>
                <a:gd name="connsiteY2" fmla="*/ 326635 h 504644"/>
                <a:gd name="connsiteX3" fmla="*/ 363166 w 885680"/>
                <a:gd name="connsiteY3" fmla="*/ 64 h 504644"/>
                <a:gd name="connsiteX4" fmla="*/ 465803 w 885680"/>
                <a:gd name="connsiteY4" fmla="*/ 354627 h 504644"/>
                <a:gd name="connsiteX5" fmla="*/ 549778 w 885680"/>
                <a:gd name="connsiteY5" fmla="*/ 485256 h 504644"/>
                <a:gd name="connsiteX6" fmla="*/ 885680 w 885680"/>
                <a:gd name="connsiteY6" fmla="*/ 485256 h 504644"/>
                <a:gd name="connsiteX0" fmla="*/ 0 w 690670"/>
                <a:gd name="connsiteY0" fmla="*/ 499889 h 504644"/>
                <a:gd name="connsiteX1" fmla="*/ 152408 w 690670"/>
                <a:gd name="connsiteY1" fmla="*/ 485984 h 504644"/>
                <a:gd name="connsiteX2" fmla="*/ 251199 w 690670"/>
                <a:gd name="connsiteY2" fmla="*/ 326635 h 504644"/>
                <a:gd name="connsiteX3" fmla="*/ 363166 w 690670"/>
                <a:gd name="connsiteY3" fmla="*/ 64 h 504644"/>
                <a:gd name="connsiteX4" fmla="*/ 465803 w 690670"/>
                <a:gd name="connsiteY4" fmla="*/ 354627 h 504644"/>
                <a:gd name="connsiteX5" fmla="*/ 549778 w 690670"/>
                <a:gd name="connsiteY5" fmla="*/ 485256 h 504644"/>
                <a:gd name="connsiteX6" fmla="*/ 690670 w 690670"/>
                <a:gd name="connsiteY6" fmla="*/ 490012 h 504644"/>
                <a:gd name="connsiteX0" fmla="*/ 0 w 678779"/>
                <a:gd name="connsiteY0" fmla="*/ 499889 h 507907"/>
                <a:gd name="connsiteX1" fmla="*/ 152408 w 678779"/>
                <a:gd name="connsiteY1" fmla="*/ 485984 h 507907"/>
                <a:gd name="connsiteX2" fmla="*/ 251199 w 678779"/>
                <a:gd name="connsiteY2" fmla="*/ 326635 h 507907"/>
                <a:gd name="connsiteX3" fmla="*/ 363166 w 678779"/>
                <a:gd name="connsiteY3" fmla="*/ 64 h 507907"/>
                <a:gd name="connsiteX4" fmla="*/ 465803 w 678779"/>
                <a:gd name="connsiteY4" fmla="*/ 354627 h 507907"/>
                <a:gd name="connsiteX5" fmla="*/ 549778 w 678779"/>
                <a:gd name="connsiteY5" fmla="*/ 485256 h 507907"/>
                <a:gd name="connsiteX6" fmla="*/ 678779 w 678779"/>
                <a:gd name="connsiteY6" fmla="*/ 501903 h 507907"/>
                <a:gd name="connsiteX0" fmla="*/ 0 w 678779"/>
                <a:gd name="connsiteY0" fmla="*/ 499889 h 504644"/>
                <a:gd name="connsiteX1" fmla="*/ 152408 w 678779"/>
                <a:gd name="connsiteY1" fmla="*/ 485984 h 504644"/>
                <a:gd name="connsiteX2" fmla="*/ 251199 w 678779"/>
                <a:gd name="connsiteY2" fmla="*/ 326635 h 504644"/>
                <a:gd name="connsiteX3" fmla="*/ 363166 w 678779"/>
                <a:gd name="connsiteY3" fmla="*/ 64 h 504644"/>
                <a:gd name="connsiteX4" fmla="*/ 465803 w 678779"/>
                <a:gd name="connsiteY4" fmla="*/ 354627 h 504644"/>
                <a:gd name="connsiteX5" fmla="*/ 549778 w 678779"/>
                <a:gd name="connsiteY5" fmla="*/ 485256 h 504644"/>
                <a:gd name="connsiteX6" fmla="*/ 678779 w 678779"/>
                <a:gd name="connsiteY6" fmla="*/ 501903 h 504644"/>
                <a:gd name="connsiteX0" fmla="*/ 0 w 678779"/>
                <a:gd name="connsiteY0" fmla="*/ 504645 h 507632"/>
                <a:gd name="connsiteX1" fmla="*/ 152408 w 678779"/>
                <a:gd name="connsiteY1" fmla="*/ 485984 h 507632"/>
                <a:gd name="connsiteX2" fmla="*/ 251199 w 678779"/>
                <a:gd name="connsiteY2" fmla="*/ 326635 h 507632"/>
                <a:gd name="connsiteX3" fmla="*/ 363166 w 678779"/>
                <a:gd name="connsiteY3" fmla="*/ 64 h 507632"/>
                <a:gd name="connsiteX4" fmla="*/ 465803 w 678779"/>
                <a:gd name="connsiteY4" fmla="*/ 354627 h 507632"/>
                <a:gd name="connsiteX5" fmla="*/ 549778 w 678779"/>
                <a:gd name="connsiteY5" fmla="*/ 485256 h 507632"/>
                <a:gd name="connsiteX6" fmla="*/ 678779 w 678779"/>
                <a:gd name="connsiteY6" fmla="*/ 501903 h 507632"/>
                <a:gd name="connsiteX0" fmla="*/ 0 w 678779"/>
                <a:gd name="connsiteY0" fmla="*/ 504645 h 506622"/>
                <a:gd name="connsiteX1" fmla="*/ 152408 w 678779"/>
                <a:gd name="connsiteY1" fmla="*/ 485984 h 506622"/>
                <a:gd name="connsiteX2" fmla="*/ 251199 w 678779"/>
                <a:gd name="connsiteY2" fmla="*/ 326635 h 506622"/>
                <a:gd name="connsiteX3" fmla="*/ 363166 w 678779"/>
                <a:gd name="connsiteY3" fmla="*/ 64 h 506622"/>
                <a:gd name="connsiteX4" fmla="*/ 465803 w 678779"/>
                <a:gd name="connsiteY4" fmla="*/ 354627 h 506622"/>
                <a:gd name="connsiteX5" fmla="*/ 549778 w 678779"/>
                <a:gd name="connsiteY5" fmla="*/ 485256 h 506622"/>
                <a:gd name="connsiteX6" fmla="*/ 678779 w 678779"/>
                <a:gd name="connsiteY6" fmla="*/ 501903 h 506622"/>
                <a:gd name="connsiteX0" fmla="*/ 0 w 676401"/>
                <a:gd name="connsiteY0" fmla="*/ 504645 h 506622"/>
                <a:gd name="connsiteX1" fmla="*/ 152408 w 676401"/>
                <a:gd name="connsiteY1" fmla="*/ 485984 h 506622"/>
                <a:gd name="connsiteX2" fmla="*/ 251199 w 676401"/>
                <a:gd name="connsiteY2" fmla="*/ 326635 h 506622"/>
                <a:gd name="connsiteX3" fmla="*/ 363166 w 676401"/>
                <a:gd name="connsiteY3" fmla="*/ 64 h 506622"/>
                <a:gd name="connsiteX4" fmla="*/ 465803 w 676401"/>
                <a:gd name="connsiteY4" fmla="*/ 354627 h 506622"/>
                <a:gd name="connsiteX5" fmla="*/ 549778 w 676401"/>
                <a:gd name="connsiteY5" fmla="*/ 485256 h 506622"/>
                <a:gd name="connsiteX6" fmla="*/ 676401 w 676401"/>
                <a:gd name="connsiteY6" fmla="*/ 504281 h 506622"/>
                <a:gd name="connsiteX0" fmla="*/ 0 w 676401"/>
                <a:gd name="connsiteY0" fmla="*/ 504645 h 506622"/>
                <a:gd name="connsiteX1" fmla="*/ 152408 w 676401"/>
                <a:gd name="connsiteY1" fmla="*/ 485984 h 506622"/>
                <a:gd name="connsiteX2" fmla="*/ 251199 w 676401"/>
                <a:gd name="connsiteY2" fmla="*/ 326635 h 506622"/>
                <a:gd name="connsiteX3" fmla="*/ 363166 w 676401"/>
                <a:gd name="connsiteY3" fmla="*/ 64 h 506622"/>
                <a:gd name="connsiteX4" fmla="*/ 465803 w 676401"/>
                <a:gd name="connsiteY4" fmla="*/ 354627 h 506622"/>
                <a:gd name="connsiteX5" fmla="*/ 549778 w 676401"/>
                <a:gd name="connsiteY5" fmla="*/ 485256 h 506622"/>
                <a:gd name="connsiteX6" fmla="*/ 676401 w 676401"/>
                <a:gd name="connsiteY6" fmla="*/ 504281 h 506622"/>
                <a:gd name="connsiteX0" fmla="*/ 0 w 676401"/>
                <a:gd name="connsiteY0" fmla="*/ 504645 h 506711"/>
                <a:gd name="connsiteX1" fmla="*/ 152408 w 676401"/>
                <a:gd name="connsiteY1" fmla="*/ 485984 h 506711"/>
                <a:gd name="connsiteX2" fmla="*/ 251199 w 676401"/>
                <a:gd name="connsiteY2" fmla="*/ 326635 h 506711"/>
                <a:gd name="connsiteX3" fmla="*/ 363166 w 676401"/>
                <a:gd name="connsiteY3" fmla="*/ 64 h 506711"/>
                <a:gd name="connsiteX4" fmla="*/ 465803 w 676401"/>
                <a:gd name="connsiteY4" fmla="*/ 354627 h 506711"/>
                <a:gd name="connsiteX5" fmla="*/ 549778 w 676401"/>
                <a:gd name="connsiteY5" fmla="*/ 485256 h 506711"/>
                <a:gd name="connsiteX6" fmla="*/ 676401 w 676401"/>
                <a:gd name="connsiteY6" fmla="*/ 504281 h 506711"/>
                <a:gd name="connsiteX0" fmla="*/ 0 w 676401"/>
                <a:gd name="connsiteY0" fmla="*/ 504645 h 509902"/>
                <a:gd name="connsiteX1" fmla="*/ 152408 w 676401"/>
                <a:gd name="connsiteY1" fmla="*/ 485984 h 509902"/>
                <a:gd name="connsiteX2" fmla="*/ 251199 w 676401"/>
                <a:gd name="connsiteY2" fmla="*/ 326635 h 509902"/>
                <a:gd name="connsiteX3" fmla="*/ 363166 w 676401"/>
                <a:gd name="connsiteY3" fmla="*/ 64 h 509902"/>
                <a:gd name="connsiteX4" fmla="*/ 465803 w 676401"/>
                <a:gd name="connsiteY4" fmla="*/ 354627 h 509902"/>
                <a:gd name="connsiteX5" fmla="*/ 549778 w 676401"/>
                <a:gd name="connsiteY5" fmla="*/ 485256 h 509902"/>
                <a:gd name="connsiteX6" fmla="*/ 676401 w 676401"/>
                <a:gd name="connsiteY6" fmla="*/ 504281 h 509902"/>
                <a:gd name="connsiteX0" fmla="*/ 0 w 676401"/>
                <a:gd name="connsiteY0" fmla="*/ 504645 h 507436"/>
                <a:gd name="connsiteX1" fmla="*/ 152408 w 676401"/>
                <a:gd name="connsiteY1" fmla="*/ 485984 h 507436"/>
                <a:gd name="connsiteX2" fmla="*/ 251199 w 676401"/>
                <a:gd name="connsiteY2" fmla="*/ 326635 h 507436"/>
                <a:gd name="connsiteX3" fmla="*/ 363166 w 676401"/>
                <a:gd name="connsiteY3" fmla="*/ 64 h 507436"/>
                <a:gd name="connsiteX4" fmla="*/ 465803 w 676401"/>
                <a:gd name="connsiteY4" fmla="*/ 354627 h 507436"/>
                <a:gd name="connsiteX5" fmla="*/ 549778 w 676401"/>
                <a:gd name="connsiteY5" fmla="*/ 485256 h 507436"/>
                <a:gd name="connsiteX6" fmla="*/ 676401 w 676401"/>
                <a:gd name="connsiteY6" fmla="*/ 504281 h 507436"/>
                <a:gd name="connsiteX0" fmla="*/ 0 w 676401"/>
                <a:gd name="connsiteY0" fmla="*/ 504645 h 527385"/>
                <a:gd name="connsiteX1" fmla="*/ 152408 w 676401"/>
                <a:gd name="connsiteY1" fmla="*/ 485984 h 527385"/>
                <a:gd name="connsiteX2" fmla="*/ 251199 w 676401"/>
                <a:gd name="connsiteY2" fmla="*/ 326635 h 527385"/>
                <a:gd name="connsiteX3" fmla="*/ 363166 w 676401"/>
                <a:gd name="connsiteY3" fmla="*/ 64 h 527385"/>
                <a:gd name="connsiteX4" fmla="*/ 465803 w 676401"/>
                <a:gd name="connsiteY4" fmla="*/ 354627 h 527385"/>
                <a:gd name="connsiteX5" fmla="*/ 549778 w 676401"/>
                <a:gd name="connsiteY5" fmla="*/ 485256 h 527385"/>
                <a:gd name="connsiteX6" fmla="*/ 676401 w 676401"/>
                <a:gd name="connsiteY6" fmla="*/ 504281 h 527385"/>
                <a:gd name="connsiteX0" fmla="*/ 0 w 676401"/>
                <a:gd name="connsiteY0" fmla="*/ 504645 h 506622"/>
                <a:gd name="connsiteX1" fmla="*/ 152408 w 676401"/>
                <a:gd name="connsiteY1" fmla="*/ 485984 h 506622"/>
                <a:gd name="connsiteX2" fmla="*/ 251199 w 676401"/>
                <a:gd name="connsiteY2" fmla="*/ 326635 h 506622"/>
                <a:gd name="connsiteX3" fmla="*/ 363166 w 676401"/>
                <a:gd name="connsiteY3" fmla="*/ 64 h 506622"/>
                <a:gd name="connsiteX4" fmla="*/ 465803 w 676401"/>
                <a:gd name="connsiteY4" fmla="*/ 354627 h 506622"/>
                <a:gd name="connsiteX5" fmla="*/ 549778 w 676401"/>
                <a:gd name="connsiteY5" fmla="*/ 485256 h 506622"/>
                <a:gd name="connsiteX6" fmla="*/ 676401 w 676401"/>
                <a:gd name="connsiteY6" fmla="*/ 504281 h 50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401" h="506622">
                  <a:moveTo>
                    <a:pt x="0" y="504645"/>
                  </a:moveTo>
                  <a:cubicBezTo>
                    <a:pt x="92528" y="504599"/>
                    <a:pt x="110542" y="515652"/>
                    <a:pt x="152408" y="485984"/>
                  </a:cubicBezTo>
                  <a:cubicBezTo>
                    <a:pt x="194275" y="456316"/>
                    <a:pt x="216073" y="407622"/>
                    <a:pt x="251199" y="326635"/>
                  </a:cubicBezTo>
                  <a:cubicBezTo>
                    <a:pt x="286325" y="245648"/>
                    <a:pt x="327399" y="-4601"/>
                    <a:pt x="363166" y="64"/>
                  </a:cubicBezTo>
                  <a:cubicBezTo>
                    <a:pt x="398933" y="4729"/>
                    <a:pt x="434701" y="273762"/>
                    <a:pt x="465803" y="354627"/>
                  </a:cubicBezTo>
                  <a:cubicBezTo>
                    <a:pt x="496905" y="435492"/>
                    <a:pt x="514678" y="460314"/>
                    <a:pt x="549778" y="485256"/>
                  </a:cubicBezTo>
                  <a:cubicBezTo>
                    <a:pt x="582538" y="493818"/>
                    <a:pt x="550575" y="505654"/>
                    <a:pt x="676401" y="504281"/>
                  </a:cubicBezTo>
                </a:path>
              </a:pathLst>
            </a:custGeom>
            <a:noFill/>
            <a:ln w="127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7" name="Picture 18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93" t="-481" r="20763" b="96498"/>
            <a:stretch/>
          </p:blipFill>
          <p:spPr>
            <a:xfrm>
              <a:off x="4613914" y="5210364"/>
              <a:ext cx="698020" cy="156605"/>
            </a:xfrm>
            <a:prstGeom prst="rect">
              <a:avLst/>
            </a:prstGeom>
          </p:spPr>
        </p:pic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9" y="2706721"/>
            <a:ext cx="2744974" cy="239579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955" y="2458761"/>
            <a:ext cx="3249249" cy="324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0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DIA Library Generation with 12 LC-MS/MS Runs</a:t>
            </a:r>
          </a:p>
          <a:p>
            <a:r>
              <a:rPr lang="en-US" dirty="0">
                <a:latin typeface="Uni Sans Regular" panose="00000500000000000000" pitchFamily="50" charset="0"/>
              </a:rPr>
              <a:t>12 LC-MS/MS Runs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01085" y="1867454"/>
            <a:ext cx="72743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4539" y="152893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400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m/z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0704" y="1538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1000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m/z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199565" y="2048825"/>
            <a:ext cx="0" cy="1396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75417" y="2048825"/>
            <a:ext cx="0" cy="1396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22152" y="193400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Inj. 12</a:t>
            </a:r>
          </a:p>
        </p:txBody>
      </p:sp>
      <p:cxnSp>
        <p:nvCxnSpPr>
          <p:cNvPr id="33" name="Straight Arrow Connector 32"/>
          <p:cNvCxnSpPr>
            <a:stCxn id="25" idx="3"/>
          </p:cNvCxnSpPr>
          <p:nvPr/>
        </p:nvCxnSpPr>
        <p:spPr>
          <a:xfrm>
            <a:off x="8152829" y="2118667"/>
            <a:ext cx="122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1"/>
          </p:cNvCxnSpPr>
          <p:nvPr/>
        </p:nvCxnSpPr>
        <p:spPr>
          <a:xfrm flipH="1">
            <a:off x="7199566" y="2118667"/>
            <a:ext cx="122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/>
          <p:cNvGrpSpPr/>
          <p:nvPr/>
        </p:nvGrpSpPr>
        <p:grpSpPr>
          <a:xfrm>
            <a:off x="1001086" y="1929547"/>
            <a:ext cx="1805888" cy="369332"/>
            <a:chOff x="1001087" y="1929547"/>
            <a:chExt cx="1827465" cy="36933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001087" y="2044371"/>
              <a:ext cx="0" cy="1396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910378" y="2044371"/>
              <a:ext cx="0" cy="1396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19669" y="2044371"/>
              <a:ext cx="0" cy="1396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06118" y="1929547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Inj. 1</a:t>
              </a: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805348" y="2114213"/>
              <a:ext cx="105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015399" y="1929547"/>
              <a:ext cx="708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Inj. 2</a:t>
              </a:r>
            </a:p>
          </p:txBody>
        </p:sp>
        <p:cxnSp>
          <p:nvCxnSpPr>
            <p:cNvPr id="26" name="Straight Arrow Connector 25"/>
            <p:cNvCxnSpPr>
              <a:stCxn id="17" idx="1"/>
            </p:cNvCxnSpPr>
            <p:nvPr/>
          </p:nvCxnSpPr>
          <p:spPr>
            <a:xfrm flipH="1">
              <a:off x="1003059" y="2114213"/>
              <a:ext cx="1030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9" idx="3"/>
            </p:cNvCxnSpPr>
            <p:nvPr/>
          </p:nvCxnSpPr>
          <p:spPr>
            <a:xfrm>
              <a:off x="2723532" y="2114213"/>
              <a:ext cx="1050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9" idx="1"/>
            </p:cNvCxnSpPr>
            <p:nvPr/>
          </p:nvCxnSpPr>
          <p:spPr>
            <a:xfrm flipH="1">
              <a:off x="1910379" y="2114213"/>
              <a:ext cx="1050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133286" y="3286122"/>
            <a:ext cx="2763639" cy="1412284"/>
            <a:chOff x="1021341" y="2293282"/>
            <a:chExt cx="3788783" cy="2564468"/>
          </a:xfrm>
        </p:grpSpPr>
        <p:sp>
          <p:nvSpPr>
            <p:cNvPr id="42" name="Rectangle 41"/>
            <p:cNvSpPr/>
            <p:nvPr/>
          </p:nvSpPr>
          <p:spPr>
            <a:xfrm>
              <a:off x="1021341" y="2293282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73741" y="2396563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26141" y="2499844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78541" y="2603125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30941" y="2706406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83341" y="2809687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935741" y="2912968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088141" y="3016249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40541" y="3119530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392941" y="3222811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545341" y="3326092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697741" y="3429373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850141" y="3532654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002541" y="3635935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154941" y="3739216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307341" y="3842497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59741" y="3945778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612141" y="4049059"/>
              <a:ext cx="131183" cy="85725"/>
            </a:xfrm>
            <a:prstGeom prst="rect">
              <a:avLst/>
            </a:prstGeom>
            <a:solidFill>
              <a:srgbClr val="5A9A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764541" y="4152340"/>
              <a:ext cx="131183" cy="85725"/>
            </a:xfrm>
            <a:prstGeom prst="rect">
              <a:avLst/>
            </a:prstGeom>
            <a:solidFill>
              <a:srgbClr val="5A9A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916941" y="4255621"/>
              <a:ext cx="131183" cy="85725"/>
            </a:xfrm>
            <a:prstGeom prst="rect">
              <a:avLst/>
            </a:prstGeom>
            <a:solidFill>
              <a:srgbClr val="5A9A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069341" y="4358902"/>
              <a:ext cx="131183" cy="85725"/>
            </a:xfrm>
            <a:prstGeom prst="rect">
              <a:avLst/>
            </a:prstGeom>
            <a:solidFill>
              <a:srgbClr val="5A9A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21741" y="4462183"/>
              <a:ext cx="131183" cy="85725"/>
            </a:xfrm>
            <a:prstGeom prst="rect">
              <a:avLst/>
            </a:prstGeom>
            <a:solidFill>
              <a:srgbClr val="5A9A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74141" y="4565464"/>
              <a:ext cx="131183" cy="85725"/>
            </a:xfrm>
            <a:prstGeom prst="rect">
              <a:avLst/>
            </a:prstGeom>
            <a:solidFill>
              <a:srgbClr val="5A9A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26541" y="4668745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678941" y="4772025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33286" y="4783419"/>
            <a:ext cx="2763639" cy="1412284"/>
            <a:chOff x="1021341" y="2293282"/>
            <a:chExt cx="3788783" cy="2564468"/>
          </a:xfrm>
        </p:grpSpPr>
        <p:sp>
          <p:nvSpPr>
            <p:cNvPr id="68" name="Rectangle 67"/>
            <p:cNvSpPr/>
            <p:nvPr/>
          </p:nvSpPr>
          <p:spPr>
            <a:xfrm>
              <a:off x="1021341" y="2293282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173741" y="2396563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326141" y="2499844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478541" y="2603125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630941" y="2706406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783341" y="2809687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935741" y="2912968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88141" y="3016249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240541" y="3119530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392941" y="3222811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545341" y="3326092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697741" y="3429373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850141" y="3532654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002541" y="3635935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154941" y="3739216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307341" y="3842497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459741" y="3945778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612141" y="4049059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764541" y="4152340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916941" y="4255621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069341" y="4358902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221741" y="4462183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374141" y="4565464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526541" y="4668745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78941" y="4772025"/>
              <a:ext cx="131183" cy="85725"/>
            </a:xfrm>
            <a:prstGeom prst="rect">
              <a:avLst/>
            </a:prstGeom>
            <a:solidFill>
              <a:srgbClr val="5A9A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3" name="Rounded Rectangle 92"/>
          <p:cNvSpPr/>
          <p:nvPr/>
        </p:nvSpPr>
        <p:spPr>
          <a:xfrm>
            <a:off x="876025" y="2727385"/>
            <a:ext cx="3314094" cy="3561952"/>
          </a:xfrm>
          <a:prstGeom prst="roundRect">
            <a:avLst>
              <a:gd name="adj" fmla="val 12068"/>
            </a:avLst>
          </a:prstGeom>
          <a:noFill/>
          <a:ln w="38100">
            <a:solidFill>
              <a:srgbClr val="42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872716" y="2238490"/>
            <a:ext cx="130319" cy="832199"/>
          </a:xfrm>
          <a:prstGeom prst="line">
            <a:avLst/>
          </a:prstGeom>
          <a:ln w="28575">
            <a:solidFill>
              <a:srgbClr val="42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1910379" y="2238490"/>
            <a:ext cx="2047671" cy="518300"/>
          </a:xfrm>
          <a:prstGeom prst="line">
            <a:avLst/>
          </a:prstGeom>
          <a:ln w="28575">
            <a:solidFill>
              <a:srgbClr val="42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568081" y="3449221"/>
            <a:ext cx="1481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A9AD6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25 x 2 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5A9AD6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m/z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A9AD6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MS/MS Scans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A9AD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30k R.P.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1127339" y="3203988"/>
            <a:ext cx="283071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71902" y="284555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400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m/z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38282" y="283673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450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m/z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62011" y="4741931"/>
            <a:ext cx="1456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8D3A2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MS1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8D3A2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30k R.P.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133286" y="4724597"/>
            <a:ext cx="2763639" cy="419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89919" y="3729117"/>
            <a:ext cx="1238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2719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2.5 second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2719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cycle time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996453" y="3283180"/>
            <a:ext cx="69478" cy="481619"/>
            <a:chOff x="927100" y="3292827"/>
            <a:chExt cx="67304" cy="558502"/>
          </a:xfrm>
        </p:grpSpPr>
        <p:cxnSp>
          <p:nvCxnSpPr>
            <p:cNvPr id="104" name="Straight Connector 103"/>
            <p:cNvCxnSpPr/>
            <p:nvPr/>
          </p:nvCxnSpPr>
          <p:spPr>
            <a:xfrm flipV="1">
              <a:off x="962027" y="3292827"/>
              <a:ext cx="0" cy="558502"/>
            </a:xfrm>
            <a:prstGeom prst="line">
              <a:avLst/>
            </a:prstGeom>
            <a:ln w="19050">
              <a:solidFill>
                <a:srgbClr val="42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5400000">
              <a:off x="960752" y="3263380"/>
              <a:ext cx="0" cy="67304"/>
            </a:xfrm>
            <a:prstGeom prst="line">
              <a:avLst/>
            </a:prstGeom>
            <a:ln w="19050">
              <a:solidFill>
                <a:srgbClr val="42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 flipV="1">
            <a:off x="996453" y="4263334"/>
            <a:ext cx="69478" cy="504123"/>
            <a:chOff x="927100" y="3292827"/>
            <a:chExt cx="67304" cy="558502"/>
          </a:xfrm>
        </p:grpSpPr>
        <p:cxnSp>
          <p:nvCxnSpPr>
            <p:cNvPr id="107" name="Straight Connector 106"/>
            <p:cNvCxnSpPr/>
            <p:nvPr/>
          </p:nvCxnSpPr>
          <p:spPr>
            <a:xfrm flipV="1">
              <a:off x="962027" y="3292827"/>
              <a:ext cx="0" cy="558502"/>
            </a:xfrm>
            <a:prstGeom prst="line">
              <a:avLst/>
            </a:prstGeom>
            <a:ln w="19050">
              <a:solidFill>
                <a:srgbClr val="42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5400000">
              <a:off x="960752" y="3263380"/>
              <a:ext cx="0" cy="67304"/>
            </a:xfrm>
            <a:prstGeom prst="line">
              <a:avLst/>
            </a:prstGeom>
            <a:ln w="19050">
              <a:solidFill>
                <a:srgbClr val="4271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15" y="2419859"/>
            <a:ext cx="2475867" cy="3952442"/>
          </a:xfrm>
          <a:prstGeom prst="rect">
            <a:avLst/>
          </a:prstGeom>
        </p:spPr>
      </p:pic>
      <p:sp>
        <p:nvSpPr>
          <p:cNvPr id="110" name="Right Arrow 109"/>
          <p:cNvSpPr/>
          <p:nvPr/>
        </p:nvSpPr>
        <p:spPr>
          <a:xfrm>
            <a:off x="4351384" y="3741147"/>
            <a:ext cx="1534264" cy="1046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Peptide Detection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143150" y="186628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712142" y="186628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6281134" y="186628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4782" y="4549007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Spectrum</a:t>
            </a:r>
          </a:p>
          <a:p>
            <a:r>
              <a:rPr lang="en-US" dirty="0"/>
              <a:t>Mill</a:t>
            </a:r>
          </a:p>
        </p:txBody>
      </p:sp>
    </p:spTree>
    <p:extLst>
      <p:ext uri="{BB962C8B-B14F-4D97-AF65-F5344CB8AC3E}">
        <p14:creationId xmlns:p14="http://schemas.microsoft.com/office/powerpoint/2010/main" val="401313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LC-MS/MS Runs to Increase Sensitivity in All Future Runs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304800" y="2057400"/>
            <a:ext cx="4068434" cy="371350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370890" y="2590800"/>
            <a:ext cx="2545890" cy="2438400"/>
            <a:chOff x="5055353" y="3491312"/>
            <a:chExt cx="2939259" cy="2661656"/>
          </a:xfrm>
        </p:grpSpPr>
        <p:grpSp>
          <p:nvGrpSpPr>
            <p:cNvPr id="221" name="Group 220"/>
            <p:cNvGrpSpPr/>
            <p:nvPr/>
          </p:nvGrpSpPr>
          <p:grpSpPr>
            <a:xfrm>
              <a:off x="5722792" y="4752107"/>
              <a:ext cx="1897026" cy="1400861"/>
              <a:chOff x="5797538" y="3541712"/>
              <a:chExt cx="2432062" cy="1740158"/>
            </a:xfrm>
          </p:grpSpPr>
          <p:sp>
            <p:nvSpPr>
              <p:cNvPr id="223" name="Flowchart: Document 222"/>
              <p:cNvSpPr/>
              <p:nvPr/>
            </p:nvSpPr>
            <p:spPr>
              <a:xfrm>
                <a:off x="6248400" y="3541712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4" name="Flowchart: Document 223"/>
              <p:cNvSpPr/>
              <p:nvPr/>
            </p:nvSpPr>
            <p:spPr>
              <a:xfrm>
                <a:off x="6172200" y="3598551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5" name="Flowchart: Document 224"/>
              <p:cNvSpPr/>
              <p:nvPr/>
            </p:nvSpPr>
            <p:spPr>
              <a:xfrm>
                <a:off x="6096000" y="3655390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6" name="Flowchart: Document 225"/>
              <p:cNvSpPr/>
              <p:nvPr/>
            </p:nvSpPr>
            <p:spPr>
              <a:xfrm>
                <a:off x="6026137" y="3723499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7" name="Flowchart: Document 226"/>
              <p:cNvSpPr/>
              <p:nvPr/>
            </p:nvSpPr>
            <p:spPr>
              <a:xfrm>
                <a:off x="5949937" y="3798408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8" name="Flowchart: Document 227"/>
              <p:cNvSpPr/>
              <p:nvPr/>
            </p:nvSpPr>
            <p:spPr>
              <a:xfrm>
                <a:off x="5873737" y="3873317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lowchart: Document 228"/>
              <p:cNvSpPr/>
              <p:nvPr/>
            </p:nvSpPr>
            <p:spPr>
              <a:xfrm>
                <a:off x="5797538" y="3952989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5" name="TextBox 214"/>
            <p:cNvSpPr txBox="1"/>
            <p:nvPr/>
          </p:nvSpPr>
          <p:spPr>
            <a:xfrm>
              <a:off x="5055353" y="3491312"/>
              <a:ext cx="2939259" cy="436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Chromatogram Library</a:t>
              </a: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5786757" y="5327928"/>
              <a:ext cx="1311627" cy="585016"/>
              <a:chOff x="5181094" y="5610337"/>
              <a:chExt cx="1554228" cy="758114"/>
            </a:xfrm>
          </p:grpSpPr>
          <p:sp>
            <p:nvSpPr>
              <p:cNvPr id="218" name="Freeform 85"/>
              <p:cNvSpPr/>
              <p:nvPr/>
            </p:nvSpPr>
            <p:spPr>
              <a:xfrm>
                <a:off x="5181094" y="5610337"/>
                <a:ext cx="1554228" cy="758114"/>
              </a:xfrm>
              <a:custGeom>
                <a:avLst/>
                <a:gdLst>
                  <a:gd name="connsiteX0" fmla="*/ 0 w 923730"/>
                  <a:gd name="connsiteY0" fmla="*/ 466593 h 497824"/>
                  <a:gd name="connsiteX1" fmla="*/ 233265 w 923730"/>
                  <a:gd name="connsiteY1" fmla="*/ 447931 h 497824"/>
                  <a:gd name="connsiteX2" fmla="*/ 289249 w 923730"/>
                  <a:gd name="connsiteY2" fmla="*/ 326633 h 497824"/>
                  <a:gd name="connsiteX3" fmla="*/ 401216 w 923730"/>
                  <a:gd name="connsiteY3" fmla="*/ 62 h 497824"/>
                  <a:gd name="connsiteX4" fmla="*/ 503853 w 923730"/>
                  <a:gd name="connsiteY4" fmla="*/ 354625 h 497824"/>
                  <a:gd name="connsiteX5" fmla="*/ 587828 w 923730"/>
                  <a:gd name="connsiteY5" fmla="*/ 485254 h 497824"/>
                  <a:gd name="connsiteX6" fmla="*/ 923730 w 923730"/>
                  <a:gd name="connsiteY6" fmla="*/ 485254 h 497824"/>
                  <a:gd name="connsiteX0" fmla="*/ 0 w 923730"/>
                  <a:gd name="connsiteY0" fmla="*/ 466595 h 497826"/>
                  <a:gd name="connsiteX1" fmla="*/ 257047 w 923730"/>
                  <a:gd name="connsiteY1" fmla="*/ 483606 h 497826"/>
                  <a:gd name="connsiteX2" fmla="*/ 289249 w 923730"/>
                  <a:gd name="connsiteY2" fmla="*/ 326635 h 497826"/>
                  <a:gd name="connsiteX3" fmla="*/ 401216 w 923730"/>
                  <a:gd name="connsiteY3" fmla="*/ 64 h 497826"/>
                  <a:gd name="connsiteX4" fmla="*/ 503853 w 923730"/>
                  <a:gd name="connsiteY4" fmla="*/ 354627 h 497826"/>
                  <a:gd name="connsiteX5" fmla="*/ 587828 w 923730"/>
                  <a:gd name="connsiteY5" fmla="*/ 485256 h 497826"/>
                  <a:gd name="connsiteX6" fmla="*/ 923730 w 923730"/>
                  <a:gd name="connsiteY6" fmla="*/ 485256 h 497826"/>
                  <a:gd name="connsiteX0" fmla="*/ 0 w 1035504"/>
                  <a:gd name="connsiteY0" fmla="*/ 483242 h 497826"/>
                  <a:gd name="connsiteX1" fmla="*/ 368821 w 1035504"/>
                  <a:gd name="connsiteY1" fmla="*/ 483606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1035504"/>
                  <a:gd name="connsiteY0" fmla="*/ 483242 h 497826"/>
                  <a:gd name="connsiteX1" fmla="*/ 302232 w 1035504"/>
                  <a:gd name="connsiteY1" fmla="*/ 485984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885680"/>
                  <a:gd name="connsiteY0" fmla="*/ 499889 h 504644"/>
                  <a:gd name="connsiteX1" fmla="*/ 152408 w 885680"/>
                  <a:gd name="connsiteY1" fmla="*/ 485984 h 504644"/>
                  <a:gd name="connsiteX2" fmla="*/ 251199 w 885680"/>
                  <a:gd name="connsiteY2" fmla="*/ 326635 h 504644"/>
                  <a:gd name="connsiteX3" fmla="*/ 363166 w 885680"/>
                  <a:gd name="connsiteY3" fmla="*/ 64 h 504644"/>
                  <a:gd name="connsiteX4" fmla="*/ 465803 w 885680"/>
                  <a:gd name="connsiteY4" fmla="*/ 354627 h 504644"/>
                  <a:gd name="connsiteX5" fmla="*/ 549778 w 885680"/>
                  <a:gd name="connsiteY5" fmla="*/ 485256 h 504644"/>
                  <a:gd name="connsiteX6" fmla="*/ 885680 w 885680"/>
                  <a:gd name="connsiteY6" fmla="*/ 485256 h 504644"/>
                  <a:gd name="connsiteX0" fmla="*/ 0 w 690670"/>
                  <a:gd name="connsiteY0" fmla="*/ 499889 h 504644"/>
                  <a:gd name="connsiteX1" fmla="*/ 152408 w 690670"/>
                  <a:gd name="connsiteY1" fmla="*/ 485984 h 504644"/>
                  <a:gd name="connsiteX2" fmla="*/ 251199 w 690670"/>
                  <a:gd name="connsiteY2" fmla="*/ 326635 h 504644"/>
                  <a:gd name="connsiteX3" fmla="*/ 363166 w 690670"/>
                  <a:gd name="connsiteY3" fmla="*/ 64 h 504644"/>
                  <a:gd name="connsiteX4" fmla="*/ 465803 w 690670"/>
                  <a:gd name="connsiteY4" fmla="*/ 354627 h 504644"/>
                  <a:gd name="connsiteX5" fmla="*/ 549778 w 690670"/>
                  <a:gd name="connsiteY5" fmla="*/ 485256 h 504644"/>
                  <a:gd name="connsiteX6" fmla="*/ 690670 w 690670"/>
                  <a:gd name="connsiteY6" fmla="*/ 490012 h 504644"/>
                  <a:gd name="connsiteX0" fmla="*/ 0 w 678779"/>
                  <a:gd name="connsiteY0" fmla="*/ 499889 h 507907"/>
                  <a:gd name="connsiteX1" fmla="*/ 152408 w 678779"/>
                  <a:gd name="connsiteY1" fmla="*/ 485984 h 507907"/>
                  <a:gd name="connsiteX2" fmla="*/ 251199 w 678779"/>
                  <a:gd name="connsiteY2" fmla="*/ 326635 h 507907"/>
                  <a:gd name="connsiteX3" fmla="*/ 363166 w 678779"/>
                  <a:gd name="connsiteY3" fmla="*/ 64 h 507907"/>
                  <a:gd name="connsiteX4" fmla="*/ 465803 w 678779"/>
                  <a:gd name="connsiteY4" fmla="*/ 354627 h 507907"/>
                  <a:gd name="connsiteX5" fmla="*/ 549778 w 678779"/>
                  <a:gd name="connsiteY5" fmla="*/ 485256 h 507907"/>
                  <a:gd name="connsiteX6" fmla="*/ 678779 w 678779"/>
                  <a:gd name="connsiteY6" fmla="*/ 501903 h 507907"/>
                  <a:gd name="connsiteX0" fmla="*/ 0 w 678779"/>
                  <a:gd name="connsiteY0" fmla="*/ 499889 h 504644"/>
                  <a:gd name="connsiteX1" fmla="*/ 152408 w 678779"/>
                  <a:gd name="connsiteY1" fmla="*/ 485984 h 504644"/>
                  <a:gd name="connsiteX2" fmla="*/ 251199 w 678779"/>
                  <a:gd name="connsiteY2" fmla="*/ 326635 h 504644"/>
                  <a:gd name="connsiteX3" fmla="*/ 363166 w 678779"/>
                  <a:gd name="connsiteY3" fmla="*/ 64 h 504644"/>
                  <a:gd name="connsiteX4" fmla="*/ 465803 w 678779"/>
                  <a:gd name="connsiteY4" fmla="*/ 354627 h 504644"/>
                  <a:gd name="connsiteX5" fmla="*/ 549778 w 678779"/>
                  <a:gd name="connsiteY5" fmla="*/ 485256 h 504644"/>
                  <a:gd name="connsiteX6" fmla="*/ 678779 w 678779"/>
                  <a:gd name="connsiteY6" fmla="*/ 501903 h 504644"/>
                  <a:gd name="connsiteX0" fmla="*/ 0 w 678779"/>
                  <a:gd name="connsiteY0" fmla="*/ 504645 h 507632"/>
                  <a:gd name="connsiteX1" fmla="*/ 152408 w 678779"/>
                  <a:gd name="connsiteY1" fmla="*/ 485984 h 507632"/>
                  <a:gd name="connsiteX2" fmla="*/ 251199 w 678779"/>
                  <a:gd name="connsiteY2" fmla="*/ 326635 h 507632"/>
                  <a:gd name="connsiteX3" fmla="*/ 363166 w 678779"/>
                  <a:gd name="connsiteY3" fmla="*/ 64 h 507632"/>
                  <a:gd name="connsiteX4" fmla="*/ 465803 w 678779"/>
                  <a:gd name="connsiteY4" fmla="*/ 354627 h 507632"/>
                  <a:gd name="connsiteX5" fmla="*/ 549778 w 678779"/>
                  <a:gd name="connsiteY5" fmla="*/ 485256 h 507632"/>
                  <a:gd name="connsiteX6" fmla="*/ 678779 w 678779"/>
                  <a:gd name="connsiteY6" fmla="*/ 501903 h 507632"/>
                  <a:gd name="connsiteX0" fmla="*/ 0 w 678779"/>
                  <a:gd name="connsiteY0" fmla="*/ 504645 h 506622"/>
                  <a:gd name="connsiteX1" fmla="*/ 152408 w 678779"/>
                  <a:gd name="connsiteY1" fmla="*/ 485984 h 506622"/>
                  <a:gd name="connsiteX2" fmla="*/ 251199 w 678779"/>
                  <a:gd name="connsiteY2" fmla="*/ 326635 h 506622"/>
                  <a:gd name="connsiteX3" fmla="*/ 363166 w 678779"/>
                  <a:gd name="connsiteY3" fmla="*/ 64 h 506622"/>
                  <a:gd name="connsiteX4" fmla="*/ 465803 w 678779"/>
                  <a:gd name="connsiteY4" fmla="*/ 354627 h 506622"/>
                  <a:gd name="connsiteX5" fmla="*/ 549778 w 678779"/>
                  <a:gd name="connsiteY5" fmla="*/ 485256 h 506622"/>
                  <a:gd name="connsiteX6" fmla="*/ 678779 w 678779"/>
                  <a:gd name="connsiteY6" fmla="*/ 501903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711"/>
                  <a:gd name="connsiteX1" fmla="*/ 152408 w 676401"/>
                  <a:gd name="connsiteY1" fmla="*/ 485984 h 506711"/>
                  <a:gd name="connsiteX2" fmla="*/ 251199 w 676401"/>
                  <a:gd name="connsiteY2" fmla="*/ 326635 h 506711"/>
                  <a:gd name="connsiteX3" fmla="*/ 363166 w 676401"/>
                  <a:gd name="connsiteY3" fmla="*/ 64 h 506711"/>
                  <a:gd name="connsiteX4" fmla="*/ 465803 w 676401"/>
                  <a:gd name="connsiteY4" fmla="*/ 354627 h 506711"/>
                  <a:gd name="connsiteX5" fmla="*/ 549778 w 676401"/>
                  <a:gd name="connsiteY5" fmla="*/ 485256 h 506711"/>
                  <a:gd name="connsiteX6" fmla="*/ 676401 w 676401"/>
                  <a:gd name="connsiteY6" fmla="*/ 504281 h 506711"/>
                  <a:gd name="connsiteX0" fmla="*/ 0 w 676401"/>
                  <a:gd name="connsiteY0" fmla="*/ 504645 h 509902"/>
                  <a:gd name="connsiteX1" fmla="*/ 152408 w 676401"/>
                  <a:gd name="connsiteY1" fmla="*/ 485984 h 509902"/>
                  <a:gd name="connsiteX2" fmla="*/ 251199 w 676401"/>
                  <a:gd name="connsiteY2" fmla="*/ 326635 h 509902"/>
                  <a:gd name="connsiteX3" fmla="*/ 363166 w 676401"/>
                  <a:gd name="connsiteY3" fmla="*/ 64 h 509902"/>
                  <a:gd name="connsiteX4" fmla="*/ 465803 w 676401"/>
                  <a:gd name="connsiteY4" fmla="*/ 354627 h 509902"/>
                  <a:gd name="connsiteX5" fmla="*/ 549778 w 676401"/>
                  <a:gd name="connsiteY5" fmla="*/ 485256 h 509902"/>
                  <a:gd name="connsiteX6" fmla="*/ 676401 w 676401"/>
                  <a:gd name="connsiteY6" fmla="*/ 504281 h 509902"/>
                  <a:gd name="connsiteX0" fmla="*/ 0 w 676401"/>
                  <a:gd name="connsiteY0" fmla="*/ 504645 h 507436"/>
                  <a:gd name="connsiteX1" fmla="*/ 152408 w 676401"/>
                  <a:gd name="connsiteY1" fmla="*/ 485984 h 507436"/>
                  <a:gd name="connsiteX2" fmla="*/ 251199 w 676401"/>
                  <a:gd name="connsiteY2" fmla="*/ 326635 h 507436"/>
                  <a:gd name="connsiteX3" fmla="*/ 363166 w 676401"/>
                  <a:gd name="connsiteY3" fmla="*/ 64 h 507436"/>
                  <a:gd name="connsiteX4" fmla="*/ 465803 w 676401"/>
                  <a:gd name="connsiteY4" fmla="*/ 354627 h 507436"/>
                  <a:gd name="connsiteX5" fmla="*/ 549778 w 676401"/>
                  <a:gd name="connsiteY5" fmla="*/ 485256 h 507436"/>
                  <a:gd name="connsiteX6" fmla="*/ 676401 w 676401"/>
                  <a:gd name="connsiteY6" fmla="*/ 504281 h 507436"/>
                  <a:gd name="connsiteX0" fmla="*/ 0 w 676401"/>
                  <a:gd name="connsiteY0" fmla="*/ 504645 h 527385"/>
                  <a:gd name="connsiteX1" fmla="*/ 152408 w 676401"/>
                  <a:gd name="connsiteY1" fmla="*/ 485984 h 527385"/>
                  <a:gd name="connsiteX2" fmla="*/ 251199 w 676401"/>
                  <a:gd name="connsiteY2" fmla="*/ 326635 h 527385"/>
                  <a:gd name="connsiteX3" fmla="*/ 363166 w 676401"/>
                  <a:gd name="connsiteY3" fmla="*/ 64 h 527385"/>
                  <a:gd name="connsiteX4" fmla="*/ 465803 w 676401"/>
                  <a:gd name="connsiteY4" fmla="*/ 354627 h 527385"/>
                  <a:gd name="connsiteX5" fmla="*/ 549778 w 676401"/>
                  <a:gd name="connsiteY5" fmla="*/ 485256 h 527385"/>
                  <a:gd name="connsiteX6" fmla="*/ 676401 w 676401"/>
                  <a:gd name="connsiteY6" fmla="*/ 504281 h 527385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401" h="506622">
                    <a:moveTo>
                      <a:pt x="0" y="504645"/>
                    </a:moveTo>
                    <a:cubicBezTo>
                      <a:pt x="92528" y="504599"/>
                      <a:pt x="110542" y="515652"/>
                      <a:pt x="152408" y="485984"/>
                    </a:cubicBezTo>
                    <a:cubicBezTo>
                      <a:pt x="194275" y="456316"/>
                      <a:pt x="216073" y="407622"/>
                      <a:pt x="251199" y="326635"/>
                    </a:cubicBezTo>
                    <a:cubicBezTo>
                      <a:pt x="286325" y="245648"/>
                      <a:pt x="327399" y="-4601"/>
                      <a:pt x="363166" y="64"/>
                    </a:cubicBezTo>
                    <a:cubicBezTo>
                      <a:pt x="398933" y="4729"/>
                      <a:pt x="434701" y="273762"/>
                      <a:pt x="465803" y="354627"/>
                    </a:cubicBezTo>
                    <a:cubicBezTo>
                      <a:pt x="496905" y="435492"/>
                      <a:pt x="514678" y="460314"/>
                      <a:pt x="549778" y="485256"/>
                    </a:cubicBezTo>
                    <a:cubicBezTo>
                      <a:pt x="582538" y="493818"/>
                      <a:pt x="550575" y="505654"/>
                      <a:pt x="676401" y="504281"/>
                    </a:cubicBezTo>
                  </a:path>
                </a:pathLst>
              </a:custGeom>
              <a:noFill/>
              <a:ln w="25400" cap="rnd" cmpd="sng" algn="ctr">
                <a:solidFill>
                  <a:srgbClr val="33006F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Freeform 87"/>
              <p:cNvSpPr/>
              <p:nvPr/>
            </p:nvSpPr>
            <p:spPr>
              <a:xfrm>
                <a:off x="5181094" y="5738003"/>
                <a:ext cx="1554228" cy="630364"/>
              </a:xfrm>
              <a:custGeom>
                <a:avLst/>
                <a:gdLst>
                  <a:gd name="connsiteX0" fmla="*/ 0 w 923730"/>
                  <a:gd name="connsiteY0" fmla="*/ 466593 h 497824"/>
                  <a:gd name="connsiteX1" fmla="*/ 233265 w 923730"/>
                  <a:gd name="connsiteY1" fmla="*/ 447931 h 497824"/>
                  <a:gd name="connsiteX2" fmla="*/ 289249 w 923730"/>
                  <a:gd name="connsiteY2" fmla="*/ 326633 h 497824"/>
                  <a:gd name="connsiteX3" fmla="*/ 401216 w 923730"/>
                  <a:gd name="connsiteY3" fmla="*/ 62 h 497824"/>
                  <a:gd name="connsiteX4" fmla="*/ 503853 w 923730"/>
                  <a:gd name="connsiteY4" fmla="*/ 354625 h 497824"/>
                  <a:gd name="connsiteX5" fmla="*/ 587828 w 923730"/>
                  <a:gd name="connsiteY5" fmla="*/ 485254 h 497824"/>
                  <a:gd name="connsiteX6" fmla="*/ 923730 w 923730"/>
                  <a:gd name="connsiteY6" fmla="*/ 485254 h 497824"/>
                  <a:gd name="connsiteX0" fmla="*/ 0 w 923730"/>
                  <a:gd name="connsiteY0" fmla="*/ 466595 h 497826"/>
                  <a:gd name="connsiteX1" fmla="*/ 257047 w 923730"/>
                  <a:gd name="connsiteY1" fmla="*/ 483606 h 497826"/>
                  <a:gd name="connsiteX2" fmla="*/ 289249 w 923730"/>
                  <a:gd name="connsiteY2" fmla="*/ 326635 h 497826"/>
                  <a:gd name="connsiteX3" fmla="*/ 401216 w 923730"/>
                  <a:gd name="connsiteY3" fmla="*/ 64 h 497826"/>
                  <a:gd name="connsiteX4" fmla="*/ 503853 w 923730"/>
                  <a:gd name="connsiteY4" fmla="*/ 354627 h 497826"/>
                  <a:gd name="connsiteX5" fmla="*/ 587828 w 923730"/>
                  <a:gd name="connsiteY5" fmla="*/ 485256 h 497826"/>
                  <a:gd name="connsiteX6" fmla="*/ 923730 w 923730"/>
                  <a:gd name="connsiteY6" fmla="*/ 485256 h 497826"/>
                  <a:gd name="connsiteX0" fmla="*/ 0 w 1035504"/>
                  <a:gd name="connsiteY0" fmla="*/ 483242 h 497826"/>
                  <a:gd name="connsiteX1" fmla="*/ 368821 w 1035504"/>
                  <a:gd name="connsiteY1" fmla="*/ 483606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1035504"/>
                  <a:gd name="connsiteY0" fmla="*/ 483242 h 497826"/>
                  <a:gd name="connsiteX1" fmla="*/ 302232 w 1035504"/>
                  <a:gd name="connsiteY1" fmla="*/ 485984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885680"/>
                  <a:gd name="connsiteY0" fmla="*/ 499889 h 504644"/>
                  <a:gd name="connsiteX1" fmla="*/ 152408 w 885680"/>
                  <a:gd name="connsiteY1" fmla="*/ 485984 h 504644"/>
                  <a:gd name="connsiteX2" fmla="*/ 251199 w 885680"/>
                  <a:gd name="connsiteY2" fmla="*/ 326635 h 504644"/>
                  <a:gd name="connsiteX3" fmla="*/ 363166 w 885680"/>
                  <a:gd name="connsiteY3" fmla="*/ 64 h 504644"/>
                  <a:gd name="connsiteX4" fmla="*/ 465803 w 885680"/>
                  <a:gd name="connsiteY4" fmla="*/ 354627 h 504644"/>
                  <a:gd name="connsiteX5" fmla="*/ 549778 w 885680"/>
                  <a:gd name="connsiteY5" fmla="*/ 485256 h 504644"/>
                  <a:gd name="connsiteX6" fmla="*/ 885680 w 885680"/>
                  <a:gd name="connsiteY6" fmla="*/ 485256 h 504644"/>
                  <a:gd name="connsiteX0" fmla="*/ 0 w 690670"/>
                  <a:gd name="connsiteY0" fmla="*/ 499889 h 504644"/>
                  <a:gd name="connsiteX1" fmla="*/ 152408 w 690670"/>
                  <a:gd name="connsiteY1" fmla="*/ 485984 h 504644"/>
                  <a:gd name="connsiteX2" fmla="*/ 251199 w 690670"/>
                  <a:gd name="connsiteY2" fmla="*/ 326635 h 504644"/>
                  <a:gd name="connsiteX3" fmla="*/ 363166 w 690670"/>
                  <a:gd name="connsiteY3" fmla="*/ 64 h 504644"/>
                  <a:gd name="connsiteX4" fmla="*/ 465803 w 690670"/>
                  <a:gd name="connsiteY4" fmla="*/ 354627 h 504644"/>
                  <a:gd name="connsiteX5" fmla="*/ 549778 w 690670"/>
                  <a:gd name="connsiteY5" fmla="*/ 485256 h 504644"/>
                  <a:gd name="connsiteX6" fmla="*/ 690670 w 690670"/>
                  <a:gd name="connsiteY6" fmla="*/ 490012 h 504644"/>
                  <a:gd name="connsiteX0" fmla="*/ 0 w 678779"/>
                  <a:gd name="connsiteY0" fmla="*/ 499889 h 507907"/>
                  <a:gd name="connsiteX1" fmla="*/ 152408 w 678779"/>
                  <a:gd name="connsiteY1" fmla="*/ 485984 h 507907"/>
                  <a:gd name="connsiteX2" fmla="*/ 251199 w 678779"/>
                  <a:gd name="connsiteY2" fmla="*/ 326635 h 507907"/>
                  <a:gd name="connsiteX3" fmla="*/ 363166 w 678779"/>
                  <a:gd name="connsiteY3" fmla="*/ 64 h 507907"/>
                  <a:gd name="connsiteX4" fmla="*/ 465803 w 678779"/>
                  <a:gd name="connsiteY4" fmla="*/ 354627 h 507907"/>
                  <a:gd name="connsiteX5" fmla="*/ 549778 w 678779"/>
                  <a:gd name="connsiteY5" fmla="*/ 485256 h 507907"/>
                  <a:gd name="connsiteX6" fmla="*/ 678779 w 678779"/>
                  <a:gd name="connsiteY6" fmla="*/ 501903 h 507907"/>
                  <a:gd name="connsiteX0" fmla="*/ 0 w 678779"/>
                  <a:gd name="connsiteY0" fmla="*/ 499889 h 504644"/>
                  <a:gd name="connsiteX1" fmla="*/ 152408 w 678779"/>
                  <a:gd name="connsiteY1" fmla="*/ 485984 h 504644"/>
                  <a:gd name="connsiteX2" fmla="*/ 251199 w 678779"/>
                  <a:gd name="connsiteY2" fmla="*/ 326635 h 504644"/>
                  <a:gd name="connsiteX3" fmla="*/ 363166 w 678779"/>
                  <a:gd name="connsiteY3" fmla="*/ 64 h 504644"/>
                  <a:gd name="connsiteX4" fmla="*/ 465803 w 678779"/>
                  <a:gd name="connsiteY4" fmla="*/ 354627 h 504644"/>
                  <a:gd name="connsiteX5" fmla="*/ 549778 w 678779"/>
                  <a:gd name="connsiteY5" fmla="*/ 485256 h 504644"/>
                  <a:gd name="connsiteX6" fmla="*/ 678779 w 678779"/>
                  <a:gd name="connsiteY6" fmla="*/ 501903 h 504644"/>
                  <a:gd name="connsiteX0" fmla="*/ 0 w 678779"/>
                  <a:gd name="connsiteY0" fmla="*/ 504645 h 507632"/>
                  <a:gd name="connsiteX1" fmla="*/ 152408 w 678779"/>
                  <a:gd name="connsiteY1" fmla="*/ 485984 h 507632"/>
                  <a:gd name="connsiteX2" fmla="*/ 251199 w 678779"/>
                  <a:gd name="connsiteY2" fmla="*/ 326635 h 507632"/>
                  <a:gd name="connsiteX3" fmla="*/ 363166 w 678779"/>
                  <a:gd name="connsiteY3" fmla="*/ 64 h 507632"/>
                  <a:gd name="connsiteX4" fmla="*/ 465803 w 678779"/>
                  <a:gd name="connsiteY4" fmla="*/ 354627 h 507632"/>
                  <a:gd name="connsiteX5" fmla="*/ 549778 w 678779"/>
                  <a:gd name="connsiteY5" fmla="*/ 485256 h 507632"/>
                  <a:gd name="connsiteX6" fmla="*/ 678779 w 678779"/>
                  <a:gd name="connsiteY6" fmla="*/ 501903 h 507632"/>
                  <a:gd name="connsiteX0" fmla="*/ 0 w 678779"/>
                  <a:gd name="connsiteY0" fmla="*/ 504645 h 506622"/>
                  <a:gd name="connsiteX1" fmla="*/ 152408 w 678779"/>
                  <a:gd name="connsiteY1" fmla="*/ 485984 h 506622"/>
                  <a:gd name="connsiteX2" fmla="*/ 251199 w 678779"/>
                  <a:gd name="connsiteY2" fmla="*/ 326635 h 506622"/>
                  <a:gd name="connsiteX3" fmla="*/ 363166 w 678779"/>
                  <a:gd name="connsiteY3" fmla="*/ 64 h 506622"/>
                  <a:gd name="connsiteX4" fmla="*/ 465803 w 678779"/>
                  <a:gd name="connsiteY4" fmla="*/ 354627 h 506622"/>
                  <a:gd name="connsiteX5" fmla="*/ 549778 w 678779"/>
                  <a:gd name="connsiteY5" fmla="*/ 485256 h 506622"/>
                  <a:gd name="connsiteX6" fmla="*/ 678779 w 678779"/>
                  <a:gd name="connsiteY6" fmla="*/ 501903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711"/>
                  <a:gd name="connsiteX1" fmla="*/ 152408 w 676401"/>
                  <a:gd name="connsiteY1" fmla="*/ 485984 h 506711"/>
                  <a:gd name="connsiteX2" fmla="*/ 251199 w 676401"/>
                  <a:gd name="connsiteY2" fmla="*/ 326635 h 506711"/>
                  <a:gd name="connsiteX3" fmla="*/ 363166 w 676401"/>
                  <a:gd name="connsiteY3" fmla="*/ 64 h 506711"/>
                  <a:gd name="connsiteX4" fmla="*/ 465803 w 676401"/>
                  <a:gd name="connsiteY4" fmla="*/ 354627 h 506711"/>
                  <a:gd name="connsiteX5" fmla="*/ 549778 w 676401"/>
                  <a:gd name="connsiteY5" fmla="*/ 485256 h 506711"/>
                  <a:gd name="connsiteX6" fmla="*/ 676401 w 676401"/>
                  <a:gd name="connsiteY6" fmla="*/ 504281 h 506711"/>
                  <a:gd name="connsiteX0" fmla="*/ 0 w 676401"/>
                  <a:gd name="connsiteY0" fmla="*/ 504645 h 509902"/>
                  <a:gd name="connsiteX1" fmla="*/ 152408 w 676401"/>
                  <a:gd name="connsiteY1" fmla="*/ 485984 h 509902"/>
                  <a:gd name="connsiteX2" fmla="*/ 251199 w 676401"/>
                  <a:gd name="connsiteY2" fmla="*/ 326635 h 509902"/>
                  <a:gd name="connsiteX3" fmla="*/ 363166 w 676401"/>
                  <a:gd name="connsiteY3" fmla="*/ 64 h 509902"/>
                  <a:gd name="connsiteX4" fmla="*/ 465803 w 676401"/>
                  <a:gd name="connsiteY4" fmla="*/ 354627 h 509902"/>
                  <a:gd name="connsiteX5" fmla="*/ 549778 w 676401"/>
                  <a:gd name="connsiteY5" fmla="*/ 485256 h 509902"/>
                  <a:gd name="connsiteX6" fmla="*/ 676401 w 676401"/>
                  <a:gd name="connsiteY6" fmla="*/ 504281 h 509902"/>
                  <a:gd name="connsiteX0" fmla="*/ 0 w 676401"/>
                  <a:gd name="connsiteY0" fmla="*/ 504645 h 507436"/>
                  <a:gd name="connsiteX1" fmla="*/ 152408 w 676401"/>
                  <a:gd name="connsiteY1" fmla="*/ 485984 h 507436"/>
                  <a:gd name="connsiteX2" fmla="*/ 251199 w 676401"/>
                  <a:gd name="connsiteY2" fmla="*/ 326635 h 507436"/>
                  <a:gd name="connsiteX3" fmla="*/ 363166 w 676401"/>
                  <a:gd name="connsiteY3" fmla="*/ 64 h 507436"/>
                  <a:gd name="connsiteX4" fmla="*/ 465803 w 676401"/>
                  <a:gd name="connsiteY4" fmla="*/ 354627 h 507436"/>
                  <a:gd name="connsiteX5" fmla="*/ 549778 w 676401"/>
                  <a:gd name="connsiteY5" fmla="*/ 485256 h 507436"/>
                  <a:gd name="connsiteX6" fmla="*/ 676401 w 676401"/>
                  <a:gd name="connsiteY6" fmla="*/ 504281 h 507436"/>
                  <a:gd name="connsiteX0" fmla="*/ 0 w 676401"/>
                  <a:gd name="connsiteY0" fmla="*/ 504645 h 527385"/>
                  <a:gd name="connsiteX1" fmla="*/ 152408 w 676401"/>
                  <a:gd name="connsiteY1" fmla="*/ 485984 h 527385"/>
                  <a:gd name="connsiteX2" fmla="*/ 251199 w 676401"/>
                  <a:gd name="connsiteY2" fmla="*/ 326635 h 527385"/>
                  <a:gd name="connsiteX3" fmla="*/ 363166 w 676401"/>
                  <a:gd name="connsiteY3" fmla="*/ 64 h 527385"/>
                  <a:gd name="connsiteX4" fmla="*/ 465803 w 676401"/>
                  <a:gd name="connsiteY4" fmla="*/ 354627 h 527385"/>
                  <a:gd name="connsiteX5" fmla="*/ 549778 w 676401"/>
                  <a:gd name="connsiteY5" fmla="*/ 485256 h 527385"/>
                  <a:gd name="connsiteX6" fmla="*/ 676401 w 676401"/>
                  <a:gd name="connsiteY6" fmla="*/ 504281 h 527385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401" h="506622">
                    <a:moveTo>
                      <a:pt x="0" y="504645"/>
                    </a:moveTo>
                    <a:cubicBezTo>
                      <a:pt x="92528" y="504599"/>
                      <a:pt x="110542" y="515652"/>
                      <a:pt x="152408" y="485984"/>
                    </a:cubicBezTo>
                    <a:cubicBezTo>
                      <a:pt x="194275" y="456316"/>
                      <a:pt x="216073" y="407622"/>
                      <a:pt x="251199" y="326635"/>
                    </a:cubicBezTo>
                    <a:cubicBezTo>
                      <a:pt x="286325" y="245648"/>
                      <a:pt x="327399" y="-4601"/>
                      <a:pt x="363166" y="64"/>
                    </a:cubicBezTo>
                    <a:cubicBezTo>
                      <a:pt x="398933" y="4729"/>
                      <a:pt x="434701" y="273762"/>
                      <a:pt x="465803" y="354627"/>
                    </a:cubicBezTo>
                    <a:cubicBezTo>
                      <a:pt x="496905" y="435492"/>
                      <a:pt x="514678" y="460314"/>
                      <a:pt x="549778" y="485256"/>
                    </a:cubicBezTo>
                    <a:cubicBezTo>
                      <a:pt x="582538" y="493818"/>
                      <a:pt x="550575" y="505654"/>
                      <a:pt x="676401" y="504281"/>
                    </a:cubicBezTo>
                  </a:path>
                </a:pathLst>
              </a:custGeom>
              <a:noFill/>
              <a:ln w="25400" cap="rnd" cmpd="sng" algn="ctr">
                <a:solidFill>
                  <a:srgbClr val="33006F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88"/>
              <p:cNvSpPr/>
              <p:nvPr/>
            </p:nvSpPr>
            <p:spPr>
              <a:xfrm>
                <a:off x="5181094" y="5962752"/>
                <a:ext cx="1554228" cy="405615"/>
              </a:xfrm>
              <a:custGeom>
                <a:avLst/>
                <a:gdLst>
                  <a:gd name="connsiteX0" fmla="*/ 0 w 923730"/>
                  <a:gd name="connsiteY0" fmla="*/ 466593 h 497824"/>
                  <a:gd name="connsiteX1" fmla="*/ 233265 w 923730"/>
                  <a:gd name="connsiteY1" fmla="*/ 447931 h 497824"/>
                  <a:gd name="connsiteX2" fmla="*/ 289249 w 923730"/>
                  <a:gd name="connsiteY2" fmla="*/ 326633 h 497824"/>
                  <a:gd name="connsiteX3" fmla="*/ 401216 w 923730"/>
                  <a:gd name="connsiteY3" fmla="*/ 62 h 497824"/>
                  <a:gd name="connsiteX4" fmla="*/ 503853 w 923730"/>
                  <a:gd name="connsiteY4" fmla="*/ 354625 h 497824"/>
                  <a:gd name="connsiteX5" fmla="*/ 587828 w 923730"/>
                  <a:gd name="connsiteY5" fmla="*/ 485254 h 497824"/>
                  <a:gd name="connsiteX6" fmla="*/ 923730 w 923730"/>
                  <a:gd name="connsiteY6" fmla="*/ 485254 h 497824"/>
                  <a:gd name="connsiteX0" fmla="*/ 0 w 923730"/>
                  <a:gd name="connsiteY0" fmla="*/ 466595 h 497826"/>
                  <a:gd name="connsiteX1" fmla="*/ 257047 w 923730"/>
                  <a:gd name="connsiteY1" fmla="*/ 483606 h 497826"/>
                  <a:gd name="connsiteX2" fmla="*/ 289249 w 923730"/>
                  <a:gd name="connsiteY2" fmla="*/ 326635 h 497826"/>
                  <a:gd name="connsiteX3" fmla="*/ 401216 w 923730"/>
                  <a:gd name="connsiteY3" fmla="*/ 64 h 497826"/>
                  <a:gd name="connsiteX4" fmla="*/ 503853 w 923730"/>
                  <a:gd name="connsiteY4" fmla="*/ 354627 h 497826"/>
                  <a:gd name="connsiteX5" fmla="*/ 587828 w 923730"/>
                  <a:gd name="connsiteY5" fmla="*/ 485256 h 497826"/>
                  <a:gd name="connsiteX6" fmla="*/ 923730 w 923730"/>
                  <a:gd name="connsiteY6" fmla="*/ 485256 h 497826"/>
                  <a:gd name="connsiteX0" fmla="*/ 0 w 1035504"/>
                  <a:gd name="connsiteY0" fmla="*/ 483242 h 497826"/>
                  <a:gd name="connsiteX1" fmla="*/ 368821 w 1035504"/>
                  <a:gd name="connsiteY1" fmla="*/ 483606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1035504"/>
                  <a:gd name="connsiteY0" fmla="*/ 483242 h 497826"/>
                  <a:gd name="connsiteX1" fmla="*/ 302232 w 1035504"/>
                  <a:gd name="connsiteY1" fmla="*/ 485984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885680"/>
                  <a:gd name="connsiteY0" fmla="*/ 499889 h 504644"/>
                  <a:gd name="connsiteX1" fmla="*/ 152408 w 885680"/>
                  <a:gd name="connsiteY1" fmla="*/ 485984 h 504644"/>
                  <a:gd name="connsiteX2" fmla="*/ 251199 w 885680"/>
                  <a:gd name="connsiteY2" fmla="*/ 326635 h 504644"/>
                  <a:gd name="connsiteX3" fmla="*/ 363166 w 885680"/>
                  <a:gd name="connsiteY3" fmla="*/ 64 h 504644"/>
                  <a:gd name="connsiteX4" fmla="*/ 465803 w 885680"/>
                  <a:gd name="connsiteY4" fmla="*/ 354627 h 504644"/>
                  <a:gd name="connsiteX5" fmla="*/ 549778 w 885680"/>
                  <a:gd name="connsiteY5" fmla="*/ 485256 h 504644"/>
                  <a:gd name="connsiteX6" fmla="*/ 885680 w 885680"/>
                  <a:gd name="connsiteY6" fmla="*/ 485256 h 504644"/>
                  <a:gd name="connsiteX0" fmla="*/ 0 w 690670"/>
                  <a:gd name="connsiteY0" fmla="*/ 499889 h 504644"/>
                  <a:gd name="connsiteX1" fmla="*/ 152408 w 690670"/>
                  <a:gd name="connsiteY1" fmla="*/ 485984 h 504644"/>
                  <a:gd name="connsiteX2" fmla="*/ 251199 w 690670"/>
                  <a:gd name="connsiteY2" fmla="*/ 326635 h 504644"/>
                  <a:gd name="connsiteX3" fmla="*/ 363166 w 690670"/>
                  <a:gd name="connsiteY3" fmla="*/ 64 h 504644"/>
                  <a:gd name="connsiteX4" fmla="*/ 465803 w 690670"/>
                  <a:gd name="connsiteY4" fmla="*/ 354627 h 504644"/>
                  <a:gd name="connsiteX5" fmla="*/ 549778 w 690670"/>
                  <a:gd name="connsiteY5" fmla="*/ 485256 h 504644"/>
                  <a:gd name="connsiteX6" fmla="*/ 690670 w 690670"/>
                  <a:gd name="connsiteY6" fmla="*/ 490012 h 504644"/>
                  <a:gd name="connsiteX0" fmla="*/ 0 w 678779"/>
                  <a:gd name="connsiteY0" fmla="*/ 499889 h 507907"/>
                  <a:gd name="connsiteX1" fmla="*/ 152408 w 678779"/>
                  <a:gd name="connsiteY1" fmla="*/ 485984 h 507907"/>
                  <a:gd name="connsiteX2" fmla="*/ 251199 w 678779"/>
                  <a:gd name="connsiteY2" fmla="*/ 326635 h 507907"/>
                  <a:gd name="connsiteX3" fmla="*/ 363166 w 678779"/>
                  <a:gd name="connsiteY3" fmla="*/ 64 h 507907"/>
                  <a:gd name="connsiteX4" fmla="*/ 465803 w 678779"/>
                  <a:gd name="connsiteY4" fmla="*/ 354627 h 507907"/>
                  <a:gd name="connsiteX5" fmla="*/ 549778 w 678779"/>
                  <a:gd name="connsiteY5" fmla="*/ 485256 h 507907"/>
                  <a:gd name="connsiteX6" fmla="*/ 678779 w 678779"/>
                  <a:gd name="connsiteY6" fmla="*/ 501903 h 507907"/>
                  <a:gd name="connsiteX0" fmla="*/ 0 w 678779"/>
                  <a:gd name="connsiteY0" fmla="*/ 499889 h 504644"/>
                  <a:gd name="connsiteX1" fmla="*/ 152408 w 678779"/>
                  <a:gd name="connsiteY1" fmla="*/ 485984 h 504644"/>
                  <a:gd name="connsiteX2" fmla="*/ 251199 w 678779"/>
                  <a:gd name="connsiteY2" fmla="*/ 326635 h 504644"/>
                  <a:gd name="connsiteX3" fmla="*/ 363166 w 678779"/>
                  <a:gd name="connsiteY3" fmla="*/ 64 h 504644"/>
                  <a:gd name="connsiteX4" fmla="*/ 465803 w 678779"/>
                  <a:gd name="connsiteY4" fmla="*/ 354627 h 504644"/>
                  <a:gd name="connsiteX5" fmla="*/ 549778 w 678779"/>
                  <a:gd name="connsiteY5" fmla="*/ 485256 h 504644"/>
                  <a:gd name="connsiteX6" fmla="*/ 678779 w 678779"/>
                  <a:gd name="connsiteY6" fmla="*/ 501903 h 504644"/>
                  <a:gd name="connsiteX0" fmla="*/ 0 w 678779"/>
                  <a:gd name="connsiteY0" fmla="*/ 504645 h 507632"/>
                  <a:gd name="connsiteX1" fmla="*/ 152408 w 678779"/>
                  <a:gd name="connsiteY1" fmla="*/ 485984 h 507632"/>
                  <a:gd name="connsiteX2" fmla="*/ 251199 w 678779"/>
                  <a:gd name="connsiteY2" fmla="*/ 326635 h 507632"/>
                  <a:gd name="connsiteX3" fmla="*/ 363166 w 678779"/>
                  <a:gd name="connsiteY3" fmla="*/ 64 h 507632"/>
                  <a:gd name="connsiteX4" fmla="*/ 465803 w 678779"/>
                  <a:gd name="connsiteY4" fmla="*/ 354627 h 507632"/>
                  <a:gd name="connsiteX5" fmla="*/ 549778 w 678779"/>
                  <a:gd name="connsiteY5" fmla="*/ 485256 h 507632"/>
                  <a:gd name="connsiteX6" fmla="*/ 678779 w 678779"/>
                  <a:gd name="connsiteY6" fmla="*/ 501903 h 507632"/>
                  <a:gd name="connsiteX0" fmla="*/ 0 w 678779"/>
                  <a:gd name="connsiteY0" fmla="*/ 504645 h 506622"/>
                  <a:gd name="connsiteX1" fmla="*/ 152408 w 678779"/>
                  <a:gd name="connsiteY1" fmla="*/ 485984 h 506622"/>
                  <a:gd name="connsiteX2" fmla="*/ 251199 w 678779"/>
                  <a:gd name="connsiteY2" fmla="*/ 326635 h 506622"/>
                  <a:gd name="connsiteX3" fmla="*/ 363166 w 678779"/>
                  <a:gd name="connsiteY3" fmla="*/ 64 h 506622"/>
                  <a:gd name="connsiteX4" fmla="*/ 465803 w 678779"/>
                  <a:gd name="connsiteY4" fmla="*/ 354627 h 506622"/>
                  <a:gd name="connsiteX5" fmla="*/ 549778 w 678779"/>
                  <a:gd name="connsiteY5" fmla="*/ 485256 h 506622"/>
                  <a:gd name="connsiteX6" fmla="*/ 678779 w 678779"/>
                  <a:gd name="connsiteY6" fmla="*/ 501903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711"/>
                  <a:gd name="connsiteX1" fmla="*/ 152408 w 676401"/>
                  <a:gd name="connsiteY1" fmla="*/ 485984 h 506711"/>
                  <a:gd name="connsiteX2" fmla="*/ 251199 w 676401"/>
                  <a:gd name="connsiteY2" fmla="*/ 326635 h 506711"/>
                  <a:gd name="connsiteX3" fmla="*/ 363166 w 676401"/>
                  <a:gd name="connsiteY3" fmla="*/ 64 h 506711"/>
                  <a:gd name="connsiteX4" fmla="*/ 465803 w 676401"/>
                  <a:gd name="connsiteY4" fmla="*/ 354627 h 506711"/>
                  <a:gd name="connsiteX5" fmla="*/ 549778 w 676401"/>
                  <a:gd name="connsiteY5" fmla="*/ 485256 h 506711"/>
                  <a:gd name="connsiteX6" fmla="*/ 676401 w 676401"/>
                  <a:gd name="connsiteY6" fmla="*/ 504281 h 506711"/>
                  <a:gd name="connsiteX0" fmla="*/ 0 w 676401"/>
                  <a:gd name="connsiteY0" fmla="*/ 504645 h 509902"/>
                  <a:gd name="connsiteX1" fmla="*/ 152408 w 676401"/>
                  <a:gd name="connsiteY1" fmla="*/ 485984 h 509902"/>
                  <a:gd name="connsiteX2" fmla="*/ 251199 w 676401"/>
                  <a:gd name="connsiteY2" fmla="*/ 326635 h 509902"/>
                  <a:gd name="connsiteX3" fmla="*/ 363166 w 676401"/>
                  <a:gd name="connsiteY3" fmla="*/ 64 h 509902"/>
                  <a:gd name="connsiteX4" fmla="*/ 465803 w 676401"/>
                  <a:gd name="connsiteY4" fmla="*/ 354627 h 509902"/>
                  <a:gd name="connsiteX5" fmla="*/ 549778 w 676401"/>
                  <a:gd name="connsiteY5" fmla="*/ 485256 h 509902"/>
                  <a:gd name="connsiteX6" fmla="*/ 676401 w 676401"/>
                  <a:gd name="connsiteY6" fmla="*/ 504281 h 509902"/>
                  <a:gd name="connsiteX0" fmla="*/ 0 w 676401"/>
                  <a:gd name="connsiteY0" fmla="*/ 504645 h 507436"/>
                  <a:gd name="connsiteX1" fmla="*/ 152408 w 676401"/>
                  <a:gd name="connsiteY1" fmla="*/ 485984 h 507436"/>
                  <a:gd name="connsiteX2" fmla="*/ 251199 w 676401"/>
                  <a:gd name="connsiteY2" fmla="*/ 326635 h 507436"/>
                  <a:gd name="connsiteX3" fmla="*/ 363166 w 676401"/>
                  <a:gd name="connsiteY3" fmla="*/ 64 h 507436"/>
                  <a:gd name="connsiteX4" fmla="*/ 465803 w 676401"/>
                  <a:gd name="connsiteY4" fmla="*/ 354627 h 507436"/>
                  <a:gd name="connsiteX5" fmla="*/ 549778 w 676401"/>
                  <a:gd name="connsiteY5" fmla="*/ 485256 h 507436"/>
                  <a:gd name="connsiteX6" fmla="*/ 676401 w 676401"/>
                  <a:gd name="connsiteY6" fmla="*/ 504281 h 507436"/>
                  <a:gd name="connsiteX0" fmla="*/ 0 w 676401"/>
                  <a:gd name="connsiteY0" fmla="*/ 504645 h 527385"/>
                  <a:gd name="connsiteX1" fmla="*/ 152408 w 676401"/>
                  <a:gd name="connsiteY1" fmla="*/ 485984 h 527385"/>
                  <a:gd name="connsiteX2" fmla="*/ 251199 w 676401"/>
                  <a:gd name="connsiteY2" fmla="*/ 326635 h 527385"/>
                  <a:gd name="connsiteX3" fmla="*/ 363166 w 676401"/>
                  <a:gd name="connsiteY3" fmla="*/ 64 h 527385"/>
                  <a:gd name="connsiteX4" fmla="*/ 465803 w 676401"/>
                  <a:gd name="connsiteY4" fmla="*/ 354627 h 527385"/>
                  <a:gd name="connsiteX5" fmla="*/ 549778 w 676401"/>
                  <a:gd name="connsiteY5" fmla="*/ 485256 h 527385"/>
                  <a:gd name="connsiteX6" fmla="*/ 676401 w 676401"/>
                  <a:gd name="connsiteY6" fmla="*/ 504281 h 527385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401" h="506622">
                    <a:moveTo>
                      <a:pt x="0" y="504645"/>
                    </a:moveTo>
                    <a:cubicBezTo>
                      <a:pt x="92528" y="504599"/>
                      <a:pt x="110542" y="515652"/>
                      <a:pt x="152408" y="485984"/>
                    </a:cubicBezTo>
                    <a:cubicBezTo>
                      <a:pt x="194275" y="456316"/>
                      <a:pt x="216073" y="407622"/>
                      <a:pt x="251199" y="326635"/>
                    </a:cubicBezTo>
                    <a:cubicBezTo>
                      <a:pt x="286325" y="245648"/>
                      <a:pt x="327399" y="-4601"/>
                      <a:pt x="363166" y="64"/>
                    </a:cubicBezTo>
                    <a:cubicBezTo>
                      <a:pt x="398933" y="4729"/>
                      <a:pt x="434701" y="273762"/>
                      <a:pt x="465803" y="354627"/>
                    </a:cubicBezTo>
                    <a:cubicBezTo>
                      <a:pt x="496905" y="435492"/>
                      <a:pt x="514678" y="460314"/>
                      <a:pt x="549778" y="485256"/>
                    </a:cubicBezTo>
                    <a:cubicBezTo>
                      <a:pt x="582538" y="493818"/>
                      <a:pt x="550575" y="505654"/>
                      <a:pt x="676401" y="504281"/>
                    </a:cubicBezTo>
                  </a:path>
                </a:pathLst>
              </a:custGeom>
              <a:noFill/>
              <a:ln w="25400" cap="rnd" cmpd="sng" algn="ctr">
                <a:solidFill>
                  <a:srgbClr val="33006F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17" name="Picture 2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93" t="-481" r="20763" b="96498"/>
            <a:stretch/>
          </p:blipFill>
          <p:spPr>
            <a:xfrm>
              <a:off x="6039334" y="5138898"/>
              <a:ext cx="798157" cy="169307"/>
            </a:xfrm>
            <a:prstGeom prst="rect">
              <a:avLst/>
            </a:prstGeom>
          </p:spPr>
        </p:pic>
      </p:grpSp>
      <p:pic>
        <p:nvPicPr>
          <p:cNvPr id="230" name="Picture 2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18" y="3099056"/>
            <a:ext cx="1128606" cy="985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905" y="5311043"/>
            <a:ext cx="2236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LC-MS/MS Runs</a:t>
            </a:r>
          </a:p>
          <a:p>
            <a:r>
              <a:rPr lang="en-US" dirty="0"/>
              <a:t>2 </a:t>
            </a:r>
            <a:r>
              <a:rPr lang="en-US" i="1" dirty="0"/>
              <a:t>m/z</a:t>
            </a:r>
            <a:r>
              <a:rPr lang="en-US" dirty="0"/>
              <a:t> windows</a:t>
            </a:r>
          </a:p>
          <a:p>
            <a:r>
              <a:rPr lang="en-US" dirty="0"/>
              <a:t>Sample pool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75511" y="1897679"/>
            <a:ext cx="1439839" cy="826361"/>
            <a:chOff x="7075511" y="1897679"/>
            <a:chExt cx="1439839" cy="826361"/>
          </a:xfrm>
        </p:grpSpPr>
        <p:pic>
          <p:nvPicPr>
            <p:cNvPr id="232" name="Picture 2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0" r="35337"/>
            <a:stretch/>
          </p:blipFill>
          <p:spPr>
            <a:xfrm>
              <a:off x="7075511" y="1897679"/>
              <a:ext cx="1106464" cy="740500"/>
            </a:xfrm>
            <a:prstGeom prst="rect">
              <a:avLst/>
            </a:prstGeom>
          </p:spPr>
        </p:pic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600" y="2057290"/>
              <a:ext cx="666750" cy="66675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7075511" y="2831318"/>
            <a:ext cx="1439839" cy="873740"/>
            <a:chOff x="7162800" y="2957401"/>
            <a:chExt cx="1439839" cy="873740"/>
          </a:xfrm>
        </p:grpSpPr>
        <p:pic>
          <p:nvPicPr>
            <p:cNvPr id="234" name="Picture 2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0" r="35337"/>
            <a:stretch/>
          </p:blipFill>
          <p:spPr>
            <a:xfrm>
              <a:off x="7162800" y="2957401"/>
              <a:ext cx="1106464" cy="740500"/>
            </a:xfrm>
            <a:prstGeom prst="rect">
              <a:avLst/>
            </a:prstGeom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5889" y="3164391"/>
              <a:ext cx="666750" cy="666750"/>
            </a:xfrm>
            <a:prstGeom prst="rect">
              <a:avLst/>
            </a:prstGeom>
          </p:spPr>
        </p:pic>
      </p:grpSp>
      <p:grpSp>
        <p:nvGrpSpPr>
          <p:cNvPr id="236" name="Group 235"/>
          <p:cNvGrpSpPr/>
          <p:nvPr/>
        </p:nvGrpSpPr>
        <p:grpSpPr>
          <a:xfrm>
            <a:off x="7075511" y="3740872"/>
            <a:ext cx="1439839" cy="873740"/>
            <a:chOff x="7162800" y="2957401"/>
            <a:chExt cx="1439839" cy="873740"/>
          </a:xfrm>
        </p:grpSpPr>
        <p:pic>
          <p:nvPicPr>
            <p:cNvPr id="237" name="Picture 2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0" r="35337"/>
            <a:stretch/>
          </p:blipFill>
          <p:spPr>
            <a:xfrm>
              <a:off x="7162800" y="2957401"/>
              <a:ext cx="1106464" cy="740500"/>
            </a:xfrm>
            <a:prstGeom prst="rect">
              <a:avLst/>
            </a:prstGeom>
          </p:spPr>
        </p:pic>
        <p:pic>
          <p:nvPicPr>
            <p:cNvPr id="238" name="Picture 2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5889" y="3164391"/>
              <a:ext cx="666750" cy="666750"/>
            </a:xfrm>
            <a:prstGeom prst="rect">
              <a:avLst/>
            </a:prstGeom>
          </p:spPr>
        </p:pic>
      </p:grpSp>
      <p:grpSp>
        <p:nvGrpSpPr>
          <p:cNvPr id="239" name="Group 238"/>
          <p:cNvGrpSpPr/>
          <p:nvPr/>
        </p:nvGrpSpPr>
        <p:grpSpPr>
          <a:xfrm>
            <a:off x="7128680" y="4688362"/>
            <a:ext cx="1439839" cy="873740"/>
            <a:chOff x="7162800" y="2957401"/>
            <a:chExt cx="1439839" cy="873740"/>
          </a:xfrm>
        </p:grpSpPr>
        <p:pic>
          <p:nvPicPr>
            <p:cNvPr id="240" name="Picture 23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0" r="35337"/>
            <a:stretch/>
          </p:blipFill>
          <p:spPr>
            <a:xfrm>
              <a:off x="7162800" y="2957401"/>
              <a:ext cx="1106464" cy="740500"/>
            </a:xfrm>
            <a:prstGeom prst="rect">
              <a:avLst/>
            </a:prstGeom>
          </p:spPr>
        </p:pic>
        <p:pic>
          <p:nvPicPr>
            <p:cNvPr id="241" name="Picture 2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5889" y="3164391"/>
              <a:ext cx="666750" cy="666750"/>
            </a:xfrm>
            <a:prstGeom prst="rect">
              <a:avLst/>
            </a:prstGeom>
          </p:spPr>
        </p:pic>
      </p:grpSp>
      <p:grpSp>
        <p:nvGrpSpPr>
          <p:cNvPr id="242" name="Group 241"/>
          <p:cNvGrpSpPr/>
          <p:nvPr/>
        </p:nvGrpSpPr>
        <p:grpSpPr>
          <a:xfrm>
            <a:off x="7109039" y="5520504"/>
            <a:ext cx="1439839" cy="873740"/>
            <a:chOff x="7162800" y="2957401"/>
            <a:chExt cx="1439839" cy="873740"/>
          </a:xfrm>
        </p:grpSpPr>
        <p:pic>
          <p:nvPicPr>
            <p:cNvPr id="243" name="Picture 2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0" r="35337"/>
            <a:stretch/>
          </p:blipFill>
          <p:spPr>
            <a:xfrm>
              <a:off x="7162800" y="2957401"/>
              <a:ext cx="1106464" cy="740500"/>
            </a:xfrm>
            <a:prstGeom prst="rect">
              <a:avLst/>
            </a:prstGeom>
          </p:spPr>
        </p:pic>
        <p:pic>
          <p:nvPicPr>
            <p:cNvPr id="244" name="Picture 2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5889" y="3164391"/>
              <a:ext cx="666750" cy="666750"/>
            </a:xfrm>
            <a:prstGeom prst="rect">
              <a:avLst/>
            </a:prstGeom>
          </p:spPr>
        </p:pic>
      </p:grpSp>
      <p:pic>
        <p:nvPicPr>
          <p:cNvPr id="1026" name="Picture 2" descr="Image result for eppendor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563" y="1878011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2" descr="Image result for eppendor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90" y="2859938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2" descr="Image result for eppendor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81" y="3779919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2" descr="Image result for eppendor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80" y="4715105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Picture 2" descr="Image result for eppendor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09" y="5562102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" name="TextBox 249"/>
          <p:cNvSpPr txBox="1"/>
          <p:nvPr/>
        </p:nvSpPr>
        <p:spPr>
          <a:xfrm>
            <a:off x="3348262" y="1747803"/>
            <a:ext cx="2885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LC-MS/MS Run</a:t>
            </a:r>
          </a:p>
          <a:p>
            <a:r>
              <a:rPr lang="en-US" dirty="0"/>
              <a:t>22 </a:t>
            </a:r>
            <a:r>
              <a:rPr lang="en-US" i="1" dirty="0"/>
              <a:t>m/z</a:t>
            </a:r>
            <a:r>
              <a:rPr lang="en-US" dirty="0"/>
              <a:t> overlapping windows</a:t>
            </a:r>
          </a:p>
          <a:p>
            <a:r>
              <a:rPr lang="en-US" dirty="0"/>
              <a:t>Single sample</a:t>
            </a:r>
          </a:p>
        </p:txBody>
      </p:sp>
      <p:cxnSp>
        <p:nvCxnSpPr>
          <p:cNvPr id="1025" name="Straight Arrow Connector 1024"/>
          <p:cNvCxnSpPr>
            <a:endCxn id="1026" idx="1"/>
          </p:cNvCxnSpPr>
          <p:nvPr/>
        </p:nvCxnSpPr>
        <p:spPr>
          <a:xfrm flipV="1">
            <a:off x="3352800" y="2244341"/>
            <a:ext cx="2996763" cy="1746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cxnSpLocks/>
            <a:endCxn id="246" idx="1"/>
          </p:cNvCxnSpPr>
          <p:nvPr/>
        </p:nvCxnSpPr>
        <p:spPr>
          <a:xfrm flipV="1">
            <a:off x="3352800" y="3226268"/>
            <a:ext cx="3067690" cy="884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cxnSpLocks/>
            <a:endCxn id="247" idx="1"/>
          </p:cNvCxnSpPr>
          <p:nvPr/>
        </p:nvCxnSpPr>
        <p:spPr>
          <a:xfrm flipV="1">
            <a:off x="3352800" y="4146249"/>
            <a:ext cx="3117481" cy="120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cxnSpLocks/>
            <a:endCxn id="248" idx="1"/>
          </p:cNvCxnSpPr>
          <p:nvPr/>
        </p:nvCxnSpPr>
        <p:spPr>
          <a:xfrm>
            <a:off x="3348262" y="4441463"/>
            <a:ext cx="3122018" cy="639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cxnSpLocks/>
            <a:endCxn id="249" idx="1"/>
          </p:cNvCxnSpPr>
          <p:nvPr/>
        </p:nvCxnSpPr>
        <p:spPr>
          <a:xfrm>
            <a:off x="3317502" y="4571559"/>
            <a:ext cx="3186307" cy="1356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1018" y="2889305"/>
            <a:ext cx="251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10,571 </a:t>
            </a:r>
            <a:r>
              <a:rPr lang="en-US" dirty="0" err="1"/>
              <a:t>phosphopeptides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54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LC-MS/MS Runs to Increase Sensitivity in All Future Runs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304800" y="2057400"/>
            <a:ext cx="4068434" cy="371350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370890" y="2590800"/>
            <a:ext cx="2545890" cy="2438400"/>
            <a:chOff x="5055353" y="3491312"/>
            <a:chExt cx="2939259" cy="2661656"/>
          </a:xfrm>
        </p:grpSpPr>
        <p:grpSp>
          <p:nvGrpSpPr>
            <p:cNvPr id="221" name="Group 220"/>
            <p:cNvGrpSpPr/>
            <p:nvPr/>
          </p:nvGrpSpPr>
          <p:grpSpPr>
            <a:xfrm>
              <a:off x="5722792" y="4752107"/>
              <a:ext cx="1897026" cy="1400861"/>
              <a:chOff x="5797538" y="3541712"/>
              <a:chExt cx="2432062" cy="1740158"/>
            </a:xfrm>
          </p:grpSpPr>
          <p:sp>
            <p:nvSpPr>
              <p:cNvPr id="223" name="Flowchart: Document 222"/>
              <p:cNvSpPr/>
              <p:nvPr/>
            </p:nvSpPr>
            <p:spPr>
              <a:xfrm>
                <a:off x="6248400" y="3541712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4" name="Flowchart: Document 223"/>
              <p:cNvSpPr/>
              <p:nvPr/>
            </p:nvSpPr>
            <p:spPr>
              <a:xfrm>
                <a:off x="6172200" y="3598551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5" name="Flowchart: Document 224"/>
              <p:cNvSpPr/>
              <p:nvPr/>
            </p:nvSpPr>
            <p:spPr>
              <a:xfrm>
                <a:off x="6096000" y="3655390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6" name="Flowchart: Document 225"/>
              <p:cNvSpPr/>
              <p:nvPr/>
            </p:nvSpPr>
            <p:spPr>
              <a:xfrm>
                <a:off x="6026137" y="3723499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7" name="Flowchart: Document 226"/>
              <p:cNvSpPr/>
              <p:nvPr/>
            </p:nvSpPr>
            <p:spPr>
              <a:xfrm>
                <a:off x="5949937" y="3798408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8" name="Flowchart: Document 227"/>
              <p:cNvSpPr/>
              <p:nvPr/>
            </p:nvSpPr>
            <p:spPr>
              <a:xfrm>
                <a:off x="5873737" y="3873317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9" name="Flowchart: Document 228"/>
              <p:cNvSpPr/>
              <p:nvPr/>
            </p:nvSpPr>
            <p:spPr>
              <a:xfrm>
                <a:off x="5797538" y="3952989"/>
                <a:ext cx="1981200" cy="1328881"/>
              </a:xfrm>
              <a:prstGeom prst="flowChartDocument">
                <a:avLst/>
              </a:prstGeom>
              <a:solidFill>
                <a:srgbClr val="F6EDDA"/>
              </a:solidFill>
              <a:ln w="25400" cap="flat" cmpd="sng" algn="ctr">
                <a:solidFill>
                  <a:srgbClr val="33006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5" name="TextBox 214"/>
            <p:cNvSpPr txBox="1"/>
            <p:nvPr/>
          </p:nvSpPr>
          <p:spPr>
            <a:xfrm>
              <a:off x="5055353" y="3491312"/>
              <a:ext cx="2939259" cy="436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Chromatogram Library</a:t>
              </a: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5786757" y="5327928"/>
              <a:ext cx="1311627" cy="585016"/>
              <a:chOff x="5181094" y="5610337"/>
              <a:chExt cx="1554228" cy="758114"/>
            </a:xfrm>
          </p:grpSpPr>
          <p:sp>
            <p:nvSpPr>
              <p:cNvPr id="218" name="Freeform 85"/>
              <p:cNvSpPr/>
              <p:nvPr/>
            </p:nvSpPr>
            <p:spPr>
              <a:xfrm>
                <a:off x="5181094" y="5610337"/>
                <a:ext cx="1554228" cy="758114"/>
              </a:xfrm>
              <a:custGeom>
                <a:avLst/>
                <a:gdLst>
                  <a:gd name="connsiteX0" fmla="*/ 0 w 923730"/>
                  <a:gd name="connsiteY0" fmla="*/ 466593 h 497824"/>
                  <a:gd name="connsiteX1" fmla="*/ 233265 w 923730"/>
                  <a:gd name="connsiteY1" fmla="*/ 447931 h 497824"/>
                  <a:gd name="connsiteX2" fmla="*/ 289249 w 923730"/>
                  <a:gd name="connsiteY2" fmla="*/ 326633 h 497824"/>
                  <a:gd name="connsiteX3" fmla="*/ 401216 w 923730"/>
                  <a:gd name="connsiteY3" fmla="*/ 62 h 497824"/>
                  <a:gd name="connsiteX4" fmla="*/ 503853 w 923730"/>
                  <a:gd name="connsiteY4" fmla="*/ 354625 h 497824"/>
                  <a:gd name="connsiteX5" fmla="*/ 587828 w 923730"/>
                  <a:gd name="connsiteY5" fmla="*/ 485254 h 497824"/>
                  <a:gd name="connsiteX6" fmla="*/ 923730 w 923730"/>
                  <a:gd name="connsiteY6" fmla="*/ 485254 h 497824"/>
                  <a:gd name="connsiteX0" fmla="*/ 0 w 923730"/>
                  <a:gd name="connsiteY0" fmla="*/ 466595 h 497826"/>
                  <a:gd name="connsiteX1" fmla="*/ 257047 w 923730"/>
                  <a:gd name="connsiteY1" fmla="*/ 483606 h 497826"/>
                  <a:gd name="connsiteX2" fmla="*/ 289249 w 923730"/>
                  <a:gd name="connsiteY2" fmla="*/ 326635 h 497826"/>
                  <a:gd name="connsiteX3" fmla="*/ 401216 w 923730"/>
                  <a:gd name="connsiteY3" fmla="*/ 64 h 497826"/>
                  <a:gd name="connsiteX4" fmla="*/ 503853 w 923730"/>
                  <a:gd name="connsiteY4" fmla="*/ 354627 h 497826"/>
                  <a:gd name="connsiteX5" fmla="*/ 587828 w 923730"/>
                  <a:gd name="connsiteY5" fmla="*/ 485256 h 497826"/>
                  <a:gd name="connsiteX6" fmla="*/ 923730 w 923730"/>
                  <a:gd name="connsiteY6" fmla="*/ 485256 h 497826"/>
                  <a:gd name="connsiteX0" fmla="*/ 0 w 1035504"/>
                  <a:gd name="connsiteY0" fmla="*/ 483242 h 497826"/>
                  <a:gd name="connsiteX1" fmla="*/ 368821 w 1035504"/>
                  <a:gd name="connsiteY1" fmla="*/ 483606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1035504"/>
                  <a:gd name="connsiteY0" fmla="*/ 483242 h 497826"/>
                  <a:gd name="connsiteX1" fmla="*/ 302232 w 1035504"/>
                  <a:gd name="connsiteY1" fmla="*/ 485984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885680"/>
                  <a:gd name="connsiteY0" fmla="*/ 499889 h 504644"/>
                  <a:gd name="connsiteX1" fmla="*/ 152408 w 885680"/>
                  <a:gd name="connsiteY1" fmla="*/ 485984 h 504644"/>
                  <a:gd name="connsiteX2" fmla="*/ 251199 w 885680"/>
                  <a:gd name="connsiteY2" fmla="*/ 326635 h 504644"/>
                  <a:gd name="connsiteX3" fmla="*/ 363166 w 885680"/>
                  <a:gd name="connsiteY3" fmla="*/ 64 h 504644"/>
                  <a:gd name="connsiteX4" fmla="*/ 465803 w 885680"/>
                  <a:gd name="connsiteY4" fmla="*/ 354627 h 504644"/>
                  <a:gd name="connsiteX5" fmla="*/ 549778 w 885680"/>
                  <a:gd name="connsiteY5" fmla="*/ 485256 h 504644"/>
                  <a:gd name="connsiteX6" fmla="*/ 885680 w 885680"/>
                  <a:gd name="connsiteY6" fmla="*/ 485256 h 504644"/>
                  <a:gd name="connsiteX0" fmla="*/ 0 w 690670"/>
                  <a:gd name="connsiteY0" fmla="*/ 499889 h 504644"/>
                  <a:gd name="connsiteX1" fmla="*/ 152408 w 690670"/>
                  <a:gd name="connsiteY1" fmla="*/ 485984 h 504644"/>
                  <a:gd name="connsiteX2" fmla="*/ 251199 w 690670"/>
                  <a:gd name="connsiteY2" fmla="*/ 326635 h 504644"/>
                  <a:gd name="connsiteX3" fmla="*/ 363166 w 690670"/>
                  <a:gd name="connsiteY3" fmla="*/ 64 h 504644"/>
                  <a:gd name="connsiteX4" fmla="*/ 465803 w 690670"/>
                  <a:gd name="connsiteY4" fmla="*/ 354627 h 504644"/>
                  <a:gd name="connsiteX5" fmla="*/ 549778 w 690670"/>
                  <a:gd name="connsiteY5" fmla="*/ 485256 h 504644"/>
                  <a:gd name="connsiteX6" fmla="*/ 690670 w 690670"/>
                  <a:gd name="connsiteY6" fmla="*/ 490012 h 504644"/>
                  <a:gd name="connsiteX0" fmla="*/ 0 w 678779"/>
                  <a:gd name="connsiteY0" fmla="*/ 499889 h 507907"/>
                  <a:gd name="connsiteX1" fmla="*/ 152408 w 678779"/>
                  <a:gd name="connsiteY1" fmla="*/ 485984 h 507907"/>
                  <a:gd name="connsiteX2" fmla="*/ 251199 w 678779"/>
                  <a:gd name="connsiteY2" fmla="*/ 326635 h 507907"/>
                  <a:gd name="connsiteX3" fmla="*/ 363166 w 678779"/>
                  <a:gd name="connsiteY3" fmla="*/ 64 h 507907"/>
                  <a:gd name="connsiteX4" fmla="*/ 465803 w 678779"/>
                  <a:gd name="connsiteY4" fmla="*/ 354627 h 507907"/>
                  <a:gd name="connsiteX5" fmla="*/ 549778 w 678779"/>
                  <a:gd name="connsiteY5" fmla="*/ 485256 h 507907"/>
                  <a:gd name="connsiteX6" fmla="*/ 678779 w 678779"/>
                  <a:gd name="connsiteY6" fmla="*/ 501903 h 507907"/>
                  <a:gd name="connsiteX0" fmla="*/ 0 w 678779"/>
                  <a:gd name="connsiteY0" fmla="*/ 499889 h 504644"/>
                  <a:gd name="connsiteX1" fmla="*/ 152408 w 678779"/>
                  <a:gd name="connsiteY1" fmla="*/ 485984 h 504644"/>
                  <a:gd name="connsiteX2" fmla="*/ 251199 w 678779"/>
                  <a:gd name="connsiteY2" fmla="*/ 326635 h 504644"/>
                  <a:gd name="connsiteX3" fmla="*/ 363166 w 678779"/>
                  <a:gd name="connsiteY3" fmla="*/ 64 h 504644"/>
                  <a:gd name="connsiteX4" fmla="*/ 465803 w 678779"/>
                  <a:gd name="connsiteY4" fmla="*/ 354627 h 504644"/>
                  <a:gd name="connsiteX5" fmla="*/ 549778 w 678779"/>
                  <a:gd name="connsiteY5" fmla="*/ 485256 h 504644"/>
                  <a:gd name="connsiteX6" fmla="*/ 678779 w 678779"/>
                  <a:gd name="connsiteY6" fmla="*/ 501903 h 504644"/>
                  <a:gd name="connsiteX0" fmla="*/ 0 w 678779"/>
                  <a:gd name="connsiteY0" fmla="*/ 504645 h 507632"/>
                  <a:gd name="connsiteX1" fmla="*/ 152408 w 678779"/>
                  <a:gd name="connsiteY1" fmla="*/ 485984 h 507632"/>
                  <a:gd name="connsiteX2" fmla="*/ 251199 w 678779"/>
                  <a:gd name="connsiteY2" fmla="*/ 326635 h 507632"/>
                  <a:gd name="connsiteX3" fmla="*/ 363166 w 678779"/>
                  <a:gd name="connsiteY3" fmla="*/ 64 h 507632"/>
                  <a:gd name="connsiteX4" fmla="*/ 465803 w 678779"/>
                  <a:gd name="connsiteY4" fmla="*/ 354627 h 507632"/>
                  <a:gd name="connsiteX5" fmla="*/ 549778 w 678779"/>
                  <a:gd name="connsiteY5" fmla="*/ 485256 h 507632"/>
                  <a:gd name="connsiteX6" fmla="*/ 678779 w 678779"/>
                  <a:gd name="connsiteY6" fmla="*/ 501903 h 507632"/>
                  <a:gd name="connsiteX0" fmla="*/ 0 w 678779"/>
                  <a:gd name="connsiteY0" fmla="*/ 504645 h 506622"/>
                  <a:gd name="connsiteX1" fmla="*/ 152408 w 678779"/>
                  <a:gd name="connsiteY1" fmla="*/ 485984 h 506622"/>
                  <a:gd name="connsiteX2" fmla="*/ 251199 w 678779"/>
                  <a:gd name="connsiteY2" fmla="*/ 326635 h 506622"/>
                  <a:gd name="connsiteX3" fmla="*/ 363166 w 678779"/>
                  <a:gd name="connsiteY3" fmla="*/ 64 h 506622"/>
                  <a:gd name="connsiteX4" fmla="*/ 465803 w 678779"/>
                  <a:gd name="connsiteY4" fmla="*/ 354627 h 506622"/>
                  <a:gd name="connsiteX5" fmla="*/ 549778 w 678779"/>
                  <a:gd name="connsiteY5" fmla="*/ 485256 h 506622"/>
                  <a:gd name="connsiteX6" fmla="*/ 678779 w 678779"/>
                  <a:gd name="connsiteY6" fmla="*/ 501903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711"/>
                  <a:gd name="connsiteX1" fmla="*/ 152408 w 676401"/>
                  <a:gd name="connsiteY1" fmla="*/ 485984 h 506711"/>
                  <a:gd name="connsiteX2" fmla="*/ 251199 w 676401"/>
                  <a:gd name="connsiteY2" fmla="*/ 326635 h 506711"/>
                  <a:gd name="connsiteX3" fmla="*/ 363166 w 676401"/>
                  <a:gd name="connsiteY3" fmla="*/ 64 h 506711"/>
                  <a:gd name="connsiteX4" fmla="*/ 465803 w 676401"/>
                  <a:gd name="connsiteY4" fmla="*/ 354627 h 506711"/>
                  <a:gd name="connsiteX5" fmla="*/ 549778 w 676401"/>
                  <a:gd name="connsiteY5" fmla="*/ 485256 h 506711"/>
                  <a:gd name="connsiteX6" fmla="*/ 676401 w 676401"/>
                  <a:gd name="connsiteY6" fmla="*/ 504281 h 506711"/>
                  <a:gd name="connsiteX0" fmla="*/ 0 w 676401"/>
                  <a:gd name="connsiteY0" fmla="*/ 504645 h 509902"/>
                  <a:gd name="connsiteX1" fmla="*/ 152408 w 676401"/>
                  <a:gd name="connsiteY1" fmla="*/ 485984 h 509902"/>
                  <a:gd name="connsiteX2" fmla="*/ 251199 w 676401"/>
                  <a:gd name="connsiteY2" fmla="*/ 326635 h 509902"/>
                  <a:gd name="connsiteX3" fmla="*/ 363166 w 676401"/>
                  <a:gd name="connsiteY3" fmla="*/ 64 h 509902"/>
                  <a:gd name="connsiteX4" fmla="*/ 465803 w 676401"/>
                  <a:gd name="connsiteY4" fmla="*/ 354627 h 509902"/>
                  <a:gd name="connsiteX5" fmla="*/ 549778 w 676401"/>
                  <a:gd name="connsiteY5" fmla="*/ 485256 h 509902"/>
                  <a:gd name="connsiteX6" fmla="*/ 676401 w 676401"/>
                  <a:gd name="connsiteY6" fmla="*/ 504281 h 509902"/>
                  <a:gd name="connsiteX0" fmla="*/ 0 w 676401"/>
                  <a:gd name="connsiteY0" fmla="*/ 504645 h 507436"/>
                  <a:gd name="connsiteX1" fmla="*/ 152408 w 676401"/>
                  <a:gd name="connsiteY1" fmla="*/ 485984 h 507436"/>
                  <a:gd name="connsiteX2" fmla="*/ 251199 w 676401"/>
                  <a:gd name="connsiteY2" fmla="*/ 326635 h 507436"/>
                  <a:gd name="connsiteX3" fmla="*/ 363166 w 676401"/>
                  <a:gd name="connsiteY3" fmla="*/ 64 h 507436"/>
                  <a:gd name="connsiteX4" fmla="*/ 465803 w 676401"/>
                  <a:gd name="connsiteY4" fmla="*/ 354627 h 507436"/>
                  <a:gd name="connsiteX5" fmla="*/ 549778 w 676401"/>
                  <a:gd name="connsiteY5" fmla="*/ 485256 h 507436"/>
                  <a:gd name="connsiteX6" fmla="*/ 676401 w 676401"/>
                  <a:gd name="connsiteY6" fmla="*/ 504281 h 507436"/>
                  <a:gd name="connsiteX0" fmla="*/ 0 w 676401"/>
                  <a:gd name="connsiteY0" fmla="*/ 504645 h 527385"/>
                  <a:gd name="connsiteX1" fmla="*/ 152408 w 676401"/>
                  <a:gd name="connsiteY1" fmla="*/ 485984 h 527385"/>
                  <a:gd name="connsiteX2" fmla="*/ 251199 w 676401"/>
                  <a:gd name="connsiteY2" fmla="*/ 326635 h 527385"/>
                  <a:gd name="connsiteX3" fmla="*/ 363166 w 676401"/>
                  <a:gd name="connsiteY3" fmla="*/ 64 h 527385"/>
                  <a:gd name="connsiteX4" fmla="*/ 465803 w 676401"/>
                  <a:gd name="connsiteY4" fmla="*/ 354627 h 527385"/>
                  <a:gd name="connsiteX5" fmla="*/ 549778 w 676401"/>
                  <a:gd name="connsiteY5" fmla="*/ 485256 h 527385"/>
                  <a:gd name="connsiteX6" fmla="*/ 676401 w 676401"/>
                  <a:gd name="connsiteY6" fmla="*/ 504281 h 527385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401" h="506622">
                    <a:moveTo>
                      <a:pt x="0" y="504645"/>
                    </a:moveTo>
                    <a:cubicBezTo>
                      <a:pt x="92528" y="504599"/>
                      <a:pt x="110542" y="515652"/>
                      <a:pt x="152408" y="485984"/>
                    </a:cubicBezTo>
                    <a:cubicBezTo>
                      <a:pt x="194275" y="456316"/>
                      <a:pt x="216073" y="407622"/>
                      <a:pt x="251199" y="326635"/>
                    </a:cubicBezTo>
                    <a:cubicBezTo>
                      <a:pt x="286325" y="245648"/>
                      <a:pt x="327399" y="-4601"/>
                      <a:pt x="363166" y="64"/>
                    </a:cubicBezTo>
                    <a:cubicBezTo>
                      <a:pt x="398933" y="4729"/>
                      <a:pt x="434701" y="273762"/>
                      <a:pt x="465803" y="354627"/>
                    </a:cubicBezTo>
                    <a:cubicBezTo>
                      <a:pt x="496905" y="435492"/>
                      <a:pt x="514678" y="460314"/>
                      <a:pt x="549778" y="485256"/>
                    </a:cubicBezTo>
                    <a:cubicBezTo>
                      <a:pt x="582538" y="493818"/>
                      <a:pt x="550575" y="505654"/>
                      <a:pt x="676401" y="504281"/>
                    </a:cubicBezTo>
                  </a:path>
                </a:pathLst>
              </a:custGeom>
              <a:noFill/>
              <a:ln w="25400" cap="rnd" cmpd="sng" algn="ctr">
                <a:solidFill>
                  <a:srgbClr val="33006F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9" name="Freeform 87"/>
              <p:cNvSpPr/>
              <p:nvPr/>
            </p:nvSpPr>
            <p:spPr>
              <a:xfrm>
                <a:off x="5181094" y="5738003"/>
                <a:ext cx="1554228" cy="630364"/>
              </a:xfrm>
              <a:custGeom>
                <a:avLst/>
                <a:gdLst>
                  <a:gd name="connsiteX0" fmla="*/ 0 w 923730"/>
                  <a:gd name="connsiteY0" fmla="*/ 466593 h 497824"/>
                  <a:gd name="connsiteX1" fmla="*/ 233265 w 923730"/>
                  <a:gd name="connsiteY1" fmla="*/ 447931 h 497824"/>
                  <a:gd name="connsiteX2" fmla="*/ 289249 w 923730"/>
                  <a:gd name="connsiteY2" fmla="*/ 326633 h 497824"/>
                  <a:gd name="connsiteX3" fmla="*/ 401216 w 923730"/>
                  <a:gd name="connsiteY3" fmla="*/ 62 h 497824"/>
                  <a:gd name="connsiteX4" fmla="*/ 503853 w 923730"/>
                  <a:gd name="connsiteY4" fmla="*/ 354625 h 497824"/>
                  <a:gd name="connsiteX5" fmla="*/ 587828 w 923730"/>
                  <a:gd name="connsiteY5" fmla="*/ 485254 h 497824"/>
                  <a:gd name="connsiteX6" fmla="*/ 923730 w 923730"/>
                  <a:gd name="connsiteY6" fmla="*/ 485254 h 497824"/>
                  <a:gd name="connsiteX0" fmla="*/ 0 w 923730"/>
                  <a:gd name="connsiteY0" fmla="*/ 466595 h 497826"/>
                  <a:gd name="connsiteX1" fmla="*/ 257047 w 923730"/>
                  <a:gd name="connsiteY1" fmla="*/ 483606 h 497826"/>
                  <a:gd name="connsiteX2" fmla="*/ 289249 w 923730"/>
                  <a:gd name="connsiteY2" fmla="*/ 326635 h 497826"/>
                  <a:gd name="connsiteX3" fmla="*/ 401216 w 923730"/>
                  <a:gd name="connsiteY3" fmla="*/ 64 h 497826"/>
                  <a:gd name="connsiteX4" fmla="*/ 503853 w 923730"/>
                  <a:gd name="connsiteY4" fmla="*/ 354627 h 497826"/>
                  <a:gd name="connsiteX5" fmla="*/ 587828 w 923730"/>
                  <a:gd name="connsiteY5" fmla="*/ 485256 h 497826"/>
                  <a:gd name="connsiteX6" fmla="*/ 923730 w 923730"/>
                  <a:gd name="connsiteY6" fmla="*/ 485256 h 497826"/>
                  <a:gd name="connsiteX0" fmla="*/ 0 w 1035504"/>
                  <a:gd name="connsiteY0" fmla="*/ 483242 h 497826"/>
                  <a:gd name="connsiteX1" fmla="*/ 368821 w 1035504"/>
                  <a:gd name="connsiteY1" fmla="*/ 483606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1035504"/>
                  <a:gd name="connsiteY0" fmla="*/ 483242 h 497826"/>
                  <a:gd name="connsiteX1" fmla="*/ 302232 w 1035504"/>
                  <a:gd name="connsiteY1" fmla="*/ 485984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885680"/>
                  <a:gd name="connsiteY0" fmla="*/ 499889 h 504644"/>
                  <a:gd name="connsiteX1" fmla="*/ 152408 w 885680"/>
                  <a:gd name="connsiteY1" fmla="*/ 485984 h 504644"/>
                  <a:gd name="connsiteX2" fmla="*/ 251199 w 885680"/>
                  <a:gd name="connsiteY2" fmla="*/ 326635 h 504644"/>
                  <a:gd name="connsiteX3" fmla="*/ 363166 w 885680"/>
                  <a:gd name="connsiteY3" fmla="*/ 64 h 504644"/>
                  <a:gd name="connsiteX4" fmla="*/ 465803 w 885680"/>
                  <a:gd name="connsiteY4" fmla="*/ 354627 h 504644"/>
                  <a:gd name="connsiteX5" fmla="*/ 549778 w 885680"/>
                  <a:gd name="connsiteY5" fmla="*/ 485256 h 504644"/>
                  <a:gd name="connsiteX6" fmla="*/ 885680 w 885680"/>
                  <a:gd name="connsiteY6" fmla="*/ 485256 h 504644"/>
                  <a:gd name="connsiteX0" fmla="*/ 0 w 690670"/>
                  <a:gd name="connsiteY0" fmla="*/ 499889 h 504644"/>
                  <a:gd name="connsiteX1" fmla="*/ 152408 w 690670"/>
                  <a:gd name="connsiteY1" fmla="*/ 485984 h 504644"/>
                  <a:gd name="connsiteX2" fmla="*/ 251199 w 690670"/>
                  <a:gd name="connsiteY2" fmla="*/ 326635 h 504644"/>
                  <a:gd name="connsiteX3" fmla="*/ 363166 w 690670"/>
                  <a:gd name="connsiteY3" fmla="*/ 64 h 504644"/>
                  <a:gd name="connsiteX4" fmla="*/ 465803 w 690670"/>
                  <a:gd name="connsiteY4" fmla="*/ 354627 h 504644"/>
                  <a:gd name="connsiteX5" fmla="*/ 549778 w 690670"/>
                  <a:gd name="connsiteY5" fmla="*/ 485256 h 504644"/>
                  <a:gd name="connsiteX6" fmla="*/ 690670 w 690670"/>
                  <a:gd name="connsiteY6" fmla="*/ 490012 h 504644"/>
                  <a:gd name="connsiteX0" fmla="*/ 0 w 678779"/>
                  <a:gd name="connsiteY0" fmla="*/ 499889 h 507907"/>
                  <a:gd name="connsiteX1" fmla="*/ 152408 w 678779"/>
                  <a:gd name="connsiteY1" fmla="*/ 485984 h 507907"/>
                  <a:gd name="connsiteX2" fmla="*/ 251199 w 678779"/>
                  <a:gd name="connsiteY2" fmla="*/ 326635 h 507907"/>
                  <a:gd name="connsiteX3" fmla="*/ 363166 w 678779"/>
                  <a:gd name="connsiteY3" fmla="*/ 64 h 507907"/>
                  <a:gd name="connsiteX4" fmla="*/ 465803 w 678779"/>
                  <a:gd name="connsiteY4" fmla="*/ 354627 h 507907"/>
                  <a:gd name="connsiteX5" fmla="*/ 549778 w 678779"/>
                  <a:gd name="connsiteY5" fmla="*/ 485256 h 507907"/>
                  <a:gd name="connsiteX6" fmla="*/ 678779 w 678779"/>
                  <a:gd name="connsiteY6" fmla="*/ 501903 h 507907"/>
                  <a:gd name="connsiteX0" fmla="*/ 0 w 678779"/>
                  <a:gd name="connsiteY0" fmla="*/ 499889 h 504644"/>
                  <a:gd name="connsiteX1" fmla="*/ 152408 w 678779"/>
                  <a:gd name="connsiteY1" fmla="*/ 485984 h 504644"/>
                  <a:gd name="connsiteX2" fmla="*/ 251199 w 678779"/>
                  <a:gd name="connsiteY2" fmla="*/ 326635 h 504644"/>
                  <a:gd name="connsiteX3" fmla="*/ 363166 w 678779"/>
                  <a:gd name="connsiteY3" fmla="*/ 64 h 504644"/>
                  <a:gd name="connsiteX4" fmla="*/ 465803 w 678779"/>
                  <a:gd name="connsiteY4" fmla="*/ 354627 h 504644"/>
                  <a:gd name="connsiteX5" fmla="*/ 549778 w 678779"/>
                  <a:gd name="connsiteY5" fmla="*/ 485256 h 504644"/>
                  <a:gd name="connsiteX6" fmla="*/ 678779 w 678779"/>
                  <a:gd name="connsiteY6" fmla="*/ 501903 h 504644"/>
                  <a:gd name="connsiteX0" fmla="*/ 0 w 678779"/>
                  <a:gd name="connsiteY0" fmla="*/ 504645 h 507632"/>
                  <a:gd name="connsiteX1" fmla="*/ 152408 w 678779"/>
                  <a:gd name="connsiteY1" fmla="*/ 485984 h 507632"/>
                  <a:gd name="connsiteX2" fmla="*/ 251199 w 678779"/>
                  <a:gd name="connsiteY2" fmla="*/ 326635 h 507632"/>
                  <a:gd name="connsiteX3" fmla="*/ 363166 w 678779"/>
                  <a:gd name="connsiteY3" fmla="*/ 64 h 507632"/>
                  <a:gd name="connsiteX4" fmla="*/ 465803 w 678779"/>
                  <a:gd name="connsiteY4" fmla="*/ 354627 h 507632"/>
                  <a:gd name="connsiteX5" fmla="*/ 549778 w 678779"/>
                  <a:gd name="connsiteY5" fmla="*/ 485256 h 507632"/>
                  <a:gd name="connsiteX6" fmla="*/ 678779 w 678779"/>
                  <a:gd name="connsiteY6" fmla="*/ 501903 h 507632"/>
                  <a:gd name="connsiteX0" fmla="*/ 0 w 678779"/>
                  <a:gd name="connsiteY0" fmla="*/ 504645 h 506622"/>
                  <a:gd name="connsiteX1" fmla="*/ 152408 w 678779"/>
                  <a:gd name="connsiteY1" fmla="*/ 485984 h 506622"/>
                  <a:gd name="connsiteX2" fmla="*/ 251199 w 678779"/>
                  <a:gd name="connsiteY2" fmla="*/ 326635 h 506622"/>
                  <a:gd name="connsiteX3" fmla="*/ 363166 w 678779"/>
                  <a:gd name="connsiteY3" fmla="*/ 64 h 506622"/>
                  <a:gd name="connsiteX4" fmla="*/ 465803 w 678779"/>
                  <a:gd name="connsiteY4" fmla="*/ 354627 h 506622"/>
                  <a:gd name="connsiteX5" fmla="*/ 549778 w 678779"/>
                  <a:gd name="connsiteY5" fmla="*/ 485256 h 506622"/>
                  <a:gd name="connsiteX6" fmla="*/ 678779 w 678779"/>
                  <a:gd name="connsiteY6" fmla="*/ 501903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711"/>
                  <a:gd name="connsiteX1" fmla="*/ 152408 w 676401"/>
                  <a:gd name="connsiteY1" fmla="*/ 485984 h 506711"/>
                  <a:gd name="connsiteX2" fmla="*/ 251199 w 676401"/>
                  <a:gd name="connsiteY2" fmla="*/ 326635 h 506711"/>
                  <a:gd name="connsiteX3" fmla="*/ 363166 w 676401"/>
                  <a:gd name="connsiteY3" fmla="*/ 64 h 506711"/>
                  <a:gd name="connsiteX4" fmla="*/ 465803 w 676401"/>
                  <a:gd name="connsiteY4" fmla="*/ 354627 h 506711"/>
                  <a:gd name="connsiteX5" fmla="*/ 549778 w 676401"/>
                  <a:gd name="connsiteY5" fmla="*/ 485256 h 506711"/>
                  <a:gd name="connsiteX6" fmla="*/ 676401 w 676401"/>
                  <a:gd name="connsiteY6" fmla="*/ 504281 h 506711"/>
                  <a:gd name="connsiteX0" fmla="*/ 0 w 676401"/>
                  <a:gd name="connsiteY0" fmla="*/ 504645 h 509902"/>
                  <a:gd name="connsiteX1" fmla="*/ 152408 w 676401"/>
                  <a:gd name="connsiteY1" fmla="*/ 485984 h 509902"/>
                  <a:gd name="connsiteX2" fmla="*/ 251199 w 676401"/>
                  <a:gd name="connsiteY2" fmla="*/ 326635 h 509902"/>
                  <a:gd name="connsiteX3" fmla="*/ 363166 w 676401"/>
                  <a:gd name="connsiteY3" fmla="*/ 64 h 509902"/>
                  <a:gd name="connsiteX4" fmla="*/ 465803 w 676401"/>
                  <a:gd name="connsiteY4" fmla="*/ 354627 h 509902"/>
                  <a:gd name="connsiteX5" fmla="*/ 549778 w 676401"/>
                  <a:gd name="connsiteY5" fmla="*/ 485256 h 509902"/>
                  <a:gd name="connsiteX6" fmla="*/ 676401 w 676401"/>
                  <a:gd name="connsiteY6" fmla="*/ 504281 h 509902"/>
                  <a:gd name="connsiteX0" fmla="*/ 0 w 676401"/>
                  <a:gd name="connsiteY0" fmla="*/ 504645 h 507436"/>
                  <a:gd name="connsiteX1" fmla="*/ 152408 w 676401"/>
                  <a:gd name="connsiteY1" fmla="*/ 485984 h 507436"/>
                  <a:gd name="connsiteX2" fmla="*/ 251199 w 676401"/>
                  <a:gd name="connsiteY2" fmla="*/ 326635 h 507436"/>
                  <a:gd name="connsiteX3" fmla="*/ 363166 w 676401"/>
                  <a:gd name="connsiteY3" fmla="*/ 64 h 507436"/>
                  <a:gd name="connsiteX4" fmla="*/ 465803 w 676401"/>
                  <a:gd name="connsiteY4" fmla="*/ 354627 h 507436"/>
                  <a:gd name="connsiteX5" fmla="*/ 549778 w 676401"/>
                  <a:gd name="connsiteY5" fmla="*/ 485256 h 507436"/>
                  <a:gd name="connsiteX6" fmla="*/ 676401 w 676401"/>
                  <a:gd name="connsiteY6" fmla="*/ 504281 h 507436"/>
                  <a:gd name="connsiteX0" fmla="*/ 0 w 676401"/>
                  <a:gd name="connsiteY0" fmla="*/ 504645 h 527385"/>
                  <a:gd name="connsiteX1" fmla="*/ 152408 w 676401"/>
                  <a:gd name="connsiteY1" fmla="*/ 485984 h 527385"/>
                  <a:gd name="connsiteX2" fmla="*/ 251199 w 676401"/>
                  <a:gd name="connsiteY2" fmla="*/ 326635 h 527385"/>
                  <a:gd name="connsiteX3" fmla="*/ 363166 w 676401"/>
                  <a:gd name="connsiteY3" fmla="*/ 64 h 527385"/>
                  <a:gd name="connsiteX4" fmla="*/ 465803 w 676401"/>
                  <a:gd name="connsiteY4" fmla="*/ 354627 h 527385"/>
                  <a:gd name="connsiteX5" fmla="*/ 549778 w 676401"/>
                  <a:gd name="connsiteY5" fmla="*/ 485256 h 527385"/>
                  <a:gd name="connsiteX6" fmla="*/ 676401 w 676401"/>
                  <a:gd name="connsiteY6" fmla="*/ 504281 h 527385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401" h="506622">
                    <a:moveTo>
                      <a:pt x="0" y="504645"/>
                    </a:moveTo>
                    <a:cubicBezTo>
                      <a:pt x="92528" y="504599"/>
                      <a:pt x="110542" y="515652"/>
                      <a:pt x="152408" y="485984"/>
                    </a:cubicBezTo>
                    <a:cubicBezTo>
                      <a:pt x="194275" y="456316"/>
                      <a:pt x="216073" y="407622"/>
                      <a:pt x="251199" y="326635"/>
                    </a:cubicBezTo>
                    <a:cubicBezTo>
                      <a:pt x="286325" y="245648"/>
                      <a:pt x="327399" y="-4601"/>
                      <a:pt x="363166" y="64"/>
                    </a:cubicBezTo>
                    <a:cubicBezTo>
                      <a:pt x="398933" y="4729"/>
                      <a:pt x="434701" y="273762"/>
                      <a:pt x="465803" y="354627"/>
                    </a:cubicBezTo>
                    <a:cubicBezTo>
                      <a:pt x="496905" y="435492"/>
                      <a:pt x="514678" y="460314"/>
                      <a:pt x="549778" y="485256"/>
                    </a:cubicBezTo>
                    <a:cubicBezTo>
                      <a:pt x="582538" y="493818"/>
                      <a:pt x="550575" y="505654"/>
                      <a:pt x="676401" y="504281"/>
                    </a:cubicBezTo>
                  </a:path>
                </a:pathLst>
              </a:custGeom>
              <a:noFill/>
              <a:ln w="25400" cap="rnd" cmpd="sng" algn="ctr">
                <a:solidFill>
                  <a:srgbClr val="33006F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88"/>
              <p:cNvSpPr/>
              <p:nvPr/>
            </p:nvSpPr>
            <p:spPr>
              <a:xfrm>
                <a:off x="5181094" y="5962752"/>
                <a:ext cx="1554228" cy="405615"/>
              </a:xfrm>
              <a:custGeom>
                <a:avLst/>
                <a:gdLst>
                  <a:gd name="connsiteX0" fmla="*/ 0 w 923730"/>
                  <a:gd name="connsiteY0" fmla="*/ 466593 h 497824"/>
                  <a:gd name="connsiteX1" fmla="*/ 233265 w 923730"/>
                  <a:gd name="connsiteY1" fmla="*/ 447931 h 497824"/>
                  <a:gd name="connsiteX2" fmla="*/ 289249 w 923730"/>
                  <a:gd name="connsiteY2" fmla="*/ 326633 h 497824"/>
                  <a:gd name="connsiteX3" fmla="*/ 401216 w 923730"/>
                  <a:gd name="connsiteY3" fmla="*/ 62 h 497824"/>
                  <a:gd name="connsiteX4" fmla="*/ 503853 w 923730"/>
                  <a:gd name="connsiteY4" fmla="*/ 354625 h 497824"/>
                  <a:gd name="connsiteX5" fmla="*/ 587828 w 923730"/>
                  <a:gd name="connsiteY5" fmla="*/ 485254 h 497824"/>
                  <a:gd name="connsiteX6" fmla="*/ 923730 w 923730"/>
                  <a:gd name="connsiteY6" fmla="*/ 485254 h 497824"/>
                  <a:gd name="connsiteX0" fmla="*/ 0 w 923730"/>
                  <a:gd name="connsiteY0" fmla="*/ 466595 h 497826"/>
                  <a:gd name="connsiteX1" fmla="*/ 257047 w 923730"/>
                  <a:gd name="connsiteY1" fmla="*/ 483606 h 497826"/>
                  <a:gd name="connsiteX2" fmla="*/ 289249 w 923730"/>
                  <a:gd name="connsiteY2" fmla="*/ 326635 h 497826"/>
                  <a:gd name="connsiteX3" fmla="*/ 401216 w 923730"/>
                  <a:gd name="connsiteY3" fmla="*/ 64 h 497826"/>
                  <a:gd name="connsiteX4" fmla="*/ 503853 w 923730"/>
                  <a:gd name="connsiteY4" fmla="*/ 354627 h 497826"/>
                  <a:gd name="connsiteX5" fmla="*/ 587828 w 923730"/>
                  <a:gd name="connsiteY5" fmla="*/ 485256 h 497826"/>
                  <a:gd name="connsiteX6" fmla="*/ 923730 w 923730"/>
                  <a:gd name="connsiteY6" fmla="*/ 485256 h 497826"/>
                  <a:gd name="connsiteX0" fmla="*/ 0 w 1035504"/>
                  <a:gd name="connsiteY0" fmla="*/ 483242 h 497826"/>
                  <a:gd name="connsiteX1" fmla="*/ 368821 w 1035504"/>
                  <a:gd name="connsiteY1" fmla="*/ 483606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1035504"/>
                  <a:gd name="connsiteY0" fmla="*/ 483242 h 497826"/>
                  <a:gd name="connsiteX1" fmla="*/ 302232 w 1035504"/>
                  <a:gd name="connsiteY1" fmla="*/ 485984 h 497826"/>
                  <a:gd name="connsiteX2" fmla="*/ 401023 w 1035504"/>
                  <a:gd name="connsiteY2" fmla="*/ 326635 h 497826"/>
                  <a:gd name="connsiteX3" fmla="*/ 512990 w 1035504"/>
                  <a:gd name="connsiteY3" fmla="*/ 64 h 497826"/>
                  <a:gd name="connsiteX4" fmla="*/ 615627 w 1035504"/>
                  <a:gd name="connsiteY4" fmla="*/ 354627 h 497826"/>
                  <a:gd name="connsiteX5" fmla="*/ 699602 w 1035504"/>
                  <a:gd name="connsiteY5" fmla="*/ 485256 h 497826"/>
                  <a:gd name="connsiteX6" fmla="*/ 1035504 w 1035504"/>
                  <a:gd name="connsiteY6" fmla="*/ 485256 h 497826"/>
                  <a:gd name="connsiteX0" fmla="*/ 0 w 885680"/>
                  <a:gd name="connsiteY0" fmla="*/ 499889 h 504644"/>
                  <a:gd name="connsiteX1" fmla="*/ 152408 w 885680"/>
                  <a:gd name="connsiteY1" fmla="*/ 485984 h 504644"/>
                  <a:gd name="connsiteX2" fmla="*/ 251199 w 885680"/>
                  <a:gd name="connsiteY2" fmla="*/ 326635 h 504644"/>
                  <a:gd name="connsiteX3" fmla="*/ 363166 w 885680"/>
                  <a:gd name="connsiteY3" fmla="*/ 64 h 504644"/>
                  <a:gd name="connsiteX4" fmla="*/ 465803 w 885680"/>
                  <a:gd name="connsiteY4" fmla="*/ 354627 h 504644"/>
                  <a:gd name="connsiteX5" fmla="*/ 549778 w 885680"/>
                  <a:gd name="connsiteY5" fmla="*/ 485256 h 504644"/>
                  <a:gd name="connsiteX6" fmla="*/ 885680 w 885680"/>
                  <a:gd name="connsiteY6" fmla="*/ 485256 h 504644"/>
                  <a:gd name="connsiteX0" fmla="*/ 0 w 690670"/>
                  <a:gd name="connsiteY0" fmla="*/ 499889 h 504644"/>
                  <a:gd name="connsiteX1" fmla="*/ 152408 w 690670"/>
                  <a:gd name="connsiteY1" fmla="*/ 485984 h 504644"/>
                  <a:gd name="connsiteX2" fmla="*/ 251199 w 690670"/>
                  <a:gd name="connsiteY2" fmla="*/ 326635 h 504644"/>
                  <a:gd name="connsiteX3" fmla="*/ 363166 w 690670"/>
                  <a:gd name="connsiteY3" fmla="*/ 64 h 504644"/>
                  <a:gd name="connsiteX4" fmla="*/ 465803 w 690670"/>
                  <a:gd name="connsiteY4" fmla="*/ 354627 h 504644"/>
                  <a:gd name="connsiteX5" fmla="*/ 549778 w 690670"/>
                  <a:gd name="connsiteY5" fmla="*/ 485256 h 504644"/>
                  <a:gd name="connsiteX6" fmla="*/ 690670 w 690670"/>
                  <a:gd name="connsiteY6" fmla="*/ 490012 h 504644"/>
                  <a:gd name="connsiteX0" fmla="*/ 0 w 678779"/>
                  <a:gd name="connsiteY0" fmla="*/ 499889 h 507907"/>
                  <a:gd name="connsiteX1" fmla="*/ 152408 w 678779"/>
                  <a:gd name="connsiteY1" fmla="*/ 485984 h 507907"/>
                  <a:gd name="connsiteX2" fmla="*/ 251199 w 678779"/>
                  <a:gd name="connsiteY2" fmla="*/ 326635 h 507907"/>
                  <a:gd name="connsiteX3" fmla="*/ 363166 w 678779"/>
                  <a:gd name="connsiteY3" fmla="*/ 64 h 507907"/>
                  <a:gd name="connsiteX4" fmla="*/ 465803 w 678779"/>
                  <a:gd name="connsiteY4" fmla="*/ 354627 h 507907"/>
                  <a:gd name="connsiteX5" fmla="*/ 549778 w 678779"/>
                  <a:gd name="connsiteY5" fmla="*/ 485256 h 507907"/>
                  <a:gd name="connsiteX6" fmla="*/ 678779 w 678779"/>
                  <a:gd name="connsiteY6" fmla="*/ 501903 h 507907"/>
                  <a:gd name="connsiteX0" fmla="*/ 0 w 678779"/>
                  <a:gd name="connsiteY0" fmla="*/ 499889 h 504644"/>
                  <a:gd name="connsiteX1" fmla="*/ 152408 w 678779"/>
                  <a:gd name="connsiteY1" fmla="*/ 485984 h 504644"/>
                  <a:gd name="connsiteX2" fmla="*/ 251199 w 678779"/>
                  <a:gd name="connsiteY2" fmla="*/ 326635 h 504644"/>
                  <a:gd name="connsiteX3" fmla="*/ 363166 w 678779"/>
                  <a:gd name="connsiteY3" fmla="*/ 64 h 504644"/>
                  <a:gd name="connsiteX4" fmla="*/ 465803 w 678779"/>
                  <a:gd name="connsiteY4" fmla="*/ 354627 h 504644"/>
                  <a:gd name="connsiteX5" fmla="*/ 549778 w 678779"/>
                  <a:gd name="connsiteY5" fmla="*/ 485256 h 504644"/>
                  <a:gd name="connsiteX6" fmla="*/ 678779 w 678779"/>
                  <a:gd name="connsiteY6" fmla="*/ 501903 h 504644"/>
                  <a:gd name="connsiteX0" fmla="*/ 0 w 678779"/>
                  <a:gd name="connsiteY0" fmla="*/ 504645 h 507632"/>
                  <a:gd name="connsiteX1" fmla="*/ 152408 w 678779"/>
                  <a:gd name="connsiteY1" fmla="*/ 485984 h 507632"/>
                  <a:gd name="connsiteX2" fmla="*/ 251199 w 678779"/>
                  <a:gd name="connsiteY2" fmla="*/ 326635 h 507632"/>
                  <a:gd name="connsiteX3" fmla="*/ 363166 w 678779"/>
                  <a:gd name="connsiteY3" fmla="*/ 64 h 507632"/>
                  <a:gd name="connsiteX4" fmla="*/ 465803 w 678779"/>
                  <a:gd name="connsiteY4" fmla="*/ 354627 h 507632"/>
                  <a:gd name="connsiteX5" fmla="*/ 549778 w 678779"/>
                  <a:gd name="connsiteY5" fmla="*/ 485256 h 507632"/>
                  <a:gd name="connsiteX6" fmla="*/ 678779 w 678779"/>
                  <a:gd name="connsiteY6" fmla="*/ 501903 h 507632"/>
                  <a:gd name="connsiteX0" fmla="*/ 0 w 678779"/>
                  <a:gd name="connsiteY0" fmla="*/ 504645 h 506622"/>
                  <a:gd name="connsiteX1" fmla="*/ 152408 w 678779"/>
                  <a:gd name="connsiteY1" fmla="*/ 485984 h 506622"/>
                  <a:gd name="connsiteX2" fmla="*/ 251199 w 678779"/>
                  <a:gd name="connsiteY2" fmla="*/ 326635 h 506622"/>
                  <a:gd name="connsiteX3" fmla="*/ 363166 w 678779"/>
                  <a:gd name="connsiteY3" fmla="*/ 64 h 506622"/>
                  <a:gd name="connsiteX4" fmla="*/ 465803 w 678779"/>
                  <a:gd name="connsiteY4" fmla="*/ 354627 h 506622"/>
                  <a:gd name="connsiteX5" fmla="*/ 549778 w 678779"/>
                  <a:gd name="connsiteY5" fmla="*/ 485256 h 506622"/>
                  <a:gd name="connsiteX6" fmla="*/ 678779 w 678779"/>
                  <a:gd name="connsiteY6" fmla="*/ 501903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  <a:gd name="connsiteX0" fmla="*/ 0 w 676401"/>
                  <a:gd name="connsiteY0" fmla="*/ 504645 h 506711"/>
                  <a:gd name="connsiteX1" fmla="*/ 152408 w 676401"/>
                  <a:gd name="connsiteY1" fmla="*/ 485984 h 506711"/>
                  <a:gd name="connsiteX2" fmla="*/ 251199 w 676401"/>
                  <a:gd name="connsiteY2" fmla="*/ 326635 h 506711"/>
                  <a:gd name="connsiteX3" fmla="*/ 363166 w 676401"/>
                  <a:gd name="connsiteY3" fmla="*/ 64 h 506711"/>
                  <a:gd name="connsiteX4" fmla="*/ 465803 w 676401"/>
                  <a:gd name="connsiteY4" fmla="*/ 354627 h 506711"/>
                  <a:gd name="connsiteX5" fmla="*/ 549778 w 676401"/>
                  <a:gd name="connsiteY5" fmla="*/ 485256 h 506711"/>
                  <a:gd name="connsiteX6" fmla="*/ 676401 w 676401"/>
                  <a:gd name="connsiteY6" fmla="*/ 504281 h 506711"/>
                  <a:gd name="connsiteX0" fmla="*/ 0 w 676401"/>
                  <a:gd name="connsiteY0" fmla="*/ 504645 h 509902"/>
                  <a:gd name="connsiteX1" fmla="*/ 152408 w 676401"/>
                  <a:gd name="connsiteY1" fmla="*/ 485984 h 509902"/>
                  <a:gd name="connsiteX2" fmla="*/ 251199 w 676401"/>
                  <a:gd name="connsiteY2" fmla="*/ 326635 h 509902"/>
                  <a:gd name="connsiteX3" fmla="*/ 363166 w 676401"/>
                  <a:gd name="connsiteY3" fmla="*/ 64 h 509902"/>
                  <a:gd name="connsiteX4" fmla="*/ 465803 w 676401"/>
                  <a:gd name="connsiteY4" fmla="*/ 354627 h 509902"/>
                  <a:gd name="connsiteX5" fmla="*/ 549778 w 676401"/>
                  <a:gd name="connsiteY5" fmla="*/ 485256 h 509902"/>
                  <a:gd name="connsiteX6" fmla="*/ 676401 w 676401"/>
                  <a:gd name="connsiteY6" fmla="*/ 504281 h 509902"/>
                  <a:gd name="connsiteX0" fmla="*/ 0 w 676401"/>
                  <a:gd name="connsiteY0" fmla="*/ 504645 h 507436"/>
                  <a:gd name="connsiteX1" fmla="*/ 152408 w 676401"/>
                  <a:gd name="connsiteY1" fmla="*/ 485984 h 507436"/>
                  <a:gd name="connsiteX2" fmla="*/ 251199 w 676401"/>
                  <a:gd name="connsiteY2" fmla="*/ 326635 h 507436"/>
                  <a:gd name="connsiteX3" fmla="*/ 363166 w 676401"/>
                  <a:gd name="connsiteY3" fmla="*/ 64 h 507436"/>
                  <a:gd name="connsiteX4" fmla="*/ 465803 w 676401"/>
                  <a:gd name="connsiteY4" fmla="*/ 354627 h 507436"/>
                  <a:gd name="connsiteX5" fmla="*/ 549778 w 676401"/>
                  <a:gd name="connsiteY5" fmla="*/ 485256 h 507436"/>
                  <a:gd name="connsiteX6" fmla="*/ 676401 w 676401"/>
                  <a:gd name="connsiteY6" fmla="*/ 504281 h 507436"/>
                  <a:gd name="connsiteX0" fmla="*/ 0 w 676401"/>
                  <a:gd name="connsiteY0" fmla="*/ 504645 h 527385"/>
                  <a:gd name="connsiteX1" fmla="*/ 152408 w 676401"/>
                  <a:gd name="connsiteY1" fmla="*/ 485984 h 527385"/>
                  <a:gd name="connsiteX2" fmla="*/ 251199 w 676401"/>
                  <a:gd name="connsiteY2" fmla="*/ 326635 h 527385"/>
                  <a:gd name="connsiteX3" fmla="*/ 363166 w 676401"/>
                  <a:gd name="connsiteY3" fmla="*/ 64 h 527385"/>
                  <a:gd name="connsiteX4" fmla="*/ 465803 w 676401"/>
                  <a:gd name="connsiteY4" fmla="*/ 354627 h 527385"/>
                  <a:gd name="connsiteX5" fmla="*/ 549778 w 676401"/>
                  <a:gd name="connsiteY5" fmla="*/ 485256 h 527385"/>
                  <a:gd name="connsiteX6" fmla="*/ 676401 w 676401"/>
                  <a:gd name="connsiteY6" fmla="*/ 504281 h 527385"/>
                  <a:gd name="connsiteX0" fmla="*/ 0 w 676401"/>
                  <a:gd name="connsiteY0" fmla="*/ 504645 h 506622"/>
                  <a:gd name="connsiteX1" fmla="*/ 152408 w 676401"/>
                  <a:gd name="connsiteY1" fmla="*/ 485984 h 506622"/>
                  <a:gd name="connsiteX2" fmla="*/ 251199 w 676401"/>
                  <a:gd name="connsiteY2" fmla="*/ 326635 h 506622"/>
                  <a:gd name="connsiteX3" fmla="*/ 363166 w 676401"/>
                  <a:gd name="connsiteY3" fmla="*/ 64 h 506622"/>
                  <a:gd name="connsiteX4" fmla="*/ 465803 w 676401"/>
                  <a:gd name="connsiteY4" fmla="*/ 354627 h 506622"/>
                  <a:gd name="connsiteX5" fmla="*/ 549778 w 676401"/>
                  <a:gd name="connsiteY5" fmla="*/ 485256 h 506622"/>
                  <a:gd name="connsiteX6" fmla="*/ 676401 w 676401"/>
                  <a:gd name="connsiteY6" fmla="*/ 504281 h 5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6401" h="506622">
                    <a:moveTo>
                      <a:pt x="0" y="504645"/>
                    </a:moveTo>
                    <a:cubicBezTo>
                      <a:pt x="92528" y="504599"/>
                      <a:pt x="110542" y="515652"/>
                      <a:pt x="152408" y="485984"/>
                    </a:cubicBezTo>
                    <a:cubicBezTo>
                      <a:pt x="194275" y="456316"/>
                      <a:pt x="216073" y="407622"/>
                      <a:pt x="251199" y="326635"/>
                    </a:cubicBezTo>
                    <a:cubicBezTo>
                      <a:pt x="286325" y="245648"/>
                      <a:pt x="327399" y="-4601"/>
                      <a:pt x="363166" y="64"/>
                    </a:cubicBezTo>
                    <a:cubicBezTo>
                      <a:pt x="398933" y="4729"/>
                      <a:pt x="434701" y="273762"/>
                      <a:pt x="465803" y="354627"/>
                    </a:cubicBezTo>
                    <a:cubicBezTo>
                      <a:pt x="496905" y="435492"/>
                      <a:pt x="514678" y="460314"/>
                      <a:pt x="549778" y="485256"/>
                    </a:cubicBezTo>
                    <a:cubicBezTo>
                      <a:pt x="582538" y="493818"/>
                      <a:pt x="550575" y="505654"/>
                      <a:pt x="676401" y="504281"/>
                    </a:cubicBezTo>
                  </a:path>
                </a:pathLst>
              </a:custGeom>
              <a:noFill/>
              <a:ln w="25400" cap="rnd" cmpd="sng" algn="ctr">
                <a:solidFill>
                  <a:srgbClr val="33006F"/>
                </a:solidFill>
                <a:prstDash val="solid"/>
                <a:round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17" name="Picture 2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93" t="-481" r="20763" b="96498"/>
            <a:stretch/>
          </p:blipFill>
          <p:spPr>
            <a:xfrm>
              <a:off x="6039334" y="5138898"/>
              <a:ext cx="798157" cy="169307"/>
            </a:xfrm>
            <a:prstGeom prst="rect">
              <a:avLst/>
            </a:prstGeom>
          </p:spPr>
        </p:pic>
      </p:grpSp>
      <p:pic>
        <p:nvPicPr>
          <p:cNvPr id="230" name="Picture 2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18" y="3099056"/>
            <a:ext cx="1128606" cy="985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905" y="5311043"/>
            <a:ext cx="2236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LC-MS/MS Runs</a:t>
            </a:r>
          </a:p>
          <a:p>
            <a:r>
              <a:rPr lang="en-US" dirty="0"/>
              <a:t>2 </a:t>
            </a:r>
            <a:r>
              <a:rPr lang="en-US" i="1" dirty="0"/>
              <a:t>m/z</a:t>
            </a:r>
            <a:r>
              <a:rPr lang="en-US" dirty="0"/>
              <a:t> windows</a:t>
            </a:r>
          </a:p>
          <a:p>
            <a:r>
              <a:rPr lang="en-US" dirty="0"/>
              <a:t>Sample pool</a:t>
            </a:r>
          </a:p>
        </p:txBody>
      </p:sp>
      <p:cxnSp>
        <p:nvCxnSpPr>
          <p:cNvPr id="1025" name="Straight Arrow Connector 1024"/>
          <p:cNvCxnSpPr>
            <a:cxnSpLocks/>
            <a:endCxn id="1026" idx="1"/>
          </p:cNvCxnSpPr>
          <p:nvPr/>
        </p:nvCxnSpPr>
        <p:spPr>
          <a:xfrm flipV="1">
            <a:off x="3477548" y="2243474"/>
            <a:ext cx="2407404" cy="157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952" y="18771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952" y="30752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952" y="42733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352" y="20295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352" y="32276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352" y="44257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52" y="21819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52" y="33800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52" y="45781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52" y="23343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52" y="35324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52" y="47305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52" y="24867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52" y="36848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552" y="48829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52" y="26391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52" y="38372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52" y="50353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52" y="27915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52" y="39896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52" y="51877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52" y="29439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52" y="41420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52" y="53401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52" y="30963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52" y="42944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52" y="54925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552" y="324874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552" y="4446854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Image result for eppendor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552" y="5644963"/>
            <a:ext cx="437371" cy="73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6" name="Straight Arrow Connector 135"/>
          <p:cNvCxnSpPr>
            <a:cxnSpLocks/>
            <a:endCxn id="246" idx="1"/>
          </p:cNvCxnSpPr>
          <p:nvPr/>
        </p:nvCxnSpPr>
        <p:spPr>
          <a:xfrm flipV="1">
            <a:off x="3475908" y="3441584"/>
            <a:ext cx="2409044" cy="607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cxnSpLocks/>
            <a:endCxn id="247" idx="1"/>
          </p:cNvCxnSpPr>
          <p:nvPr/>
        </p:nvCxnSpPr>
        <p:spPr>
          <a:xfrm>
            <a:off x="3456079" y="4297645"/>
            <a:ext cx="2428873" cy="34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841543" y="4733912"/>
            <a:ext cx="203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EncyclopeDIA</a:t>
            </a:r>
            <a:r>
              <a:rPr lang="en-US" sz="2400" dirty="0"/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0860" y="6553200"/>
            <a:ext cx="320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*Searle BC, </a:t>
            </a:r>
            <a:r>
              <a:rPr lang="en-US" i="1" dirty="0"/>
              <a:t>et. al.</a:t>
            </a:r>
            <a:r>
              <a:rPr lang="en-US" dirty="0"/>
              <a:t> In preparation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1018" y="2889305"/>
            <a:ext cx="2770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10,571 </a:t>
            </a:r>
            <a:r>
              <a:rPr lang="en-US" sz="2000" dirty="0" err="1"/>
              <a:t>phosphopeptides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6546438" y="1805543"/>
            <a:ext cx="2640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7,594 </a:t>
            </a:r>
            <a:r>
              <a:rPr lang="en-US" sz="2000" dirty="0" err="1"/>
              <a:t>phosphopeptides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5012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Refinement by </a:t>
            </a:r>
            <a:r>
              <a:rPr lang="en-US" dirty="0" err="1"/>
              <a:t>EncyclopeDIA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95534" y="6358757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Brian Searle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762000" y="1301963"/>
            <a:ext cx="4518536" cy="5313293"/>
            <a:chOff x="2229937" y="329944"/>
            <a:chExt cx="5336599" cy="6275244"/>
          </a:xfrm>
        </p:grpSpPr>
        <p:pic>
          <p:nvPicPr>
            <p:cNvPr id="7" name="Picture 6" descr="uninterpret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912" y="329944"/>
              <a:ext cx="4945635" cy="233490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448024" y="2178410"/>
              <a:ext cx="4118512" cy="543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805504" y="941958"/>
              <a:ext cx="1341314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>
                  <a:latin typeface="News Gothic MT"/>
                  <a:cs typeface="News Gothic MT"/>
                </a:rPr>
                <a:t>Raw Transition </a:t>
              </a:r>
            </a:p>
            <a:p>
              <a:pPr algn="ctr"/>
              <a:r>
                <a:rPr lang="en-US" sz="1300" dirty="0">
                  <a:latin typeface="News Gothic MT"/>
                  <a:cs typeface="News Gothic MT"/>
                </a:rPr>
                <a:t>Intensity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4749" y="2372461"/>
              <a:ext cx="1864613" cy="29238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News Gothic MT"/>
                  <a:cs typeface="News Gothic MT"/>
                </a:rPr>
                <a:t>Retention Time (min)</a:t>
              </a:r>
            </a:p>
          </p:txBody>
        </p:sp>
        <p:pic>
          <p:nvPicPr>
            <p:cNvPr id="11" name="Picture 10" descr="media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102" y="2296342"/>
              <a:ext cx="4509445" cy="23349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1654545" y="3067230"/>
              <a:ext cx="1643236" cy="29238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>
                  <a:latin typeface="News Gothic MT"/>
                  <a:cs typeface="News Gothic MT"/>
                </a:rPr>
                <a:t>Normalized Signal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94163" y="2475660"/>
              <a:ext cx="397670" cy="1455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48024" y="4157928"/>
              <a:ext cx="4118512" cy="473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74749" y="4358237"/>
              <a:ext cx="1864613" cy="29238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News Gothic MT"/>
                  <a:cs typeface="News Gothic MT"/>
                </a:rPr>
                <a:t>Retention Time (min)</a:t>
              </a:r>
            </a:p>
          </p:txBody>
        </p:sp>
        <p:pic>
          <p:nvPicPr>
            <p:cNvPr id="16" name="Picture 15" descr="final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912" y="4270283"/>
              <a:ext cx="4945635" cy="233490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374749" y="6280487"/>
              <a:ext cx="1864613" cy="29238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News Gothic MT"/>
                  <a:cs typeface="News Gothic MT"/>
                </a:rPr>
                <a:t>Retention Time (min)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1702935" y="4856938"/>
              <a:ext cx="1546448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>
                  <a:latin typeface="News Gothic MT"/>
                  <a:cs typeface="News Gothic MT"/>
                </a:rPr>
                <a:t>Picked Transition </a:t>
              </a:r>
            </a:p>
            <a:p>
              <a:pPr algn="ctr"/>
              <a:r>
                <a:rPr lang="en-US" sz="1300" dirty="0">
                  <a:latin typeface="News Gothic MT"/>
                  <a:cs typeface="News Gothic MT"/>
                </a:rPr>
                <a:t>Intensity</a:t>
              </a:r>
            </a:p>
          </p:txBody>
        </p:sp>
      </p:grpSp>
      <p:pic>
        <p:nvPicPr>
          <p:cNvPr id="20" name="Picture 19" descr="fragment correlation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38371" b="35781"/>
          <a:stretch/>
        </p:blipFill>
        <p:spPr>
          <a:xfrm>
            <a:off x="5032772" y="2971120"/>
            <a:ext cx="4087745" cy="157202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7882497" y="2618902"/>
            <a:ext cx="0" cy="141618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ysDash"/>
            <a:headEnd type="none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16464" y="2266244"/>
            <a:ext cx="1532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ws Gothic MT"/>
                <a:cs typeface="News Gothic MT"/>
              </a:rPr>
              <a:t>quant threshold</a:t>
            </a:r>
          </a:p>
        </p:txBody>
      </p:sp>
    </p:spTree>
    <p:extLst>
      <p:ext uri="{BB962C8B-B14F-4D97-AF65-F5344CB8AC3E}">
        <p14:creationId xmlns:p14="http://schemas.microsoft.com/office/powerpoint/2010/main" val="38317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Peptide Detection in Multiple Runs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0342"/>
          <a:stretch/>
        </p:blipFill>
        <p:spPr>
          <a:xfrm>
            <a:off x="76200" y="1981200"/>
            <a:ext cx="11321140" cy="3809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480868"/>
            <a:ext cx="3498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4019971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65451" y="2271713"/>
            <a:ext cx="6526406" cy="3207543"/>
            <a:chOff x="1553935" y="1885951"/>
            <a:chExt cx="8701874" cy="42767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1" b="51250"/>
            <a:stretch/>
          </p:blipFill>
          <p:spPr>
            <a:xfrm>
              <a:off x="1553935" y="2038350"/>
              <a:ext cx="8701874" cy="41243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181600" y="1885951"/>
              <a:ext cx="226695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854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Detection: RT Alignment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21101" y="4129088"/>
            <a:ext cx="685800" cy="685800"/>
            <a:chOff x="5638800" y="2971800"/>
            <a:chExt cx="914400" cy="914400"/>
          </a:xfrm>
          <a:solidFill>
            <a:srgbClr val="FF0000"/>
          </a:solidFill>
        </p:grpSpPr>
        <p:pic>
          <p:nvPicPr>
            <p:cNvPr id="4" name="Graphic 3" descr="Fold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945157" y="324433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85492" y="2638186"/>
            <a:ext cx="685800" cy="685800"/>
            <a:chOff x="5638800" y="2971800"/>
            <a:chExt cx="914400" cy="914400"/>
          </a:xfrm>
        </p:grpSpPr>
        <p:pic>
          <p:nvPicPr>
            <p:cNvPr id="11" name="Graphic 10" descr="Folder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945157" y="324433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928392" y="3323986"/>
            <a:ext cx="1192709" cy="805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6629401" y="3015710"/>
            <a:ext cx="1593056" cy="1500188"/>
            <a:chOff x="8162925" y="2838450"/>
            <a:chExt cx="2124075" cy="2000250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8162925" y="2838450"/>
              <a:ext cx="0" cy="2000250"/>
            </a:xfrm>
            <a:prstGeom prst="straightConnector1">
              <a:avLst/>
            </a:prstGeom>
            <a:ln w="38100">
              <a:solidFill>
                <a:srgbClr val="2683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cxnSpLocks/>
            </p:cNvCxnSpPr>
            <p:nvPr/>
          </p:nvCxnSpPr>
          <p:spPr>
            <a:xfrm>
              <a:off x="8162925" y="4838700"/>
              <a:ext cx="2124075" cy="0"/>
            </a:xfrm>
            <a:prstGeom prst="straightConnector1">
              <a:avLst/>
            </a:prstGeom>
            <a:ln w="38100">
              <a:solidFill>
                <a:srgbClr val="2683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2891745" y="4333487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Reference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353296" y="2638186"/>
            <a:ext cx="4838650" cy="1490902"/>
            <a:chOff x="1804395" y="2374581"/>
            <a:chExt cx="6451532" cy="1987869"/>
          </a:xfrm>
        </p:grpSpPr>
        <p:grpSp>
          <p:nvGrpSpPr>
            <p:cNvPr id="13" name="Group 12"/>
            <p:cNvGrpSpPr/>
            <p:nvPr/>
          </p:nvGrpSpPr>
          <p:grpSpPr>
            <a:xfrm>
              <a:off x="2828134" y="2374581"/>
              <a:ext cx="914400" cy="914400"/>
              <a:chOff x="5638800" y="2971800"/>
              <a:chExt cx="914400" cy="914400"/>
            </a:xfrm>
          </p:grpSpPr>
          <p:pic>
            <p:nvPicPr>
              <p:cNvPr id="14" name="Graphic 13" descr="Folder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945157" y="3244335"/>
                <a:ext cx="40224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4</a:t>
                </a: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4395" y="2374581"/>
              <a:ext cx="914400" cy="914400"/>
              <a:chOff x="5638800" y="2971800"/>
              <a:chExt cx="914400" cy="914400"/>
            </a:xfrm>
          </p:grpSpPr>
          <p:pic>
            <p:nvPicPr>
              <p:cNvPr id="17" name="Graphic 16" descr="Folder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5945157" y="3244335"/>
                <a:ext cx="40224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3</a:t>
                </a: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851874" y="2374581"/>
              <a:ext cx="914400" cy="914400"/>
              <a:chOff x="5638800" y="2971800"/>
              <a:chExt cx="914400" cy="914400"/>
            </a:xfrm>
          </p:grpSpPr>
          <p:pic>
            <p:nvPicPr>
              <p:cNvPr id="20" name="Graphic 19" descr="Folder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945157" y="3244335"/>
                <a:ext cx="40224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5</a:t>
                </a: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317633" y="2374581"/>
              <a:ext cx="914400" cy="914400"/>
              <a:chOff x="5638800" y="2971800"/>
              <a:chExt cx="914400" cy="914400"/>
            </a:xfrm>
          </p:grpSpPr>
          <p:pic>
            <p:nvPicPr>
              <p:cNvPr id="23" name="Graphic 22" descr="Folder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5840383" y="3244335"/>
                <a:ext cx="55827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dirty="0">
                    <a:solidFill>
                      <a:prstClr val="white"/>
                    </a:solidFill>
                    <a:latin typeface="Calibri" panose="020F0502020204030204"/>
                  </a:rPr>
                  <a:t>30</a:t>
                </a:r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804747" y="2680006"/>
              <a:ext cx="49415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2100" dirty="0">
                  <a:solidFill>
                    <a:srgbClr val="2683C6"/>
                  </a:solidFill>
                  <a:latin typeface="Calibri" panose="020F0502020204030204"/>
                </a:rPr>
                <a:t>…</a:t>
              </a:r>
            </a:p>
          </p:txBody>
        </p:sp>
        <p:cxnSp>
          <p:nvCxnSpPr>
            <p:cNvPr id="28" name="Straight Arrow Connector 27"/>
            <p:cNvCxnSpPr>
              <a:cxnSpLocks/>
              <a:stCxn id="17" idx="2"/>
            </p:cNvCxnSpPr>
            <p:nvPr/>
          </p:nvCxnSpPr>
          <p:spPr>
            <a:xfrm>
              <a:off x="2261595" y="3288981"/>
              <a:ext cx="786405" cy="10734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  <a:stCxn id="14" idx="2"/>
              <a:endCxn id="4" idx="0"/>
            </p:cNvCxnSpPr>
            <p:nvPr/>
          </p:nvCxnSpPr>
          <p:spPr>
            <a:xfrm>
              <a:off x="3285334" y="3288981"/>
              <a:ext cx="0" cy="10734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cxnSpLocks/>
              <a:stCxn id="20" idx="2"/>
            </p:cNvCxnSpPr>
            <p:nvPr/>
          </p:nvCxnSpPr>
          <p:spPr>
            <a:xfrm flipH="1">
              <a:off x="3505200" y="3288981"/>
              <a:ext cx="803874" cy="10734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cxnSpLocks/>
              <a:stCxn id="23" idx="2"/>
            </p:cNvCxnSpPr>
            <p:nvPr/>
          </p:nvCxnSpPr>
          <p:spPr>
            <a:xfrm flipH="1">
              <a:off x="3742535" y="3288981"/>
              <a:ext cx="2032298" cy="10734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369086" y="2595532"/>
              <a:ext cx="188684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srgbClr val="2683C6"/>
                  </a:solidFill>
                  <a:latin typeface="Calibri" panose="020F0502020204030204"/>
                </a:rPr>
                <a:t>Runs to Align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741871" y="4546932"/>
            <a:ext cx="14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Reference RT</a:t>
            </a:r>
          </a:p>
        </p:txBody>
      </p:sp>
      <p:sp>
        <p:nvSpPr>
          <p:cNvPr id="49" name="TextBox 48"/>
          <p:cNvSpPr txBox="1"/>
          <p:nvPr/>
        </p:nvSpPr>
        <p:spPr>
          <a:xfrm rot="16200000">
            <a:off x="5602522" y="3581139"/>
            <a:ext cx="161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srgbClr val="2683C6"/>
                </a:solidFill>
                <a:latin typeface="Calibri" panose="020F0502020204030204"/>
              </a:rPr>
              <a:t>Run to Align RT</a:t>
            </a:r>
          </a:p>
        </p:txBody>
      </p:sp>
      <p:sp>
        <p:nvSpPr>
          <p:cNvPr id="50" name="Freeform: Shape 49"/>
          <p:cNvSpPr/>
          <p:nvPr/>
        </p:nvSpPr>
        <p:spPr>
          <a:xfrm>
            <a:off x="6722269" y="3164682"/>
            <a:ext cx="1257300" cy="1278731"/>
          </a:xfrm>
          <a:custGeom>
            <a:avLst/>
            <a:gdLst>
              <a:gd name="connsiteX0" fmla="*/ 0 w 1676400"/>
              <a:gd name="connsiteY0" fmla="*/ 1704975 h 1704975"/>
              <a:gd name="connsiteX1" fmla="*/ 266700 w 1676400"/>
              <a:gd name="connsiteY1" fmla="*/ 1495425 h 1704975"/>
              <a:gd name="connsiteX2" fmla="*/ 523875 w 1676400"/>
              <a:gd name="connsiteY2" fmla="*/ 1114425 h 1704975"/>
              <a:gd name="connsiteX3" fmla="*/ 1057275 w 1676400"/>
              <a:gd name="connsiteY3" fmla="*/ 600075 h 1704975"/>
              <a:gd name="connsiteX4" fmla="*/ 1562100 w 1676400"/>
              <a:gd name="connsiteY4" fmla="*/ 200025 h 1704975"/>
              <a:gd name="connsiteX5" fmla="*/ 1676400 w 1676400"/>
              <a:gd name="connsiteY5" fmla="*/ 0 h 170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6400" h="1704975">
                <a:moveTo>
                  <a:pt x="0" y="1704975"/>
                </a:moveTo>
                <a:cubicBezTo>
                  <a:pt x="89694" y="1649412"/>
                  <a:pt x="179388" y="1593850"/>
                  <a:pt x="266700" y="1495425"/>
                </a:cubicBezTo>
                <a:cubicBezTo>
                  <a:pt x="354013" y="1397000"/>
                  <a:pt x="392113" y="1263650"/>
                  <a:pt x="523875" y="1114425"/>
                </a:cubicBezTo>
                <a:cubicBezTo>
                  <a:pt x="655638" y="965200"/>
                  <a:pt x="884238" y="752475"/>
                  <a:pt x="1057275" y="600075"/>
                </a:cubicBezTo>
                <a:cubicBezTo>
                  <a:pt x="1230312" y="447675"/>
                  <a:pt x="1458913" y="300037"/>
                  <a:pt x="1562100" y="200025"/>
                </a:cubicBezTo>
                <a:cubicBezTo>
                  <a:pt x="1665287" y="100013"/>
                  <a:pt x="1670843" y="50006"/>
                  <a:pt x="16764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883003" y="4150519"/>
            <a:ext cx="67866" cy="67866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075884" y="3950494"/>
            <a:ext cx="67866" cy="67866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324130" y="3802636"/>
            <a:ext cx="67866" cy="67866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31298" y="3488311"/>
            <a:ext cx="67866" cy="67866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911703" y="3309509"/>
            <a:ext cx="67866" cy="67866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761559" y="4369786"/>
            <a:ext cx="67866" cy="67866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04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Detection: Pairwise Deviation</a:t>
            </a:r>
          </a:p>
        </p:txBody>
      </p:sp>
      <p:pic>
        <p:nvPicPr>
          <p:cNvPr id="8" name="Graphic 7" descr="Fold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48" y="2259567"/>
            <a:ext cx="685800" cy="68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8116" y="2463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13957" y="2259567"/>
            <a:ext cx="685800" cy="685800"/>
            <a:chOff x="5638800" y="2971800"/>
            <a:chExt cx="914400" cy="914400"/>
          </a:xfrm>
        </p:grpSpPr>
        <p:pic>
          <p:nvPicPr>
            <p:cNvPr id="29" name="Graphic 28" descr="Fold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5945157" y="324433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46153" y="2259567"/>
            <a:ext cx="685800" cy="685800"/>
            <a:chOff x="5638800" y="2971800"/>
            <a:chExt cx="914400" cy="914400"/>
          </a:xfrm>
        </p:grpSpPr>
        <p:pic>
          <p:nvPicPr>
            <p:cNvPr id="27" name="Graphic 26" descr="Fold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945157" y="324433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81762" y="2259567"/>
            <a:ext cx="685800" cy="685800"/>
            <a:chOff x="5638800" y="2971800"/>
            <a:chExt cx="914400" cy="914400"/>
          </a:xfrm>
        </p:grpSpPr>
        <p:pic>
          <p:nvPicPr>
            <p:cNvPr id="25" name="Graphic 24" descr="Fold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945157" y="324433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81081" y="2259567"/>
            <a:ext cx="685800" cy="685800"/>
            <a:chOff x="5638800" y="2971800"/>
            <a:chExt cx="914400" cy="914400"/>
          </a:xfrm>
        </p:grpSpPr>
        <p:pic>
          <p:nvPicPr>
            <p:cNvPr id="23" name="Graphic 22" descr="Fold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840383" y="3244335"/>
              <a:ext cx="5582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30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596416" y="2488636"/>
            <a:ext cx="3706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srgbClr val="2683C6"/>
                </a:solidFill>
                <a:latin typeface="Calibri" panose="020F0502020204030204"/>
              </a:rPr>
              <a:t>…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73638" y="2806868"/>
            <a:ext cx="685800" cy="685800"/>
            <a:chOff x="5638800" y="2971800"/>
            <a:chExt cx="914400" cy="914400"/>
          </a:xfrm>
        </p:grpSpPr>
        <p:pic>
          <p:nvPicPr>
            <p:cNvPr id="32" name="Graphic 31" descr="Fold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945157" y="324433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64450" y="3357517"/>
            <a:ext cx="685800" cy="685800"/>
            <a:chOff x="5638800" y="2971800"/>
            <a:chExt cx="914400" cy="914400"/>
          </a:xfrm>
        </p:grpSpPr>
        <p:pic>
          <p:nvPicPr>
            <p:cNvPr id="35" name="Graphic 34" descr="Fold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945157" y="324433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88065" y="3904817"/>
            <a:ext cx="685800" cy="685800"/>
            <a:chOff x="5638800" y="2971800"/>
            <a:chExt cx="914400" cy="914400"/>
          </a:xfrm>
        </p:grpSpPr>
        <p:pic>
          <p:nvPicPr>
            <p:cNvPr id="38" name="Graphic 37" descr="Fold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945157" y="3244335"/>
              <a:ext cx="4022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8877" y="4759164"/>
            <a:ext cx="685800" cy="685800"/>
            <a:chOff x="5638800" y="2971800"/>
            <a:chExt cx="914400" cy="914400"/>
          </a:xfrm>
        </p:grpSpPr>
        <p:pic>
          <p:nvPicPr>
            <p:cNvPr id="41" name="Graphic 40" descr="Folde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5840383" y="3244335"/>
              <a:ext cx="5582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white"/>
                  </a:solidFill>
                  <a:latin typeface="Calibri" panose="020F0502020204030204"/>
                </a:rPr>
                <a:t>30</a:t>
              </a: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 rot="5400000">
            <a:off x="799364" y="4476043"/>
            <a:ext cx="3706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srgbClr val="2683C6"/>
                </a:solidFill>
                <a:latin typeface="Calibri" panose="020F0502020204030204"/>
              </a:rPr>
              <a:t>…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334143" y="2290262"/>
            <a:ext cx="0" cy="30502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622990" y="2868890"/>
            <a:ext cx="39718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793" y="2645731"/>
            <a:ext cx="3408479" cy="251817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rot="16200000">
            <a:off x="4400585" y="3503089"/>
            <a:ext cx="16080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# of Peptides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63623" y="2961707"/>
            <a:ext cx="466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lang="el-GR" sz="2100" b="1" dirty="0">
                <a:solidFill>
                  <a:prstClr val="black"/>
                </a:solidFill>
                <a:latin typeface="Calibri" panose="020F0502020204030204"/>
              </a:rPr>
              <a:t>σ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36669" y="2930744"/>
            <a:ext cx="1096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Fit to inner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98%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07881" y="5052549"/>
            <a:ext cx="31166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Retention Time Error (min)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60874" y="2953560"/>
            <a:ext cx="466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3</a:t>
            </a:r>
            <a:r>
              <a:rPr lang="el-GR" sz="21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σ</a:t>
            </a:r>
            <a:endParaRPr lang="en-US" sz="21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90357" y="2945367"/>
            <a:ext cx="466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3</a:t>
            </a:r>
            <a:r>
              <a:rPr lang="el-GR" sz="21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σ</a:t>
            </a:r>
            <a:endParaRPr lang="en-US" sz="21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960873" y="3504209"/>
            <a:ext cx="466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3</a:t>
            </a:r>
            <a:r>
              <a:rPr lang="el-GR" sz="21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σ</a:t>
            </a:r>
            <a:endParaRPr lang="en-US" sz="21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93799" y="3504209"/>
            <a:ext cx="466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3</a:t>
            </a:r>
            <a:r>
              <a:rPr lang="el-GR" sz="21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σ</a:t>
            </a:r>
            <a:endParaRPr lang="en-US" sz="21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90357" y="4086134"/>
            <a:ext cx="466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3</a:t>
            </a:r>
            <a:r>
              <a:rPr lang="el-GR" sz="21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σ</a:t>
            </a:r>
            <a:endParaRPr lang="en-US" sz="21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70" name="TextBox 69"/>
          <p:cNvSpPr txBox="1"/>
          <p:nvPr/>
        </p:nvSpPr>
        <p:spPr>
          <a:xfrm rot="5400000">
            <a:off x="4231735" y="4509503"/>
            <a:ext cx="304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17620" y="2883193"/>
            <a:ext cx="3706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620513" y="3422969"/>
            <a:ext cx="3706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21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74" name="Right Triangle 73"/>
          <p:cNvSpPr/>
          <p:nvPr/>
        </p:nvSpPr>
        <p:spPr>
          <a:xfrm>
            <a:off x="1575920" y="2961708"/>
            <a:ext cx="2808210" cy="220219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1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74638"/>
            <a:ext cx="839827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Comprehensive MS/MS Acquisition</a:t>
            </a:r>
          </a:p>
        </p:txBody>
      </p:sp>
      <p:sp>
        <p:nvSpPr>
          <p:cNvPr id="125" name="Left Brace 124"/>
          <p:cNvSpPr/>
          <p:nvPr/>
        </p:nvSpPr>
        <p:spPr>
          <a:xfrm rot="5400000">
            <a:off x="4528434" y="-1683984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653666" y="1470854"/>
            <a:ext cx="4062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20  20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988161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373008" y="251460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09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917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39366" y="2981706"/>
            <a:ext cx="7342634" cy="599694"/>
            <a:chOff x="990600" y="2971800"/>
            <a:chExt cx="7342634" cy="599694"/>
          </a:xfrm>
        </p:grpSpPr>
        <p:sp>
          <p:nvSpPr>
            <p:cNvPr id="68" name="Rectangle 6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6" name="Straight Arrow Connector 205"/>
          <p:cNvCxnSpPr/>
          <p:nvPr/>
        </p:nvCxnSpPr>
        <p:spPr>
          <a:xfrm>
            <a:off x="762000" y="2514600"/>
            <a:ext cx="0" cy="36555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 rot="16200000">
            <a:off x="144306" y="3982876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Time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8161" y="2263143"/>
            <a:ext cx="7391400" cy="152400"/>
            <a:chOff x="988161" y="2263143"/>
            <a:chExt cx="3695701" cy="152400"/>
          </a:xfrm>
          <a:solidFill>
            <a:schemeClr val="bg1">
              <a:lumMod val="85000"/>
            </a:schemeClr>
          </a:solidFill>
        </p:grpSpPr>
        <p:sp>
          <p:nvSpPr>
            <p:cNvPr id="136" name="Rectangle 135"/>
            <p:cNvSpPr/>
            <p:nvPr/>
          </p:nvSpPr>
          <p:spPr>
            <a:xfrm>
              <a:off x="98816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7294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35773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54251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2730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1208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09687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28165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6644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65122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83601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02079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20558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39036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57515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75993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94472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12950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31429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49907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39366" y="3667506"/>
            <a:ext cx="7342634" cy="599694"/>
            <a:chOff x="990600" y="2971800"/>
            <a:chExt cx="7342634" cy="599694"/>
          </a:xfrm>
        </p:grpSpPr>
        <p:sp>
          <p:nvSpPr>
            <p:cNvPr id="158" name="Rectangle 15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1039366" y="4353306"/>
            <a:ext cx="7342634" cy="599694"/>
            <a:chOff x="990600" y="2971800"/>
            <a:chExt cx="7342634" cy="599694"/>
          </a:xfrm>
        </p:grpSpPr>
        <p:sp>
          <p:nvSpPr>
            <p:cNvPr id="224" name="Rectangle 223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1011932" y="5029200"/>
            <a:ext cx="7342634" cy="599694"/>
            <a:chOff x="990600" y="2971800"/>
            <a:chExt cx="7342634" cy="599694"/>
          </a:xfrm>
        </p:grpSpPr>
        <p:sp>
          <p:nvSpPr>
            <p:cNvPr id="245" name="Rectangle 244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3" name="Straight Arrow Connector 272"/>
          <p:cNvCxnSpPr>
            <a:stCxn id="72" idx="2"/>
            <a:endCxn id="162" idx="2"/>
          </p:cNvCxnSpPr>
          <p:nvPr/>
        </p:nvCxnSpPr>
        <p:spPr>
          <a:xfrm>
            <a:off x="2691459" y="310515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/>
          <p:cNvSpPr txBox="1"/>
          <p:nvPr/>
        </p:nvSpPr>
        <p:spPr>
          <a:xfrm>
            <a:off x="2703350" y="3286506"/>
            <a:ext cx="12923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~2 seconds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457200" y="3733800"/>
            <a:ext cx="8229601" cy="2602961"/>
            <a:chOff x="609599" y="1295400"/>
            <a:chExt cx="8229601" cy="2602961"/>
          </a:xfrm>
        </p:grpSpPr>
        <p:grpSp>
          <p:nvGrpSpPr>
            <p:cNvPr id="119" name="Group 118"/>
            <p:cNvGrpSpPr/>
            <p:nvPr/>
          </p:nvGrpSpPr>
          <p:grpSpPr>
            <a:xfrm>
              <a:off x="609599" y="1295400"/>
              <a:ext cx="8229601" cy="2602961"/>
              <a:chOff x="549677" y="6985000"/>
              <a:chExt cx="8229601" cy="260296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549677" y="7006788"/>
                <a:ext cx="8229601" cy="2581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76020" y="7746461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76020" y="9063125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3091625" y="7746461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91625" y="9063125"/>
                <a:ext cx="1984804" cy="4388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856574" y="6985000"/>
                <a:ext cx="17732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Precursor Filter</a:t>
                </a:r>
              </a:p>
              <a:p>
                <a:pPr algn="ctr"/>
                <a:r>
                  <a:rPr lang="en-US" dirty="0"/>
                  <a:t>780-800 </a:t>
                </a:r>
                <a:r>
                  <a:rPr lang="en-US" i="1" dirty="0"/>
                  <a:t>m/z</a:t>
                </a:r>
                <a:endParaRPr lang="en-US" dirty="0"/>
              </a:p>
            </p:txBody>
          </p:sp>
          <p:cxnSp>
            <p:nvCxnSpPr>
              <p:cNvPr id="156" name="Straight Arrow Connector 155"/>
              <p:cNvCxnSpPr/>
              <p:nvPr/>
            </p:nvCxnSpPr>
            <p:spPr>
              <a:xfrm>
                <a:off x="776020" y="8887570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>
                <a:off x="776020" y="8448682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>
                <a:off x="776020" y="8273126"/>
                <a:ext cx="19848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/>
              <p:cNvGrpSpPr/>
              <p:nvPr/>
            </p:nvGrpSpPr>
            <p:grpSpPr>
              <a:xfrm>
                <a:off x="776020" y="8269976"/>
                <a:ext cx="4355101" cy="597039"/>
                <a:chOff x="776020" y="8273126"/>
                <a:chExt cx="4355101" cy="839482"/>
              </a:xfrm>
            </p:grpSpPr>
            <p:cxnSp>
              <p:nvCxnSpPr>
                <p:cNvPr id="179" name="Straight Arrow Connector 178"/>
                <p:cNvCxnSpPr/>
                <p:nvPr/>
              </p:nvCxnSpPr>
              <p:spPr>
                <a:xfrm>
                  <a:off x="776020" y="8624237"/>
                  <a:ext cx="215020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>
                  <a:off x="3146317" y="9112608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>
                  <a:off x="3140273" y="844868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>
                  <a:off x="3140273" y="8624237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>
                  <a:off x="3140273" y="889832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>
                  <a:off x="3140273" y="8273126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V="1">
                  <a:off x="2926225" y="8273126"/>
                  <a:ext cx="214048" cy="35111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2926225" y="8448682"/>
                  <a:ext cx="214048" cy="17555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2926225" y="8624236"/>
                  <a:ext cx="214048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 flipV="1">
                  <a:off x="2926225" y="8624236"/>
                  <a:ext cx="214048" cy="2740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 flipV="1">
                  <a:off x="2926225" y="8624233"/>
                  <a:ext cx="214048" cy="48837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776020" y="8273126"/>
                <a:ext cx="4355101" cy="702218"/>
                <a:chOff x="776020" y="8273126"/>
                <a:chExt cx="4355101" cy="702218"/>
              </a:xfrm>
            </p:grpSpPr>
            <p:cxnSp>
              <p:nvCxnSpPr>
                <p:cNvPr id="168" name="Straight Arrow Connector 167"/>
                <p:cNvCxnSpPr/>
                <p:nvPr/>
              </p:nvCxnSpPr>
              <p:spPr>
                <a:xfrm>
                  <a:off x="776020" y="8624237"/>
                  <a:ext cx="2150205" cy="0"/>
                </a:xfrm>
                <a:prstGeom prst="straightConnector1">
                  <a:avLst/>
                </a:prstGeom>
                <a:ln w="254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3146317" y="8975344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0000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/>
                <p:cNvCxnSpPr/>
                <p:nvPr/>
              </p:nvCxnSpPr>
              <p:spPr>
                <a:xfrm>
                  <a:off x="3140273" y="844868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D6651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>
                  <a:off x="3140273" y="8624237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9C101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>
                  <a:off x="3140273" y="8799792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8C24E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>
                  <a:off x="3140273" y="8273126"/>
                  <a:ext cx="1984804" cy="0"/>
                </a:xfrm>
                <a:prstGeom prst="straightConnector1">
                  <a:avLst/>
                </a:prstGeom>
                <a:ln w="25400">
                  <a:solidFill>
                    <a:srgbClr val="00868C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926225" y="8273126"/>
                  <a:ext cx="214048" cy="351110"/>
                </a:xfrm>
                <a:prstGeom prst="line">
                  <a:avLst/>
                </a:prstGeom>
                <a:ln w="25400">
                  <a:solidFill>
                    <a:srgbClr val="00868C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H="1">
                  <a:off x="2926225" y="8448682"/>
                  <a:ext cx="214048" cy="175555"/>
                </a:xfrm>
                <a:prstGeom prst="line">
                  <a:avLst/>
                </a:prstGeom>
                <a:ln w="25400">
                  <a:solidFill>
                    <a:srgbClr val="D6651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H="1">
                  <a:off x="2926225" y="8624236"/>
                  <a:ext cx="214048" cy="1"/>
                </a:xfrm>
                <a:prstGeom prst="line">
                  <a:avLst/>
                </a:prstGeom>
                <a:ln w="25400">
                  <a:solidFill>
                    <a:srgbClr val="9C101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H="1" flipV="1">
                  <a:off x="2926225" y="8624234"/>
                  <a:ext cx="214048" cy="175555"/>
                </a:xfrm>
                <a:prstGeom prst="line">
                  <a:avLst/>
                </a:prstGeom>
                <a:ln w="25400">
                  <a:solidFill>
                    <a:srgbClr val="8C24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 flipV="1">
                  <a:off x="2926225" y="8624232"/>
                  <a:ext cx="214048" cy="351112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Group 119"/>
            <p:cNvGrpSpPr/>
            <p:nvPr/>
          </p:nvGrpSpPr>
          <p:grpSpPr>
            <a:xfrm>
              <a:off x="5504865" y="1371600"/>
              <a:ext cx="3096503" cy="2407690"/>
              <a:chOff x="5356444" y="7098268"/>
              <a:chExt cx="3096503" cy="2407690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444" y="7544391"/>
                <a:ext cx="3096503" cy="1961567"/>
              </a:xfrm>
              <a:prstGeom prst="rect">
                <a:avLst/>
              </a:prstGeom>
            </p:spPr>
          </p:pic>
          <p:sp>
            <p:nvSpPr>
              <p:cNvPr id="122" name="TextBox 121"/>
              <p:cNvSpPr txBox="1"/>
              <p:nvPr/>
            </p:nvSpPr>
            <p:spPr>
              <a:xfrm>
                <a:off x="5570624" y="7098268"/>
                <a:ext cx="2661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/>
                  <a:t>Orbitrap</a:t>
                </a:r>
                <a:r>
                  <a:rPr lang="en-US" dirty="0"/>
                  <a:t> Mass Analyzer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4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60" y="2243138"/>
            <a:ext cx="19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srgbClr val="2683C6"/>
                </a:solidFill>
                <a:latin typeface="Calibri" panose="020F0502020204030204"/>
              </a:rPr>
              <a:t>For each peptide…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7787" y="2857500"/>
            <a:ext cx="7334147" cy="2185988"/>
            <a:chOff x="1457325" y="2543175"/>
            <a:chExt cx="8820150" cy="2628900"/>
          </a:xfrm>
        </p:grpSpPr>
        <p:cxnSp>
          <p:nvCxnSpPr>
            <p:cNvPr id="8" name="Straight Arrow Connector 7"/>
            <p:cNvCxnSpPr>
              <a:cxnSpLocks/>
            </p:cNvCxnSpPr>
            <p:nvPr/>
          </p:nvCxnSpPr>
          <p:spPr>
            <a:xfrm flipV="1">
              <a:off x="1457325" y="2543175"/>
              <a:ext cx="0" cy="26289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1457325" y="5172075"/>
              <a:ext cx="88201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886546" y="5063960"/>
            <a:ext cx="15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LC-MS/MS Run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076" y="50523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8108" y="5043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216582" y="3308985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1545834" y="3455431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5" name="Oval 24"/>
          <p:cNvSpPr/>
          <p:nvPr/>
        </p:nvSpPr>
        <p:spPr>
          <a:xfrm>
            <a:off x="1875087" y="3523544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2204339" y="3369953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2533591" y="3455431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8" name="Oval 27"/>
          <p:cNvSpPr/>
          <p:nvPr/>
        </p:nvSpPr>
        <p:spPr>
          <a:xfrm>
            <a:off x="2862843" y="4137069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9" name="Oval 28"/>
          <p:cNvSpPr/>
          <p:nvPr/>
        </p:nvSpPr>
        <p:spPr>
          <a:xfrm>
            <a:off x="3192096" y="3455430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30" name="Oval 29"/>
          <p:cNvSpPr/>
          <p:nvPr/>
        </p:nvSpPr>
        <p:spPr>
          <a:xfrm>
            <a:off x="3521348" y="3367808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31" name="Oval 30"/>
          <p:cNvSpPr/>
          <p:nvPr/>
        </p:nvSpPr>
        <p:spPr>
          <a:xfrm>
            <a:off x="3850600" y="3390422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32" name="Oval 31"/>
          <p:cNvSpPr/>
          <p:nvPr/>
        </p:nvSpPr>
        <p:spPr>
          <a:xfrm>
            <a:off x="4179852" y="3511154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10</a:t>
            </a:r>
          </a:p>
        </p:txBody>
      </p:sp>
      <p:sp>
        <p:nvSpPr>
          <p:cNvPr id="33" name="Oval 32"/>
          <p:cNvSpPr/>
          <p:nvPr/>
        </p:nvSpPr>
        <p:spPr>
          <a:xfrm>
            <a:off x="4537328" y="3536868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11</a:t>
            </a:r>
          </a:p>
        </p:txBody>
      </p:sp>
      <p:sp>
        <p:nvSpPr>
          <p:cNvPr id="34" name="Oval 33"/>
          <p:cNvSpPr/>
          <p:nvPr/>
        </p:nvSpPr>
        <p:spPr>
          <a:xfrm>
            <a:off x="4894803" y="3251118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12</a:t>
            </a:r>
          </a:p>
        </p:txBody>
      </p:sp>
      <p:sp>
        <p:nvSpPr>
          <p:cNvPr id="35" name="Oval 34"/>
          <p:cNvSpPr/>
          <p:nvPr/>
        </p:nvSpPr>
        <p:spPr>
          <a:xfrm>
            <a:off x="5252279" y="3560445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13</a:t>
            </a:r>
          </a:p>
        </p:txBody>
      </p:sp>
      <p:sp>
        <p:nvSpPr>
          <p:cNvPr id="36" name="Oval 35"/>
          <p:cNvSpPr/>
          <p:nvPr/>
        </p:nvSpPr>
        <p:spPr>
          <a:xfrm>
            <a:off x="5609754" y="4346258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14</a:t>
            </a:r>
          </a:p>
        </p:txBody>
      </p:sp>
      <p:sp>
        <p:nvSpPr>
          <p:cNvPr id="37" name="Oval 36"/>
          <p:cNvSpPr/>
          <p:nvPr/>
        </p:nvSpPr>
        <p:spPr>
          <a:xfrm>
            <a:off x="5967230" y="3413998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15</a:t>
            </a:r>
          </a:p>
        </p:txBody>
      </p:sp>
      <p:sp>
        <p:nvSpPr>
          <p:cNvPr id="38" name="Oval 37"/>
          <p:cNvSpPr/>
          <p:nvPr/>
        </p:nvSpPr>
        <p:spPr>
          <a:xfrm>
            <a:off x="6324705" y="3601877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16</a:t>
            </a:r>
          </a:p>
        </p:txBody>
      </p:sp>
      <p:sp>
        <p:nvSpPr>
          <p:cNvPr id="39" name="Oval 38"/>
          <p:cNvSpPr/>
          <p:nvPr/>
        </p:nvSpPr>
        <p:spPr>
          <a:xfrm>
            <a:off x="6682181" y="3350419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17</a:t>
            </a:r>
          </a:p>
        </p:txBody>
      </p:sp>
      <p:sp>
        <p:nvSpPr>
          <p:cNvPr id="40" name="Oval 39"/>
          <p:cNvSpPr/>
          <p:nvPr/>
        </p:nvSpPr>
        <p:spPr>
          <a:xfrm>
            <a:off x="7039656" y="3536625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18</a:t>
            </a:r>
          </a:p>
        </p:txBody>
      </p:sp>
      <p:sp>
        <p:nvSpPr>
          <p:cNvPr id="41" name="Oval 40"/>
          <p:cNvSpPr/>
          <p:nvPr/>
        </p:nvSpPr>
        <p:spPr>
          <a:xfrm>
            <a:off x="7397132" y="3106817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19</a:t>
            </a:r>
          </a:p>
        </p:txBody>
      </p:sp>
      <p:sp>
        <p:nvSpPr>
          <p:cNvPr id="42" name="Oval 41"/>
          <p:cNvSpPr/>
          <p:nvPr/>
        </p:nvSpPr>
        <p:spPr>
          <a:xfrm>
            <a:off x="7754609" y="3413997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20</a:t>
            </a:r>
          </a:p>
        </p:txBody>
      </p:sp>
      <p:sp>
        <p:nvSpPr>
          <p:cNvPr id="43" name="TextBox 42"/>
          <p:cNvSpPr txBox="1"/>
          <p:nvPr/>
        </p:nvSpPr>
        <p:spPr>
          <a:xfrm rot="16200000">
            <a:off x="-489663" y="3765828"/>
            <a:ext cx="238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Aligned Retention Time</a:t>
            </a:r>
          </a:p>
        </p:txBody>
      </p:sp>
    </p:spTree>
    <p:extLst>
      <p:ext uri="{BB962C8B-B14F-4D97-AF65-F5344CB8AC3E}">
        <p14:creationId xmlns:p14="http://schemas.microsoft.com/office/powerpoint/2010/main" val="1848450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61" y="2243138"/>
            <a:ext cx="291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srgbClr val="2683C6"/>
                </a:solidFill>
                <a:latin typeface="Calibri" panose="020F0502020204030204"/>
              </a:rPr>
              <a:t>For each peptide… sort by RT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7787" y="2857500"/>
            <a:ext cx="7334147" cy="2185988"/>
            <a:chOff x="1457325" y="2543175"/>
            <a:chExt cx="8820150" cy="2628900"/>
          </a:xfrm>
        </p:grpSpPr>
        <p:cxnSp>
          <p:nvCxnSpPr>
            <p:cNvPr id="8" name="Straight Arrow Connector 7"/>
            <p:cNvCxnSpPr>
              <a:cxnSpLocks/>
            </p:cNvCxnSpPr>
            <p:nvPr/>
          </p:nvCxnSpPr>
          <p:spPr>
            <a:xfrm flipV="1">
              <a:off x="1457325" y="2543175"/>
              <a:ext cx="0" cy="26289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1457325" y="5172075"/>
              <a:ext cx="88201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886546" y="5063960"/>
            <a:ext cx="15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LC-MS/MS Run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1076" y="50523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8108" y="5043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167985" y="3308985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4307949" y="3455431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5" name="Oval 24"/>
          <p:cNvSpPr/>
          <p:nvPr/>
        </p:nvSpPr>
        <p:spPr>
          <a:xfrm>
            <a:off x="3238964" y="3523544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6099000" y="3369953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3961029" y="3455431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28" name="Oval 27"/>
          <p:cNvSpPr/>
          <p:nvPr/>
        </p:nvSpPr>
        <p:spPr>
          <a:xfrm>
            <a:off x="1391467" y="4137069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29" name="Oval 28"/>
          <p:cNvSpPr/>
          <p:nvPr/>
        </p:nvSpPr>
        <p:spPr>
          <a:xfrm>
            <a:off x="4654870" y="3455430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30" name="Oval 29"/>
          <p:cNvSpPr/>
          <p:nvPr/>
        </p:nvSpPr>
        <p:spPr>
          <a:xfrm>
            <a:off x="6445920" y="3367808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8</a:t>
            </a:r>
          </a:p>
        </p:txBody>
      </p:sp>
      <p:sp>
        <p:nvSpPr>
          <p:cNvPr id="31" name="Oval 30"/>
          <p:cNvSpPr/>
          <p:nvPr/>
        </p:nvSpPr>
        <p:spPr>
          <a:xfrm>
            <a:off x="5752079" y="3390422"/>
            <a:ext cx="292894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9</a:t>
            </a:r>
          </a:p>
        </p:txBody>
      </p:sp>
      <p:sp>
        <p:nvSpPr>
          <p:cNvPr id="32" name="Oval 31"/>
          <p:cNvSpPr/>
          <p:nvPr/>
        </p:nvSpPr>
        <p:spPr>
          <a:xfrm>
            <a:off x="3585884" y="3511154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10</a:t>
            </a:r>
          </a:p>
        </p:txBody>
      </p:sp>
      <p:sp>
        <p:nvSpPr>
          <p:cNvPr id="33" name="Oval 32"/>
          <p:cNvSpPr/>
          <p:nvPr/>
        </p:nvSpPr>
        <p:spPr>
          <a:xfrm>
            <a:off x="2488676" y="3536868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11</a:t>
            </a:r>
          </a:p>
        </p:txBody>
      </p:sp>
      <p:sp>
        <p:nvSpPr>
          <p:cNvPr id="34" name="Oval 33"/>
          <p:cNvSpPr/>
          <p:nvPr/>
        </p:nvSpPr>
        <p:spPr>
          <a:xfrm>
            <a:off x="7514906" y="3251118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12</a:t>
            </a:r>
          </a:p>
        </p:txBody>
      </p:sp>
      <p:sp>
        <p:nvSpPr>
          <p:cNvPr id="35" name="Oval 34"/>
          <p:cNvSpPr/>
          <p:nvPr/>
        </p:nvSpPr>
        <p:spPr>
          <a:xfrm>
            <a:off x="2113532" y="3560445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13</a:t>
            </a:r>
          </a:p>
        </p:txBody>
      </p:sp>
      <p:sp>
        <p:nvSpPr>
          <p:cNvPr id="36" name="Oval 35"/>
          <p:cNvSpPr/>
          <p:nvPr/>
        </p:nvSpPr>
        <p:spPr>
          <a:xfrm>
            <a:off x="1016323" y="4346258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14</a:t>
            </a:r>
          </a:p>
        </p:txBody>
      </p:sp>
      <p:sp>
        <p:nvSpPr>
          <p:cNvPr id="37" name="Oval 36"/>
          <p:cNvSpPr/>
          <p:nvPr/>
        </p:nvSpPr>
        <p:spPr>
          <a:xfrm>
            <a:off x="5376935" y="3413998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15</a:t>
            </a:r>
          </a:p>
        </p:txBody>
      </p:sp>
      <p:sp>
        <p:nvSpPr>
          <p:cNvPr id="38" name="Oval 37"/>
          <p:cNvSpPr/>
          <p:nvPr/>
        </p:nvSpPr>
        <p:spPr>
          <a:xfrm>
            <a:off x="1738388" y="3601877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16</a:t>
            </a:r>
          </a:p>
        </p:txBody>
      </p:sp>
      <p:sp>
        <p:nvSpPr>
          <p:cNvPr id="39" name="Oval 38"/>
          <p:cNvSpPr/>
          <p:nvPr/>
        </p:nvSpPr>
        <p:spPr>
          <a:xfrm>
            <a:off x="6792841" y="3350419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17</a:t>
            </a:r>
          </a:p>
        </p:txBody>
      </p:sp>
      <p:sp>
        <p:nvSpPr>
          <p:cNvPr id="40" name="Oval 39"/>
          <p:cNvSpPr/>
          <p:nvPr/>
        </p:nvSpPr>
        <p:spPr>
          <a:xfrm>
            <a:off x="2863820" y="3536625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18</a:t>
            </a:r>
          </a:p>
        </p:txBody>
      </p:sp>
      <p:sp>
        <p:nvSpPr>
          <p:cNvPr id="41" name="Oval 40"/>
          <p:cNvSpPr/>
          <p:nvPr/>
        </p:nvSpPr>
        <p:spPr>
          <a:xfrm>
            <a:off x="7890050" y="3106817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19</a:t>
            </a:r>
          </a:p>
        </p:txBody>
      </p:sp>
      <p:sp>
        <p:nvSpPr>
          <p:cNvPr id="42" name="Oval 41"/>
          <p:cNvSpPr/>
          <p:nvPr/>
        </p:nvSpPr>
        <p:spPr>
          <a:xfrm>
            <a:off x="5001791" y="3413997"/>
            <a:ext cx="321117" cy="2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rmAutofit fontScale="70000" lnSpcReduction="20000"/>
          </a:bodyPr>
          <a:lstStyle/>
          <a:p>
            <a:pPr algn="ctr" defTabSz="3429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20</a:t>
            </a:r>
          </a:p>
        </p:txBody>
      </p:sp>
      <p:sp>
        <p:nvSpPr>
          <p:cNvPr id="43" name="TextBox 42"/>
          <p:cNvSpPr txBox="1"/>
          <p:nvPr/>
        </p:nvSpPr>
        <p:spPr>
          <a:xfrm rot="16200000">
            <a:off x="-489663" y="3765828"/>
            <a:ext cx="238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Aligned Retention Time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90413" y="4283517"/>
            <a:ext cx="1053237" cy="576970"/>
            <a:chOff x="1720551" y="4568354"/>
            <a:chExt cx="1404315" cy="769292"/>
          </a:xfrm>
        </p:grpSpPr>
        <p:sp>
          <p:nvSpPr>
            <p:cNvPr id="7" name="TextBox 6"/>
            <p:cNvSpPr txBox="1"/>
            <p:nvPr/>
          </p:nvSpPr>
          <p:spPr>
            <a:xfrm>
              <a:off x="2342173" y="4845204"/>
              <a:ext cx="782693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  <a:r>
                <a:rPr lang="el-GR" b="1" dirty="0">
                  <a:solidFill>
                    <a:prstClr val="black"/>
                  </a:solidFill>
                  <a:latin typeface="Calibri" panose="020F0502020204030204"/>
                </a:rPr>
                <a:t>σ</a:t>
              </a:r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 ?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Arrow Connector 10"/>
            <p:cNvCxnSpPr>
              <a:cxnSpLocks/>
              <a:stCxn id="7" idx="1"/>
            </p:cNvCxnSpPr>
            <p:nvPr/>
          </p:nvCxnSpPr>
          <p:spPr>
            <a:xfrm flipH="1" flipV="1">
              <a:off x="1868102" y="4763618"/>
              <a:ext cx="474072" cy="3278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6" idx="7"/>
              <a:endCxn id="28" idx="2"/>
            </p:cNvCxnSpPr>
            <p:nvPr/>
          </p:nvCxnSpPr>
          <p:spPr>
            <a:xfrm flipV="1">
              <a:off x="1720551" y="4568354"/>
              <a:ext cx="134738" cy="140847"/>
            </a:xfrm>
            <a:prstGeom prst="line">
              <a:avLst/>
            </a:prstGeom>
            <a:ln w="57150">
              <a:solidFill>
                <a:srgbClr val="01CB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/>
          <p:cNvCxnSpPr>
            <a:cxnSpLocks/>
          </p:cNvCxnSpPr>
          <p:nvPr/>
        </p:nvCxnSpPr>
        <p:spPr>
          <a:xfrm flipH="1" flipV="1">
            <a:off x="1898946" y="4155223"/>
            <a:ext cx="194997" cy="3028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470349" y="3853339"/>
            <a:ext cx="428597" cy="2698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6"/>
            <a:endCxn id="35" idx="2"/>
          </p:cNvCxnSpPr>
          <p:nvPr/>
        </p:nvCxnSpPr>
        <p:spPr>
          <a:xfrm flipV="1">
            <a:off x="2059505" y="3706892"/>
            <a:ext cx="54027" cy="41432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35" idx="6"/>
            <a:endCxn id="33" idx="2"/>
          </p:cNvCxnSpPr>
          <p:nvPr/>
        </p:nvCxnSpPr>
        <p:spPr>
          <a:xfrm flipV="1">
            <a:off x="2434649" y="3683315"/>
            <a:ext cx="54027" cy="23577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3" idx="6"/>
            <a:endCxn id="40" idx="2"/>
          </p:cNvCxnSpPr>
          <p:nvPr/>
        </p:nvCxnSpPr>
        <p:spPr>
          <a:xfrm flipV="1">
            <a:off x="2809793" y="3683072"/>
            <a:ext cx="54027" cy="244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40" idx="6"/>
            <a:endCxn id="25" idx="2"/>
          </p:cNvCxnSpPr>
          <p:nvPr/>
        </p:nvCxnSpPr>
        <p:spPr>
          <a:xfrm flipV="1">
            <a:off x="3184937" y="3669991"/>
            <a:ext cx="54027" cy="13081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  <a:stCxn id="25" idx="6"/>
            <a:endCxn id="32" idx="2"/>
          </p:cNvCxnSpPr>
          <p:nvPr/>
        </p:nvCxnSpPr>
        <p:spPr>
          <a:xfrm flipV="1">
            <a:off x="3531857" y="3657601"/>
            <a:ext cx="54027" cy="12390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  <a:stCxn id="32" idx="6"/>
            <a:endCxn id="27" idx="2"/>
          </p:cNvCxnSpPr>
          <p:nvPr/>
        </p:nvCxnSpPr>
        <p:spPr>
          <a:xfrm flipV="1">
            <a:off x="3907001" y="3601878"/>
            <a:ext cx="54027" cy="55723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cxnSpLocks/>
            <a:stCxn id="27" idx="6"/>
            <a:endCxn id="24" idx="2"/>
          </p:cNvCxnSpPr>
          <p:nvPr/>
        </p:nvCxnSpPr>
        <p:spPr>
          <a:xfrm>
            <a:off x="4253922" y="3601878"/>
            <a:ext cx="54027" cy="0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29" idx="2"/>
            <a:endCxn id="24" idx="6"/>
          </p:cNvCxnSpPr>
          <p:nvPr/>
        </p:nvCxnSpPr>
        <p:spPr>
          <a:xfrm flipH="1">
            <a:off x="4600843" y="3601878"/>
            <a:ext cx="54027" cy="1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2" idx="2"/>
            <a:endCxn id="29" idx="6"/>
          </p:cNvCxnSpPr>
          <p:nvPr/>
        </p:nvCxnSpPr>
        <p:spPr>
          <a:xfrm flipH="1">
            <a:off x="4947764" y="3560444"/>
            <a:ext cx="54027" cy="41433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37" idx="2"/>
            <a:endCxn id="42" idx="6"/>
          </p:cNvCxnSpPr>
          <p:nvPr/>
        </p:nvCxnSpPr>
        <p:spPr>
          <a:xfrm flipH="1" flipV="1">
            <a:off x="5322908" y="3560445"/>
            <a:ext cx="54027" cy="1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31" idx="2"/>
            <a:endCxn id="37" idx="6"/>
          </p:cNvCxnSpPr>
          <p:nvPr/>
        </p:nvCxnSpPr>
        <p:spPr>
          <a:xfrm flipH="1">
            <a:off x="5698052" y="3536869"/>
            <a:ext cx="54027" cy="23576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/>
            <a:stCxn id="26" idx="2"/>
            <a:endCxn id="31" idx="6"/>
          </p:cNvCxnSpPr>
          <p:nvPr/>
        </p:nvCxnSpPr>
        <p:spPr>
          <a:xfrm flipH="1">
            <a:off x="6044972" y="3516400"/>
            <a:ext cx="54027" cy="20469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30" idx="2"/>
            <a:endCxn id="26" idx="6"/>
          </p:cNvCxnSpPr>
          <p:nvPr/>
        </p:nvCxnSpPr>
        <p:spPr>
          <a:xfrm flipH="1">
            <a:off x="6391893" y="3514255"/>
            <a:ext cx="54027" cy="2145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cxnSpLocks/>
            <a:stCxn id="39" idx="2"/>
            <a:endCxn id="30" idx="6"/>
          </p:cNvCxnSpPr>
          <p:nvPr/>
        </p:nvCxnSpPr>
        <p:spPr>
          <a:xfrm flipH="1">
            <a:off x="6738814" y="3496866"/>
            <a:ext cx="54027" cy="17389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cxnSpLocks/>
            <a:stCxn id="23" idx="2"/>
            <a:endCxn id="39" idx="6"/>
          </p:cNvCxnSpPr>
          <p:nvPr/>
        </p:nvCxnSpPr>
        <p:spPr>
          <a:xfrm flipH="1">
            <a:off x="7113958" y="3455431"/>
            <a:ext cx="54027" cy="41435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cxnSpLocks/>
            <a:stCxn id="34" idx="2"/>
            <a:endCxn id="23" idx="6"/>
          </p:cNvCxnSpPr>
          <p:nvPr/>
        </p:nvCxnSpPr>
        <p:spPr>
          <a:xfrm flipH="1">
            <a:off x="7460879" y="3397566"/>
            <a:ext cx="54027" cy="57866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  <a:stCxn id="41" idx="2"/>
            <a:endCxn id="34" idx="7"/>
          </p:cNvCxnSpPr>
          <p:nvPr/>
        </p:nvCxnSpPr>
        <p:spPr>
          <a:xfrm flipH="1">
            <a:off x="7788997" y="3253264"/>
            <a:ext cx="101054" cy="40748"/>
          </a:xfrm>
          <a:prstGeom prst="line">
            <a:avLst/>
          </a:prstGeom>
          <a:ln w="57150">
            <a:solidFill>
              <a:srgbClr val="01C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 rot="19418855">
            <a:off x="852014" y="4126515"/>
            <a:ext cx="1040013" cy="476976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Oval 99"/>
          <p:cNvSpPr/>
          <p:nvPr/>
        </p:nvSpPr>
        <p:spPr>
          <a:xfrm rot="21301095">
            <a:off x="1465660" y="3034833"/>
            <a:ext cx="7172096" cy="890725"/>
          </a:xfrm>
          <a:prstGeom prst="ellipse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45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7" y="2443681"/>
            <a:ext cx="4134748" cy="2937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84" y="2463486"/>
            <a:ext cx="4057638" cy="29175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4445" y="216878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Before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9367" y="216878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After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5368" y="5378952"/>
            <a:ext cx="12624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Retention Time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73973" y="3608940"/>
            <a:ext cx="12624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Retention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7135" y="5378952"/>
            <a:ext cx="12624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Retention Time</a:t>
            </a:r>
          </a:p>
        </p:txBody>
      </p:sp>
    </p:spTree>
    <p:extLst>
      <p:ext uri="{BB962C8B-B14F-4D97-AF65-F5344CB8AC3E}">
        <p14:creationId xmlns:p14="http://schemas.microsoft.com/office/powerpoint/2010/main" val="268730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75" y="924951"/>
            <a:ext cx="7543800" cy="590827"/>
          </a:xfrm>
        </p:spPr>
        <p:txBody>
          <a:bodyPr/>
          <a:lstStyle/>
          <a:p>
            <a:r>
              <a:rPr lang="en-US" dirty="0"/>
              <a:t>Peak Boundary Imputation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/>
          <a:stretch/>
        </p:blipFill>
        <p:spPr>
          <a:xfrm>
            <a:off x="0" y="1596254"/>
            <a:ext cx="9144000" cy="4462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7501" y="1596319"/>
            <a:ext cx="16724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100%: Detected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01836" y="1596319"/>
            <a:ext cx="155542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50%: Detected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696592" y="2055739"/>
            <a:ext cx="0" cy="2456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16414" y="2055739"/>
            <a:ext cx="0" cy="2456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4143" y="2103456"/>
            <a:ext cx="0" cy="2456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21024" y="2103456"/>
            <a:ext cx="0" cy="2456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7079941" y="1596254"/>
            <a:ext cx="1419315" cy="2964097"/>
            <a:chOff x="7079941" y="1596254"/>
            <a:chExt cx="1419315" cy="2964097"/>
          </a:xfrm>
        </p:grpSpPr>
        <p:sp>
          <p:nvSpPr>
            <p:cNvPr id="7" name="TextBox 6"/>
            <p:cNvSpPr txBox="1"/>
            <p:nvPr/>
          </p:nvSpPr>
          <p:spPr>
            <a:xfrm>
              <a:off x="7079941" y="1596254"/>
              <a:ext cx="1379608" cy="3693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1%: Imputed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792375" y="2103456"/>
              <a:ext cx="0" cy="2456895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499256" y="2103456"/>
              <a:ext cx="0" cy="2456895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by Non-Parametric Pairwise Alignment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3647" y="5248368"/>
            <a:ext cx="1986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Retention Time (Run 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6" y="2330802"/>
            <a:ext cx="4057638" cy="29175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566067" y="3533424"/>
            <a:ext cx="1986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Retention Time (Run 2)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792332" y="3513893"/>
            <a:ext cx="2163932" cy="0"/>
          </a:xfrm>
          <a:prstGeom prst="straightConnector1">
            <a:avLst/>
          </a:prstGeom>
          <a:ln w="571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2956264" y="3513893"/>
            <a:ext cx="0" cy="1584664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900474" y="2364095"/>
            <a:ext cx="4086350" cy="3207439"/>
            <a:chOff x="6533965" y="2009127"/>
            <a:chExt cx="5448466" cy="427658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7411" b="3772"/>
            <a:stretch/>
          </p:blipFill>
          <p:spPr>
            <a:xfrm>
              <a:off x="6533965" y="2009127"/>
              <a:ext cx="5448466" cy="384569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163225" y="5854824"/>
              <a:ext cx="26482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Retention Time (Run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20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P6000!!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5347"/>
          <a:stretch/>
        </p:blipFill>
        <p:spPr>
          <a:xfrm>
            <a:off x="411151" y="1752600"/>
            <a:ext cx="8321698" cy="16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80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51" y="0"/>
            <a:ext cx="8321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86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u="sng" dirty="0" err="1"/>
              <a:t>MacCoss</a:t>
            </a:r>
            <a:r>
              <a:rPr lang="en-US" sz="2400" u="sng" dirty="0"/>
              <a:t> Lab</a:t>
            </a:r>
          </a:p>
          <a:p>
            <a:pPr marL="0" indent="0">
              <a:buNone/>
            </a:pPr>
            <a:r>
              <a:rPr lang="en-US" sz="2400" b="1" dirty="0"/>
              <a:t>Mike </a:t>
            </a:r>
            <a:r>
              <a:rPr lang="en-US" sz="2400" b="1" dirty="0" err="1"/>
              <a:t>MacCoss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Sonia Ting</a:t>
            </a:r>
          </a:p>
          <a:p>
            <a:pPr marL="0" indent="0">
              <a:buNone/>
            </a:pPr>
            <a:r>
              <a:rPr lang="en-US" sz="2400" dirty="0"/>
              <a:t>Brian Searle</a:t>
            </a:r>
          </a:p>
          <a:p>
            <a:pPr marL="0" indent="0">
              <a:buNone/>
            </a:pPr>
            <a:r>
              <a:rPr lang="en-US" sz="2400" dirty="0"/>
              <a:t>Austin Keller</a:t>
            </a:r>
          </a:p>
          <a:p>
            <a:pPr marL="0" indent="0">
              <a:buNone/>
            </a:pPr>
            <a:r>
              <a:rPr lang="en-US" sz="2400" dirty="0"/>
              <a:t>Richard Johnson</a:t>
            </a:r>
          </a:p>
          <a:p>
            <a:pPr marL="0" indent="0">
              <a:buNone/>
            </a:pPr>
            <a:r>
              <a:rPr lang="en-US" sz="2400" dirty="0"/>
              <a:t>Lindsay Pino</a:t>
            </a:r>
          </a:p>
          <a:p>
            <a:pPr marL="0" indent="0">
              <a:buNone/>
            </a:pPr>
            <a:r>
              <a:rPr lang="en-US" sz="2400" dirty="0"/>
              <a:t>Brendan MacLean</a:t>
            </a:r>
          </a:p>
          <a:p>
            <a:pPr marL="0" indent="0">
              <a:buNone/>
            </a:pPr>
            <a:r>
              <a:rPr lang="en-US" sz="2400" dirty="0"/>
              <a:t>Han-Yin Yang</a:t>
            </a:r>
          </a:p>
          <a:p>
            <a:pPr marL="0" indent="0">
              <a:buNone/>
            </a:pPr>
            <a:r>
              <a:rPr lang="en-US" sz="2400" dirty="0" err="1"/>
              <a:t>Gennifer</a:t>
            </a:r>
            <a:r>
              <a:rPr lang="en-US" sz="2400" dirty="0"/>
              <a:t> </a:t>
            </a:r>
            <a:r>
              <a:rPr lang="en-US" sz="2400" dirty="0" err="1"/>
              <a:t>Merrihew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Broad Institute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Jake Jaffe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Sebastian </a:t>
            </a:r>
            <a:r>
              <a:rPr lang="en-US" sz="2400" dirty="0" err="1"/>
              <a:t>Vaca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Adam Officer</a:t>
            </a:r>
          </a:p>
          <a:p>
            <a:pPr marL="0" indent="0">
              <a:buNone/>
            </a:pPr>
            <a:r>
              <a:rPr lang="en-US" sz="2400" dirty="0"/>
              <a:t>Caitlin Feeney</a:t>
            </a:r>
          </a:p>
          <a:p>
            <a:pPr marL="0" indent="0">
              <a:buNone/>
            </a:pPr>
            <a:r>
              <a:rPr lang="en-US" sz="2400" dirty="0"/>
              <a:t>Amanda Creech</a:t>
            </a:r>
          </a:p>
          <a:p>
            <a:pPr marL="0" indent="0">
              <a:buNone/>
            </a:pPr>
            <a:r>
              <a:rPr lang="en-US" sz="2400" dirty="0" err="1"/>
              <a:t>Jinal</a:t>
            </a:r>
            <a:r>
              <a:rPr lang="en-US" sz="2400" dirty="0"/>
              <a:t> Patel</a:t>
            </a:r>
          </a:p>
          <a:p>
            <a:pPr marL="0" indent="0">
              <a:buNone/>
            </a:pPr>
            <a:r>
              <a:rPr lang="en-US" sz="2400" dirty="0" err="1"/>
              <a:t>Xiaodong</a:t>
            </a:r>
            <a:r>
              <a:rPr lang="en-US" sz="2400" dirty="0"/>
              <a:t> Lu</a:t>
            </a:r>
          </a:p>
          <a:p>
            <a:pPr marL="0" indent="0">
              <a:buNone/>
            </a:pPr>
            <a:r>
              <a:rPr lang="en-US" sz="2400" dirty="0"/>
              <a:t>Dan Lam</a:t>
            </a:r>
          </a:p>
          <a:p>
            <a:pPr marL="0" indent="0">
              <a:buNone/>
            </a:pPr>
            <a:r>
              <a:rPr lang="en-US" sz="2400" dirty="0"/>
              <a:t>Desiree Davidson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014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 http://bit.ly/PCCSEData</a:t>
            </a:r>
          </a:p>
          <a:p>
            <a:r>
              <a:rPr lang="en-US" dirty="0"/>
              <a:t>How many of your probes from the previous hack-a-thon are found in the DIA data?</a:t>
            </a:r>
          </a:p>
          <a:p>
            <a:r>
              <a:rPr lang="en-US" dirty="0"/>
              <a:t>For each probe: what percentage of runs give non-zero values?</a:t>
            </a:r>
          </a:p>
        </p:txBody>
      </p:sp>
    </p:spTree>
    <p:extLst>
      <p:ext uri="{BB962C8B-B14F-4D97-AF65-F5344CB8AC3E}">
        <p14:creationId xmlns:p14="http://schemas.microsoft.com/office/powerpoint/2010/main" val="311946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74638"/>
            <a:ext cx="839827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Comprehensive MS/MS Acquisition</a:t>
            </a:r>
          </a:p>
        </p:txBody>
      </p:sp>
      <p:sp>
        <p:nvSpPr>
          <p:cNvPr id="125" name="Left Brace 124"/>
          <p:cNvSpPr/>
          <p:nvPr/>
        </p:nvSpPr>
        <p:spPr>
          <a:xfrm rot="5400000">
            <a:off x="4528434" y="-1683984"/>
            <a:ext cx="310854" cy="7391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653666" y="1470854"/>
            <a:ext cx="4062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20  20 </a:t>
            </a:r>
            <a:r>
              <a:rPr lang="en-US" i="1" dirty="0"/>
              <a:t>m/z-</a:t>
            </a:r>
            <a:r>
              <a:rPr lang="en-US" dirty="0"/>
              <a:t>wide windows = </a:t>
            </a:r>
            <a:r>
              <a:rPr lang="en-US" b="1" dirty="0"/>
              <a:t>400 </a:t>
            </a:r>
            <a:r>
              <a:rPr lang="en-US" b="1" i="1" dirty="0"/>
              <a:t>m/z</a:t>
            </a:r>
            <a:endParaRPr lang="en-US" b="1" dirty="0"/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988161" y="2514600"/>
            <a:ext cx="747003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373008" y="251460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m/z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09678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917223" y="251460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42416" y="2981706"/>
            <a:ext cx="7342634" cy="599694"/>
            <a:chOff x="990600" y="2971800"/>
            <a:chExt cx="7342634" cy="599694"/>
          </a:xfrm>
        </p:grpSpPr>
        <p:sp>
          <p:nvSpPr>
            <p:cNvPr id="68" name="Rectangle 6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6" name="Straight Arrow Connector 205"/>
          <p:cNvCxnSpPr/>
          <p:nvPr/>
        </p:nvCxnSpPr>
        <p:spPr>
          <a:xfrm>
            <a:off x="762000" y="2514600"/>
            <a:ext cx="0" cy="36555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 rot="16200000">
            <a:off x="144306" y="3982876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Time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8161" y="2263143"/>
            <a:ext cx="7391400" cy="152400"/>
            <a:chOff x="988161" y="2263143"/>
            <a:chExt cx="3695701" cy="152400"/>
          </a:xfrm>
          <a:solidFill>
            <a:schemeClr val="bg1">
              <a:lumMod val="85000"/>
            </a:schemeClr>
          </a:solidFill>
        </p:grpSpPr>
        <p:sp>
          <p:nvSpPr>
            <p:cNvPr id="136" name="Rectangle 135"/>
            <p:cNvSpPr/>
            <p:nvPr/>
          </p:nvSpPr>
          <p:spPr>
            <a:xfrm>
              <a:off x="98816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17294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35773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54251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727301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1208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09687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28165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6644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65122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83601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02079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20558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39036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57515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759937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94472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12950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314290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499076" y="2263143"/>
              <a:ext cx="184786" cy="152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42416" y="3667506"/>
            <a:ext cx="7342634" cy="599694"/>
            <a:chOff x="990600" y="2971800"/>
            <a:chExt cx="7342634" cy="599694"/>
          </a:xfrm>
        </p:grpSpPr>
        <p:sp>
          <p:nvSpPr>
            <p:cNvPr id="158" name="Rectangle 157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1042416" y="4353306"/>
            <a:ext cx="7342634" cy="599694"/>
            <a:chOff x="990600" y="2971800"/>
            <a:chExt cx="7342634" cy="599694"/>
          </a:xfrm>
        </p:grpSpPr>
        <p:sp>
          <p:nvSpPr>
            <p:cNvPr id="224" name="Rectangle 223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1042416" y="5029200"/>
            <a:ext cx="7342634" cy="599694"/>
            <a:chOff x="990600" y="2971800"/>
            <a:chExt cx="7342634" cy="599694"/>
          </a:xfrm>
        </p:grpSpPr>
        <p:sp>
          <p:nvSpPr>
            <p:cNvPr id="245" name="Rectangle 244"/>
            <p:cNvSpPr/>
            <p:nvPr/>
          </p:nvSpPr>
          <p:spPr>
            <a:xfrm>
              <a:off x="990600" y="29718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357734" y="29972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724863" y="3022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091997" y="3054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459126" y="3086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2826260" y="3117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193388" y="3149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560521" y="3181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927651" y="3213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4294786" y="3244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661914" y="3276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5029050" y="3308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5396177" y="3340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5763313" y="3371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130440" y="3403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497576" y="3435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64704" y="34671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231837" y="34988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598967" y="353060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966100" y="3562350"/>
              <a:ext cx="367134" cy="9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3" name="Straight Arrow Connector 272"/>
          <p:cNvCxnSpPr>
            <a:stCxn id="72" idx="2"/>
            <a:endCxn id="162" idx="2"/>
          </p:cNvCxnSpPr>
          <p:nvPr/>
        </p:nvCxnSpPr>
        <p:spPr>
          <a:xfrm>
            <a:off x="2694509" y="310515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/>
          <p:cNvSpPr txBox="1"/>
          <p:nvPr/>
        </p:nvSpPr>
        <p:spPr>
          <a:xfrm>
            <a:off x="2703350" y="3286506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~2 seconds (Q-</a:t>
            </a:r>
            <a:r>
              <a:rPr lang="en-US" b="1" dirty="0" err="1"/>
              <a:t>Exactive</a:t>
            </a:r>
            <a:r>
              <a:rPr lang="en-US" b="1" dirty="0"/>
              <a:t>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71532" y="3632801"/>
            <a:ext cx="7484739" cy="2005999"/>
            <a:chOff x="899544" y="3632801"/>
            <a:chExt cx="7484739" cy="2005999"/>
          </a:xfrm>
        </p:grpSpPr>
        <p:cxnSp>
          <p:nvCxnSpPr>
            <p:cNvPr id="156" name="Straight Connector 155"/>
            <p:cNvCxnSpPr/>
            <p:nvPr/>
          </p:nvCxnSpPr>
          <p:spPr>
            <a:xfrm flipH="1">
              <a:off x="914400" y="3632801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914400" y="3962400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>
              <a:off x="914400" y="4292009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>
              <a:off x="914400" y="4646280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899544" y="5006163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H="1">
              <a:off x="914400" y="5311394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914400" y="5638800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981666" y="2891135"/>
            <a:ext cx="7552734" cy="461665"/>
            <a:chOff x="909678" y="2891135"/>
            <a:chExt cx="7552734" cy="461665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909678" y="3276600"/>
              <a:ext cx="7469883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239000" y="2891135"/>
              <a:ext cx="1223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MS Scan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4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3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ference">
  <a:themeElements>
    <a:clrScheme name="Custom 1">
      <a:dk1>
        <a:sysClr val="windowText" lastClr="000000"/>
      </a:dk1>
      <a:lt1>
        <a:srgbClr val="FFFFFF"/>
      </a:lt1>
      <a:dk2>
        <a:srgbClr val="262626"/>
      </a:dk2>
      <a:lt2>
        <a:srgbClr val="FFFFFF"/>
      </a:lt2>
      <a:accent1>
        <a:srgbClr val="C00000"/>
      </a:accent1>
      <a:accent2>
        <a:srgbClr val="33CC33"/>
      </a:accent2>
      <a:accent3>
        <a:srgbClr val="FFC000"/>
      </a:accent3>
      <a:accent4>
        <a:srgbClr val="7030A0"/>
      </a:accent4>
      <a:accent5>
        <a:srgbClr val="FF3399"/>
      </a:accent5>
      <a:accent6>
        <a:srgbClr val="F79646"/>
      </a:accent6>
      <a:hlink>
        <a:srgbClr val="0000FF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>
            <a:alpha val="80000"/>
          </a:srgbClr>
        </a:solidFill>
        <a:ln w="381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noFill/>
        <a:ln>
          <a:solidFill>
            <a:srgbClr val="0080FF"/>
          </a:solidFill>
          <a:prstDash val="sysDash"/>
        </a:ln>
      </a:spPr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smtClean="0">
            <a:cs typeface="Corbel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W_white_template.potx" id="{EDA430D9-8A41-48D8-8D55-C534DC06342E}" vid="{73C240C0-7C1A-443B-A6DF-60D57B35F174}"/>
    </a:ext>
  </a:extLst>
</a:theme>
</file>

<file path=ppt/theme/theme4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5405</TotalTime>
  <Words>2838</Words>
  <Application>Microsoft Office PowerPoint</Application>
  <PresentationFormat>On-screen Show (4:3)</PresentationFormat>
  <Paragraphs>857</Paragraphs>
  <Slides>78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100" baseType="lpstr">
      <vt:lpstr>Arial</vt:lpstr>
      <vt:lpstr>Arial Black</vt:lpstr>
      <vt:lpstr>Book Antiqua</vt:lpstr>
      <vt:lpstr>Calibri</vt:lpstr>
      <vt:lpstr>Calibri Light</vt:lpstr>
      <vt:lpstr>Cambria Math</vt:lpstr>
      <vt:lpstr>Corbel</vt:lpstr>
      <vt:lpstr>Courier New</vt:lpstr>
      <vt:lpstr>Encode Sans Normal Black</vt:lpstr>
      <vt:lpstr>Helvetica</vt:lpstr>
      <vt:lpstr>Lucida Grande</vt:lpstr>
      <vt:lpstr>News Gothic MT</vt:lpstr>
      <vt:lpstr>Open Sans</vt:lpstr>
      <vt:lpstr>Open Sans Light</vt:lpstr>
      <vt:lpstr>Open Sans Semibold</vt:lpstr>
      <vt:lpstr>Source Sans Pro</vt:lpstr>
      <vt:lpstr>Uni Sans Regular</vt:lpstr>
      <vt:lpstr>Wingdings</vt:lpstr>
      <vt:lpstr>Office Theme</vt:lpstr>
      <vt:lpstr>Conference</vt:lpstr>
      <vt:lpstr>1_Custom Design</vt:lpstr>
      <vt:lpstr>Retrospect</vt:lpstr>
      <vt:lpstr>Introduction to Data Independent Acquisition</vt:lpstr>
      <vt:lpstr>Part 1: How Does DIA Work?</vt:lpstr>
      <vt:lpstr>Comprehensive MS/MS Acquisition</vt:lpstr>
      <vt:lpstr>Comprehensive MS/MS Acquisition</vt:lpstr>
      <vt:lpstr>Comprehensive MS/MS Acquisition</vt:lpstr>
      <vt:lpstr>Comprehensive MS/MS Acquisition</vt:lpstr>
      <vt:lpstr>Comprehensive MS/MS Acquisition</vt:lpstr>
      <vt:lpstr>Comprehensive MS/MS Acquisition</vt:lpstr>
      <vt:lpstr>Why????</vt:lpstr>
      <vt:lpstr>DIA Combines the Merits of DDA and Targeted Acquisition</vt:lpstr>
      <vt:lpstr>Data Independent Acquisition</vt:lpstr>
      <vt:lpstr>DIA Data Acquisition</vt:lpstr>
      <vt:lpstr>Targeted Chromatogram Extraction for VLENTEIGSDSIFDK++ (790.4 m/z) </vt:lpstr>
      <vt:lpstr>DIA Data Analysis</vt:lpstr>
      <vt:lpstr>“SRM” on “All”</vt:lpstr>
      <vt:lpstr>PowerPoint Presentation</vt:lpstr>
      <vt:lpstr>Is it Really SRM/PRM on All?</vt:lpstr>
      <vt:lpstr>PowerPoint Presentation</vt:lpstr>
      <vt:lpstr>The Advantages of DIA</vt:lpstr>
      <vt:lpstr>PowerPoint Presentation</vt:lpstr>
      <vt:lpstr>PowerPoint Presentation</vt:lpstr>
      <vt:lpstr>PowerPoint Presentation</vt:lpstr>
      <vt:lpstr>PowerPoint Presentation</vt:lpstr>
      <vt:lpstr>MS/MS Quantification is More Sensitive than MS</vt:lpstr>
      <vt:lpstr>PowerPoint Presentation</vt:lpstr>
      <vt:lpstr>PowerPoint Presentation</vt:lpstr>
      <vt:lpstr>Peptide Detection from DIA Data</vt:lpstr>
      <vt:lpstr>Peak Picking is Challenging</vt:lpstr>
      <vt:lpstr>Detecting Peptides from DIA Data Directly</vt:lpstr>
      <vt:lpstr>Tools for Detecting Peptides in DIA Data are Becoming More Prevalent</vt:lpstr>
      <vt:lpstr>PECAN First Analyzes each Isolation Window Independently</vt:lpstr>
      <vt:lpstr>PECAN Step 1: Peptide Scoring</vt:lpstr>
      <vt:lpstr>PECAN Step 1: Peptide Scoring</vt:lpstr>
      <vt:lpstr>PECAN Step 1: Peptide Scoring</vt:lpstr>
      <vt:lpstr>PECAN Step 1: Peptide Scoring</vt:lpstr>
      <vt:lpstr>PECAN Step 2:  Background Subtraction</vt:lpstr>
      <vt:lpstr>PECAN Step 2:  Background Subtraction</vt:lpstr>
      <vt:lpstr>PECAN Step 3:  Peak Picking</vt:lpstr>
      <vt:lpstr>PECAN Step 3:  Peak Picking</vt:lpstr>
      <vt:lpstr>PECAN Step 4: Statistical analysis</vt:lpstr>
      <vt:lpstr>Peptide Detection Sensitivity Scales with Isolation Width</vt:lpstr>
      <vt:lpstr>Isolation Window Width</vt:lpstr>
      <vt:lpstr>Precursor Selectivity</vt:lpstr>
      <vt:lpstr>Precursor Selectivity</vt:lpstr>
      <vt:lpstr>Precursor Selectivity</vt:lpstr>
      <vt:lpstr>Precursor Selectivity</vt:lpstr>
      <vt:lpstr>Precursor Selectivity</vt:lpstr>
      <vt:lpstr>m/z Range Covered</vt:lpstr>
      <vt:lpstr>Cycle Time</vt:lpstr>
      <vt:lpstr>Cycle Time</vt:lpstr>
      <vt:lpstr>Number of Injections</vt:lpstr>
      <vt:lpstr>Improving Precursor Selectivity</vt:lpstr>
      <vt:lpstr>20 m/z DIA</vt:lpstr>
      <vt:lpstr>20 m/z DIA + Overlap</vt:lpstr>
      <vt:lpstr>20 m/z DIA + Overlap + Demultiplexing</vt:lpstr>
      <vt:lpstr>10 m/z DIA</vt:lpstr>
      <vt:lpstr>The Promise of DIA</vt:lpstr>
      <vt:lpstr>Image Quality</vt:lpstr>
      <vt:lpstr>DDA vs. DIA vs. SRM</vt:lpstr>
      <vt:lpstr>DIA for P100</vt:lpstr>
      <vt:lpstr>PowerPoint Presentation</vt:lpstr>
      <vt:lpstr>PowerPoint Presentation</vt:lpstr>
      <vt:lpstr>12 LC-MS/MS Runs to Increase Sensitivity in All Future Runs</vt:lpstr>
      <vt:lpstr>12 LC-MS/MS Runs to Increase Sensitivity in All Future Runs</vt:lpstr>
      <vt:lpstr>Transition Refinement by EncyclopeDIA</vt:lpstr>
      <vt:lpstr>Peptide Detection in Multiple Runs</vt:lpstr>
      <vt:lpstr>Outlier Detection</vt:lpstr>
      <vt:lpstr>Outlier Detection: RT Alignment</vt:lpstr>
      <vt:lpstr>Outlier Detection: Pairwise Deviation</vt:lpstr>
      <vt:lpstr>Outlier Detection</vt:lpstr>
      <vt:lpstr>Outlier Detection</vt:lpstr>
      <vt:lpstr>Outlier Detection</vt:lpstr>
      <vt:lpstr>Peak Boundary Imputation</vt:lpstr>
      <vt:lpstr>Imputation by Non-Parametric Pairwise Alignment</vt:lpstr>
      <vt:lpstr>P6000!!</vt:lpstr>
      <vt:lpstr>PowerPoint Presentation</vt:lpstr>
      <vt:lpstr>Acknowledgements</vt:lpstr>
      <vt:lpstr>Hackathon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Independent Acquisition</dc:title>
  <dc:creator>Jarrett Egertson</dc:creator>
  <cp:lastModifiedBy>jegertso</cp:lastModifiedBy>
  <cp:revision>353</cp:revision>
  <dcterms:created xsi:type="dcterms:W3CDTF">2015-01-19T19:47:06Z</dcterms:created>
  <dcterms:modified xsi:type="dcterms:W3CDTF">2017-05-12T08:36:41Z</dcterms:modified>
</cp:coreProperties>
</file>